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83" r:id="rId2"/>
    <p:sldId id="384" r:id="rId3"/>
    <p:sldId id="385" r:id="rId4"/>
    <p:sldId id="386" r:id="rId5"/>
    <p:sldId id="407" r:id="rId6"/>
    <p:sldId id="387" r:id="rId7"/>
    <p:sldId id="388" r:id="rId8"/>
    <p:sldId id="408" r:id="rId9"/>
    <p:sldId id="389" r:id="rId10"/>
    <p:sldId id="279" r:id="rId11"/>
    <p:sldId id="390" r:id="rId12"/>
    <p:sldId id="396" r:id="rId13"/>
    <p:sldId id="397" r:id="rId14"/>
    <p:sldId id="265" r:id="rId15"/>
    <p:sldId id="391" r:id="rId16"/>
    <p:sldId id="392" r:id="rId17"/>
    <p:sldId id="393" r:id="rId18"/>
    <p:sldId id="394" r:id="rId19"/>
    <p:sldId id="395" r:id="rId20"/>
    <p:sldId id="398" r:id="rId21"/>
    <p:sldId id="399" r:id="rId22"/>
    <p:sldId id="400" r:id="rId23"/>
    <p:sldId id="401" r:id="rId24"/>
    <p:sldId id="402" r:id="rId25"/>
    <p:sldId id="403" r:id="rId26"/>
    <p:sldId id="404" r:id="rId27"/>
    <p:sldId id="405" r:id="rId28"/>
    <p:sldId id="406" r:id="rId29"/>
    <p:sldId id="270" r:id="rId30"/>
    <p:sldId id="273" r:id="rId31"/>
    <p:sldId id="274" r:id="rId32"/>
    <p:sldId id="275" r:id="rId33"/>
    <p:sldId id="280" r:id="rId34"/>
    <p:sldId id="282" r:id="rId35"/>
    <p:sldId id="283" r:id="rId36"/>
    <p:sldId id="284" r:id="rId37"/>
    <p:sldId id="285" r:id="rId38"/>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sektion" id="{ADD538EC-8A55-4821-AB1D-D259EC84BD24}">
          <p14:sldIdLst>
            <p14:sldId id="383"/>
            <p14:sldId id="384"/>
            <p14:sldId id="385"/>
          </p14:sldIdLst>
        </p14:section>
        <p14:section name="Introduktion" id="{34418342-5D1B-47BD-87B1-CFDD548F6E70}">
          <p14:sldIdLst>
            <p14:sldId id="386"/>
            <p14:sldId id="407"/>
            <p14:sldId id="387"/>
            <p14:sldId id="388"/>
            <p14:sldId id="408"/>
            <p14:sldId id="389"/>
            <p14:sldId id="279"/>
            <p14:sldId id="390"/>
            <p14:sldId id="396"/>
            <p14:sldId id="397"/>
            <p14:sldId id="265"/>
            <p14:sldId id="391"/>
            <p14:sldId id="392"/>
            <p14:sldId id="393"/>
            <p14:sldId id="394"/>
            <p14:sldId id="395"/>
          </p14:sldIdLst>
        </p14:section>
        <p14:section name="Backup" id="{0ED67629-D945-41E6-96A6-B4A2258245CD}">
          <p14:sldIdLst>
            <p14:sldId id="398"/>
            <p14:sldId id="399"/>
            <p14:sldId id="400"/>
            <p14:sldId id="401"/>
            <p14:sldId id="402"/>
            <p14:sldId id="403"/>
            <p14:sldId id="404"/>
            <p14:sldId id="405"/>
            <p14:sldId id="406"/>
            <p14:sldId id="270"/>
          </p14:sldIdLst>
        </p14:section>
        <p14:section name="Originals" id="{8779044A-2E6D-41EE-AF98-D8F65F2AA7D7}">
          <p14:sldIdLst>
            <p14:sldId id="273"/>
            <p14:sldId id="274"/>
            <p14:sldId id="275"/>
            <p14:sldId id="280"/>
            <p14:sldId id="282"/>
            <p14:sldId id="283"/>
            <p14:sldId id="284"/>
            <p14:sldId id="28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2A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7" autoAdjust="0"/>
    <p:restoredTop sz="94660"/>
  </p:normalViewPr>
  <p:slideViewPr>
    <p:cSldViewPr snapToGrid="0">
      <p:cViewPr varScale="1">
        <p:scale>
          <a:sx n="155" d="100"/>
          <a:sy n="155" d="100"/>
        </p:scale>
        <p:origin x="156"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8F7D8D-5443-4410-B97C-48914A4F29E0}" type="datetimeFigureOut">
              <a:rPr lang="en-GB" smtClean="0"/>
              <a:t>04/05/2026</a:t>
            </a:fld>
            <a:endParaRPr lang="en-GB"/>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3610B-B529-453F-842B-008E6CEDB694}" type="slidenum">
              <a:rPr lang="en-GB" smtClean="0"/>
              <a:t>‹nr.›</a:t>
            </a:fld>
            <a:endParaRPr lang="en-GB"/>
          </a:p>
        </p:txBody>
      </p:sp>
    </p:spTree>
    <p:extLst>
      <p:ext uri="{BB962C8B-B14F-4D97-AF65-F5344CB8AC3E}">
        <p14:creationId xmlns:p14="http://schemas.microsoft.com/office/powerpoint/2010/main" val="875572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Don't open with the agenda. Go straight into the definition exercise.</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3425367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dirty="0"/>
          </a:p>
        </p:txBody>
      </p:sp>
      <p:sp>
        <p:nvSpPr>
          <p:cNvPr id="4" name="Pladsholder til slidenummer 3"/>
          <p:cNvSpPr>
            <a:spLocks noGrp="1"/>
          </p:cNvSpPr>
          <p:nvPr>
            <p:ph type="sldNum" sz="quarter" idx="10"/>
          </p:nvPr>
        </p:nvSpPr>
        <p:spPr/>
        <p:txBody>
          <a:bodyPr/>
          <a:lstStyle/>
          <a:p>
            <a:fld id="{B6B3610B-B529-453F-842B-008E6CEDB694}" type="slidenum">
              <a:rPr lang="en-GB" smtClean="0"/>
              <a:t>10</a:t>
            </a:fld>
            <a:endParaRPr lang="en-GB"/>
          </a:p>
        </p:txBody>
      </p:sp>
    </p:spTree>
    <p:extLst>
      <p:ext uri="{BB962C8B-B14F-4D97-AF65-F5344CB8AC3E}">
        <p14:creationId xmlns:p14="http://schemas.microsoft.com/office/powerpoint/2010/main" val="470278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COVID mask story. The rule was necessary but nowhere near sufficient. To actually wear it correctly, you needed to: know how; have one available; be in an environment where wearing it felt normal; stay motivated over time. Every compliance control has exactly this structure. The rule is the beginning of the work, not the end of it.</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777502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COVID mask story. The rule was necessary but nowhere near sufficient. To actually wear it correctly, you needed to: know how; have one available; be in an environment where wearing it felt normal; stay motivated over time. Every compliance control has exactly this structure. The rule is the beginning of the work, not the end of it.</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894955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Plant the seed here — don't over-explain. Name it, give the three examples, ask the question. Let it sit. We return to this fully in Session 2. The point: the compliance industry has a structural bias toward addition. More frameworks, more certifications, more controls, more reporting. The question of what to subtract is almost never asked.</a:t>
            </a:r>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534904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circles — governance, risk, compliance — with surrounding disciplines outside: privacy, infosec, legal, audit, finance. The gap in the middle is where decision-making actually happens. When all three are in separate conversations, decisions get made using only one lens. That's where most organisational failures live — not in the individual functions, but in the gap between them.</a:t>
            </a:r>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101420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 this at compliance officers first, then infosec people if present, then lawyers. The timing of involvement is something everyone will have a concrete experience of. The cost of the gap — retrofitted controls, late-stage rework, regulatory exposure — is something they'll feel immediately. Privacy by design is the gold standard: integration from the beginning, not compliance review at the end.</a:t>
            </a:r>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28963233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Return to the word cloud from the opening. Same words, unchanged. Ask: 'Anything you'd change?' Take 2-3 responses. Don't evaluate them. Then: 'These functions operate at very different levels of depth in different organisations. The difference between those levels isn't usually the framework. It's something else entirely. We'll look at that in the next session</a:t>
            </a:r>
            <a:r>
              <a:rPr lang="en-US" dirty="0" smtClean="0"/>
              <a:t>.‘ What I notice across all of these is that the best ones point to a relationship — not a function, not a department, not a document. Governance is a relationship between authority and accountability. Risk is a relationship between ambition and reality. Compliance is a relationship between obligation and </a:t>
            </a:r>
            <a:r>
              <a:rPr lang="en-US" dirty="0" err="1" smtClean="0"/>
              <a:t>behaviour</a:t>
            </a:r>
            <a:r>
              <a:rPr lang="en-US" dirty="0" smtClean="0"/>
              <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8996255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Leave this on screen for the entire break. Don't say anything else. Let the question sit with them.</a:t>
            </a:r>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757566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slides are not in the main flow. Use them when needed — never apologise for showing one.</a:t>
            </a:r>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2854129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three domains discussion stays abstract. This makes the distinct logics concrete and visible side by side. Key point: these are genuinely different questions requiring different mindsets.</a:t>
            </a:r>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722304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minutes silence. Don't fill it. Then: 'Don't read me your definition — tell me ONE word you used that you think nobody else used.' Then ask the harder question about where it came from.</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53938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when someone asks what actually goes wrong in practice. These three failure modes are specific enough to be immediately recognisable — every person in the room will have experienced at least one of them.</a:t>
            </a:r>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25052975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imagined vs done distinction needs more visual texture. The gap between the two columns is where most compliance failures live — not malice, not ignorance, just friction.</a:t>
            </a:r>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2152991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control design question lands in silence. This visual immediately prompts reaction — everyone recognises the green checkboxes and the missing final step. Reframe: this is not a culture problem, it's a design problem. Design problems are solvable.</a:t>
            </a:r>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37262366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students need the Three Lines structure established before you can discuss whether it works. The bottom line is the critical insight — plant it here so it lands when you come back to it in Session 2.</a:t>
            </a:r>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764620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integration discussion needs concrete examples rather than abstract principles. Each scenario is realistic enough that someone in the room will have lived it. Let them confirm or add their own version.</a:t>
            </a:r>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21472926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infosec and privacy integration discussion needs a concrete illustration. The timeline comparison makes the cost of late involvement immediately visible. The key insight: privacy by design requires compliance, infosec, legal, product and risk in the same conversation before the decision is made.</a:t>
            </a:r>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25369686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if the closing reflection needs a harder question. This is the Hunziker question applied personally. The answer should be uncomfortable — if it isn't, the function is already at L2. The honest answer to this question tells you more about organisational maturity than any framework assessment.</a:t>
            </a:r>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890757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Type their one words as they share — scattered, not organised. Don't react to any of them. Just collect. Once you have 6-8 words, say: 'Look at those words. Same room. Same question. Already — [read two contrasting words] — sitting next to each other. That's not a problem to solve. It's the most honest thing that's happened so far.'</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51318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it sit for 5 seconds. Then: 'This is both completely right and slightly misleading. It's right because the cost of non-compliance is almost always larger than the compliance function that was supposed to prevent it. But it's slightly misleading because it frames compliance as insurance. Insurance thinking produces Level 2 behaviour — are we covered? Good. Move on. What we're going to explore today is what compliance looks like when it's not insurance. When it's something your organisation actually uses to make better decisions.'</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3449709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point: these are NOT the same question. They require different mindsets, different relationships with uncertainty, different definitions of success. Discussion question: 'In your organisation — which of the three domains has most influence on actual decisions? And which one should?' The gap between those two answers is your material.</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2690762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point: these are NOT the same question. They require different mindsets, different relationships with uncertainty, different definitions of success. Discussion question: 'In your organisation — which of the three domains has most influence on actual decisions? And which one should?' The gap between those two answers is your material.</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2525589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Controls are not obstacles to work. They are the infrastructure that allows the organisation to move faster and further — safely. A well-designed control doesn't constrain behaviour. It makes the right behaviour the easiest behaviour. This is the foundational reframe. Now — why don't most controls work that way?</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815947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en-GB" dirty="0"/>
          </a:p>
        </p:txBody>
      </p:sp>
      <p:sp>
        <p:nvSpPr>
          <p:cNvPr id="4" name="Pladsholder til slidenummer 3"/>
          <p:cNvSpPr>
            <a:spLocks noGrp="1"/>
          </p:cNvSpPr>
          <p:nvPr>
            <p:ph type="sldNum" sz="quarter" idx="10"/>
          </p:nvPr>
        </p:nvSpPr>
        <p:spPr/>
        <p:txBody>
          <a:bodyPr/>
          <a:lstStyle/>
          <a:p>
            <a:fld id="{B6B3610B-B529-453F-842B-008E6CEDB694}" type="slidenum">
              <a:rPr lang="en-GB" smtClean="0"/>
              <a:t>8</a:t>
            </a:fld>
            <a:endParaRPr lang="en-GB"/>
          </a:p>
        </p:txBody>
      </p:sp>
    </p:spTree>
    <p:extLst>
      <p:ext uri="{BB962C8B-B14F-4D97-AF65-F5344CB8AC3E}">
        <p14:creationId xmlns:p14="http://schemas.microsoft.com/office/powerpoint/2010/main" val="9791416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gap between imagined and done is where most compliance failures live. Not malice. Not ignorance. Just the ordinary friction of real organisational life. Every control you design is designed for someone on the left. Every compliance failure happens to someone on the right.</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2554594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a-DK" smtClean="0"/>
              <a:t>Klik for at redigere i master</a:t>
            </a:r>
            <a:endParaRPr lang="en-GB"/>
          </a:p>
        </p:txBody>
      </p:sp>
      <p:sp>
        <p:nvSpPr>
          <p:cNvPr id="3" name="U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smtClean="0"/>
              <a:t>Klik for at redigere i master</a:t>
            </a:r>
            <a:endParaRPr lang="en-GB"/>
          </a:p>
        </p:txBody>
      </p:sp>
      <p:sp>
        <p:nvSpPr>
          <p:cNvPr id="4" name="Pladsholder til dato 3"/>
          <p:cNvSpPr>
            <a:spLocks noGrp="1"/>
          </p:cNvSpPr>
          <p:nvPr>
            <p:ph type="dt" sz="half" idx="10"/>
          </p:nvPr>
        </p:nvSpPr>
        <p:spPr/>
        <p:txBody>
          <a:bodyPr/>
          <a:lstStyle/>
          <a:p>
            <a:fld id="{7C714FBD-56E9-453D-A947-E49A353D08E0}"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825908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lodret titel 2"/>
          <p:cNvSpPr>
            <a:spLocks noGrp="1"/>
          </p:cNvSpPr>
          <p:nvPr>
            <p:ph type="body" orient="vert" idx="1"/>
          </p:nvPr>
        </p:nvSpPr>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7C714FBD-56E9-453D-A947-E49A353D08E0}"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37462842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8724900" y="365125"/>
            <a:ext cx="2628900" cy="5811838"/>
          </a:xfrm>
        </p:spPr>
        <p:txBody>
          <a:bodyPr vert="eaVert"/>
          <a:lstStyle/>
          <a:p>
            <a:r>
              <a:rPr lang="da-DK" smtClean="0"/>
              <a:t>Klik for at redigere i master</a:t>
            </a:r>
            <a:endParaRPr lang="en-GB"/>
          </a:p>
        </p:txBody>
      </p:sp>
      <p:sp>
        <p:nvSpPr>
          <p:cNvPr id="3" name="Pladsholder til lodret titel 2"/>
          <p:cNvSpPr>
            <a:spLocks noGrp="1"/>
          </p:cNvSpPr>
          <p:nvPr>
            <p:ph type="body" orient="vert" idx="1"/>
          </p:nvPr>
        </p:nvSpPr>
        <p:spPr>
          <a:xfrm>
            <a:off x="838200" y="365125"/>
            <a:ext cx="7734300" cy="5811838"/>
          </a:xfrm>
        </p:spPr>
        <p:txBody>
          <a:bodyPr vert="eaVert"/>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7C714FBD-56E9-453D-A947-E49A353D08E0}"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1520405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og tekst ">
    <p:spTree>
      <p:nvGrpSpPr>
        <p:cNvPr id="1" name=""/>
        <p:cNvGrpSpPr/>
        <p:nvPr/>
      </p:nvGrpSpPr>
      <p:grpSpPr>
        <a:xfrm>
          <a:off x="0" y="0"/>
          <a:ext cx="0" cy="0"/>
          <a:chOff x="0" y="0"/>
          <a:chExt cx="0" cy="0"/>
        </a:xfrm>
      </p:grpSpPr>
      <p:sp>
        <p:nvSpPr>
          <p:cNvPr id="2" name="Titel 1"/>
          <p:cNvSpPr>
            <a:spLocks noGrp="1"/>
          </p:cNvSpPr>
          <p:nvPr>
            <p:ph type="title"/>
          </p:nvPr>
        </p:nvSpPr>
        <p:spPr>
          <a:xfrm>
            <a:off x="0" y="2"/>
            <a:ext cx="9925051" cy="932177"/>
          </a:xfrm>
        </p:spPr>
        <p:txBody>
          <a:bodyPr/>
          <a:lstStyle/>
          <a:p>
            <a:r>
              <a:rPr lang="en-GB"/>
              <a:t>Klik for at redigere i master</a:t>
            </a:r>
          </a:p>
        </p:txBody>
      </p:sp>
      <p:sp>
        <p:nvSpPr>
          <p:cNvPr id="4" name="Pladsholder til sidefod 3"/>
          <p:cNvSpPr>
            <a:spLocks noGrp="1"/>
          </p:cNvSpPr>
          <p:nvPr>
            <p:ph type="ftr" sz="quarter" idx="11"/>
          </p:nvPr>
        </p:nvSpPr>
        <p:spPr/>
        <p:txBody>
          <a:bodyPr/>
          <a:lstStyle/>
          <a:p>
            <a:endParaRPr lang="en-GB"/>
          </a:p>
        </p:txBody>
      </p:sp>
      <p:sp>
        <p:nvSpPr>
          <p:cNvPr id="5" name="Pladsholder til diasnummer 4"/>
          <p:cNvSpPr>
            <a:spLocks noGrp="1"/>
          </p:cNvSpPr>
          <p:nvPr>
            <p:ph type="sldNum" sz="quarter" idx="12"/>
          </p:nvPr>
        </p:nvSpPr>
        <p:spPr/>
        <p:txBody>
          <a:bodyPr/>
          <a:lstStyle/>
          <a:p>
            <a:fld id="{F3C75061-B1B6-40EC-B9F9-7310D269E7AB}" type="slidenum">
              <a:rPr lang="en-GB" smtClean="0"/>
              <a:pPr/>
              <a:t>‹nr.›</a:t>
            </a:fld>
            <a:endParaRPr lang="en-GB"/>
          </a:p>
        </p:txBody>
      </p:sp>
      <p:sp>
        <p:nvSpPr>
          <p:cNvPr id="10" name="SPP_Klassifikation"/>
          <p:cNvSpPr txBox="1"/>
          <p:nvPr userDrawn="1"/>
        </p:nvSpPr>
        <p:spPr>
          <a:xfrm>
            <a:off x="433151" y="6466108"/>
            <a:ext cx="2708524" cy="1494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en-GB" sz="667">
                <a:solidFill>
                  <a:schemeClr val="bg1"/>
                </a:solidFill>
              </a:rPr>
              <a:t>Internt</a:t>
            </a:r>
          </a:p>
        </p:txBody>
      </p:sp>
      <p:sp>
        <p:nvSpPr>
          <p:cNvPr id="11" name="SPP_Selskab"/>
          <p:cNvSpPr txBox="1"/>
          <p:nvPr userDrawn="1"/>
        </p:nvSpPr>
        <p:spPr>
          <a:xfrm>
            <a:off x="436034" y="6374670"/>
            <a:ext cx="2708524" cy="12138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defPPr>
              <a:defRPr lang="da-DK"/>
            </a:defPPr>
            <a:lvl1pPr algn="r">
              <a:lnSpc>
                <a:spcPts val="400"/>
              </a:lnSpc>
              <a:spcBef>
                <a:spcPts val="0"/>
              </a:spcBef>
              <a:defRPr sz="700" cap="all" baseline="0">
                <a:solidFill>
                  <a:schemeClr val="bg1"/>
                </a:solidFill>
              </a:defRPr>
            </a:lvl1pPr>
          </a:lstStyle>
          <a:p>
            <a:pPr lvl="0" algn="l"/>
            <a:r>
              <a:rPr lang="en-GB" sz="667">
                <a:solidFill>
                  <a:schemeClr val="bg1"/>
                </a:solidFill>
              </a:rPr>
              <a:t>KMD A/S</a:t>
            </a:r>
          </a:p>
        </p:txBody>
      </p:sp>
      <p:sp>
        <p:nvSpPr>
          <p:cNvPr id="14" name="Pladsholder til indhold 13"/>
          <p:cNvSpPr>
            <a:spLocks noGrp="1"/>
          </p:cNvSpPr>
          <p:nvPr>
            <p:ph sz="quarter" idx="13"/>
          </p:nvPr>
        </p:nvSpPr>
        <p:spPr>
          <a:xfrm>
            <a:off x="696386" y="1587501"/>
            <a:ext cx="10729383" cy="4146551"/>
          </a:xfrm>
        </p:spPr>
        <p:txBody>
          <a:bodyPr/>
          <a:lstStyle>
            <a:lvl1pPr marL="243411" indent="-243411">
              <a:spcBef>
                <a:spcPts val="1600"/>
              </a:spcBef>
              <a:buClr>
                <a:schemeClr val="tx2"/>
              </a:buClr>
              <a:buFont typeface="Verdana" panose="020B0604030504040204" pitchFamily="34" charset="0"/>
              <a:buChar char="_"/>
              <a:defRPr/>
            </a:lvl1pPr>
            <a:lvl2pPr marL="476239" indent="-243411">
              <a:spcBef>
                <a:spcPts val="1600"/>
              </a:spcBef>
              <a:buClr>
                <a:schemeClr val="tx2"/>
              </a:buClr>
              <a:buSzPct val="100000"/>
              <a:buFont typeface="Verdana" panose="020B0604030504040204" pitchFamily="34" charset="0"/>
              <a:buChar char="_"/>
              <a:defRPr sz="1600"/>
            </a:lvl2pPr>
            <a:lvl3pPr marL="717533" indent="-239178">
              <a:spcBef>
                <a:spcPts val="1600"/>
              </a:spcBef>
              <a:buClr>
                <a:schemeClr val="tx2"/>
              </a:buClr>
              <a:buFont typeface="Verdana" panose="020B0604030504040204" pitchFamily="34" charset="0"/>
              <a:buChar char="_"/>
              <a:defRPr sz="1333" baseline="0"/>
            </a:lvl3pPr>
            <a:lvl4pPr marL="1058307" indent="-228594">
              <a:spcBef>
                <a:spcPts val="1600"/>
              </a:spcBef>
              <a:buClr>
                <a:schemeClr val="tx2"/>
              </a:buClr>
              <a:buFont typeface="Verdana" panose="020B0604030504040204" pitchFamily="34" charset="0"/>
              <a:buChar char="_"/>
              <a:defRPr sz="1333" baseline="0"/>
            </a:lvl4pPr>
          </a:lstStyle>
          <a:p>
            <a:pPr lvl="0"/>
            <a:r>
              <a:rPr lang="en-GB"/>
              <a:t>Rediger typografien i masterens</a:t>
            </a:r>
          </a:p>
          <a:p>
            <a:pPr lvl="1"/>
            <a:r>
              <a:rPr lang="en-GB"/>
              <a:t>Andet niveau</a:t>
            </a:r>
          </a:p>
          <a:p>
            <a:pPr lvl="2"/>
            <a:r>
              <a:rPr lang="en-GB"/>
              <a:t>Tredje niveau</a:t>
            </a:r>
          </a:p>
          <a:p>
            <a:pPr lvl="3"/>
            <a:r>
              <a:rPr lang="en-GB"/>
              <a:t>Fjerde niveau</a:t>
            </a:r>
          </a:p>
          <a:p>
            <a:pPr lvl="4"/>
            <a:r>
              <a:rPr lang="en-GB"/>
              <a:t>Femte niveau</a:t>
            </a:r>
          </a:p>
        </p:txBody>
      </p:sp>
    </p:spTree>
    <p:extLst>
      <p:ext uri="{BB962C8B-B14F-4D97-AF65-F5344CB8AC3E}">
        <p14:creationId xmlns:p14="http://schemas.microsoft.com/office/powerpoint/2010/main" val="1242940670"/>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740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indhold 2"/>
          <p:cNvSpPr>
            <a:spLocks noGrp="1"/>
          </p:cNvSpPr>
          <p:nvPr>
            <p:ph idx="1"/>
          </p:nvPr>
        </p:nvSpPr>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10"/>
          </p:nvPr>
        </p:nvSpPr>
        <p:spPr/>
        <p:txBody>
          <a:bodyPr/>
          <a:lstStyle/>
          <a:p>
            <a:fld id="{7C714FBD-56E9-453D-A947-E49A353D08E0}"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2176715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a-DK" smtClean="0"/>
              <a:t>Klik for at redigere i master</a:t>
            </a:r>
            <a:endParaRPr lang="en-GB"/>
          </a:p>
        </p:txBody>
      </p:sp>
      <p:sp>
        <p:nvSpPr>
          <p:cNvPr id="3" name="Pladsholder til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smtClean="0"/>
              <a:t>Klik for at redigere i master</a:t>
            </a:r>
          </a:p>
        </p:txBody>
      </p:sp>
      <p:sp>
        <p:nvSpPr>
          <p:cNvPr id="4" name="Pladsholder til dato 3"/>
          <p:cNvSpPr>
            <a:spLocks noGrp="1"/>
          </p:cNvSpPr>
          <p:nvPr>
            <p:ph type="dt" sz="half" idx="10"/>
          </p:nvPr>
        </p:nvSpPr>
        <p:spPr/>
        <p:txBody>
          <a:bodyPr/>
          <a:lstStyle/>
          <a:p>
            <a:fld id="{7C714FBD-56E9-453D-A947-E49A353D08E0}" type="datetimeFigureOut">
              <a:rPr lang="en-GB" smtClean="0"/>
              <a:t>04/05/2026</a:t>
            </a:fld>
            <a:endParaRPr lang="en-GB"/>
          </a:p>
        </p:txBody>
      </p:sp>
      <p:sp>
        <p:nvSpPr>
          <p:cNvPr id="5" name="Pladsholder til sidefod 4"/>
          <p:cNvSpPr>
            <a:spLocks noGrp="1"/>
          </p:cNvSpPr>
          <p:nvPr>
            <p:ph type="ftr" sz="quarter" idx="11"/>
          </p:nvPr>
        </p:nvSpPr>
        <p:spPr/>
        <p:txBody>
          <a:bodyPr/>
          <a:lstStyle/>
          <a:p>
            <a:endParaRPr lang="en-GB"/>
          </a:p>
        </p:txBody>
      </p:sp>
      <p:sp>
        <p:nvSpPr>
          <p:cNvPr id="6" name="Pladsholder til slidenummer 5"/>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1927296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indhold 2"/>
          <p:cNvSpPr>
            <a:spLocks noGrp="1"/>
          </p:cNvSpPr>
          <p:nvPr>
            <p:ph sz="half" idx="1"/>
          </p:nvPr>
        </p:nvSpPr>
        <p:spPr>
          <a:xfrm>
            <a:off x="838200" y="1825625"/>
            <a:ext cx="5181600" cy="435133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indhold 3"/>
          <p:cNvSpPr>
            <a:spLocks noGrp="1"/>
          </p:cNvSpPr>
          <p:nvPr>
            <p:ph sz="half" idx="2"/>
          </p:nvPr>
        </p:nvSpPr>
        <p:spPr>
          <a:xfrm>
            <a:off x="6172200" y="1825625"/>
            <a:ext cx="5181600" cy="435133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5" name="Pladsholder til dato 4"/>
          <p:cNvSpPr>
            <a:spLocks noGrp="1"/>
          </p:cNvSpPr>
          <p:nvPr>
            <p:ph type="dt" sz="half" idx="10"/>
          </p:nvPr>
        </p:nvSpPr>
        <p:spPr/>
        <p:txBody>
          <a:bodyPr/>
          <a:lstStyle/>
          <a:p>
            <a:fld id="{7C714FBD-56E9-453D-A947-E49A353D08E0}" type="datetimeFigureOut">
              <a:rPr lang="en-GB" smtClean="0"/>
              <a:t>04/05/2026</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2689739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a-DK" smtClean="0"/>
              <a:t>Klik for at redigere i master</a:t>
            </a:r>
            <a:endParaRPr lang="en-GB"/>
          </a:p>
        </p:txBody>
      </p:sp>
      <p:sp>
        <p:nvSpPr>
          <p:cNvPr id="3" name="Pladsholder til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4" name="Pladsholder til indhold 3"/>
          <p:cNvSpPr>
            <a:spLocks noGrp="1"/>
          </p:cNvSpPr>
          <p:nvPr>
            <p:ph sz="half" idx="2"/>
          </p:nvPr>
        </p:nvSpPr>
        <p:spPr>
          <a:xfrm>
            <a:off x="839788" y="2505075"/>
            <a:ext cx="5157787" cy="368458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5" name="Pladsholder til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i master</a:t>
            </a:r>
          </a:p>
        </p:txBody>
      </p:sp>
      <p:sp>
        <p:nvSpPr>
          <p:cNvPr id="6" name="Pladsholder til indhold 5"/>
          <p:cNvSpPr>
            <a:spLocks noGrp="1"/>
          </p:cNvSpPr>
          <p:nvPr>
            <p:ph sz="quarter" idx="4"/>
          </p:nvPr>
        </p:nvSpPr>
        <p:spPr>
          <a:xfrm>
            <a:off x="6172200" y="2505075"/>
            <a:ext cx="5183188" cy="3684588"/>
          </a:xfrm>
        </p:spPr>
        <p:txBody>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7" name="Pladsholder til dato 6"/>
          <p:cNvSpPr>
            <a:spLocks noGrp="1"/>
          </p:cNvSpPr>
          <p:nvPr>
            <p:ph type="dt" sz="half" idx="10"/>
          </p:nvPr>
        </p:nvSpPr>
        <p:spPr/>
        <p:txBody>
          <a:bodyPr/>
          <a:lstStyle/>
          <a:p>
            <a:fld id="{7C714FBD-56E9-453D-A947-E49A353D08E0}" type="datetimeFigureOut">
              <a:rPr lang="en-GB" smtClean="0"/>
              <a:t>04/05/2026</a:t>
            </a:fld>
            <a:endParaRPr lang="en-GB"/>
          </a:p>
        </p:txBody>
      </p:sp>
      <p:sp>
        <p:nvSpPr>
          <p:cNvPr id="8" name="Pladsholder til sidefod 7"/>
          <p:cNvSpPr>
            <a:spLocks noGrp="1"/>
          </p:cNvSpPr>
          <p:nvPr>
            <p:ph type="ftr" sz="quarter" idx="11"/>
          </p:nvPr>
        </p:nvSpPr>
        <p:spPr/>
        <p:txBody>
          <a:bodyPr/>
          <a:lstStyle/>
          <a:p>
            <a:endParaRPr lang="en-GB"/>
          </a:p>
        </p:txBody>
      </p:sp>
      <p:sp>
        <p:nvSpPr>
          <p:cNvPr id="9" name="Pladsholder til slidenummer 8"/>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783423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i master</a:t>
            </a:r>
            <a:endParaRPr lang="en-GB"/>
          </a:p>
        </p:txBody>
      </p:sp>
      <p:sp>
        <p:nvSpPr>
          <p:cNvPr id="3" name="Pladsholder til dato 2"/>
          <p:cNvSpPr>
            <a:spLocks noGrp="1"/>
          </p:cNvSpPr>
          <p:nvPr>
            <p:ph type="dt" sz="half" idx="10"/>
          </p:nvPr>
        </p:nvSpPr>
        <p:spPr/>
        <p:txBody>
          <a:bodyPr/>
          <a:lstStyle/>
          <a:p>
            <a:fld id="{7C714FBD-56E9-453D-A947-E49A353D08E0}" type="datetimeFigureOut">
              <a:rPr lang="en-GB" smtClean="0"/>
              <a:t>04/05/2026</a:t>
            </a:fld>
            <a:endParaRPr lang="en-GB"/>
          </a:p>
        </p:txBody>
      </p:sp>
      <p:sp>
        <p:nvSpPr>
          <p:cNvPr id="4" name="Pladsholder til sidefod 3"/>
          <p:cNvSpPr>
            <a:spLocks noGrp="1"/>
          </p:cNvSpPr>
          <p:nvPr>
            <p:ph type="ftr" sz="quarter" idx="11"/>
          </p:nvPr>
        </p:nvSpPr>
        <p:spPr/>
        <p:txBody>
          <a:bodyPr/>
          <a:lstStyle/>
          <a:p>
            <a:endParaRPr lang="en-GB"/>
          </a:p>
        </p:txBody>
      </p:sp>
      <p:sp>
        <p:nvSpPr>
          <p:cNvPr id="5" name="Pladsholder til slidenummer 4"/>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641641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7C714FBD-56E9-453D-A947-E49A353D08E0}" type="datetimeFigureOut">
              <a:rPr lang="en-GB" smtClean="0"/>
              <a:t>04/05/2026</a:t>
            </a:fld>
            <a:endParaRPr lang="en-GB"/>
          </a:p>
        </p:txBody>
      </p:sp>
      <p:sp>
        <p:nvSpPr>
          <p:cNvPr id="3" name="Pladsholder til sidefod 2"/>
          <p:cNvSpPr>
            <a:spLocks noGrp="1"/>
          </p:cNvSpPr>
          <p:nvPr>
            <p:ph type="ftr" sz="quarter" idx="11"/>
          </p:nvPr>
        </p:nvSpPr>
        <p:spPr/>
        <p:txBody>
          <a:bodyPr/>
          <a:lstStyle/>
          <a:p>
            <a:endParaRPr lang="en-GB"/>
          </a:p>
        </p:txBody>
      </p:sp>
      <p:sp>
        <p:nvSpPr>
          <p:cNvPr id="4" name="Pladsholder til slidenummer 3"/>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2121081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en-GB"/>
          </a:p>
        </p:txBody>
      </p:sp>
      <p:sp>
        <p:nvSpPr>
          <p:cNvPr id="3" name="Pladsholder til indhol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7C714FBD-56E9-453D-A947-E49A353D08E0}" type="datetimeFigureOut">
              <a:rPr lang="en-GB" smtClean="0"/>
              <a:t>04/05/2026</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1486926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a-DK" smtClean="0"/>
              <a:t>Klik for at redigere i master</a:t>
            </a:r>
            <a:endParaRPr lang="en-GB"/>
          </a:p>
        </p:txBody>
      </p:sp>
      <p:sp>
        <p:nvSpPr>
          <p:cNvPr id="3" name="Pladsholder til billed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Pladsholder til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smtClean="0"/>
              <a:t>Klik for at redigere i master</a:t>
            </a:r>
          </a:p>
        </p:txBody>
      </p:sp>
      <p:sp>
        <p:nvSpPr>
          <p:cNvPr id="5" name="Pladsholder til dato 4"/>
          <p:cNvSpPr>
            <a:spLocks noGrp="1"/>
          </p:cNvSpPr>
          <p:nvPr>
            <p:ph type="dt" sz="half" idx="10"/>
          </p:nvPr>
        </p:nvSpPr>
        <p:spPr/>
        <p:txBody>
          <a:bodyPr/>
          <a:lstStyle/>
          <a:p>
            <a:fld id="{7C714FBD-56E9-453D-A947-E49A353D08E0}" type="datetimeFigureOut">
              <a:rPr lang="en-GB" smtClean="0"/>
              <a:t>04/05/2026</a:t>
            </a:fld>
            <a:endParaRPr lang="en-GB"/>
          </a:p>
        </p:txBody>
      </p:sp>
      <p:sp>
        <p:nvSpPr>
          <p:cNvPr id="6" name="Pladsholder til sidefod 5"/>
          <p:cNvSpPr>
            <a:spLocks noGrp="1"/>
          </p:cNvSpPr>
          <p:nvPr>
            <p:ph type="ftr" sz="quarter" idx="11"/>
          </p:nvPr>
        </p:nvSpPr>
        <p:spPr/>
        <p:txBody>
          <a:bodyPr/>
          <a:lstStyle/>
          <a:p>
            <a:endParaRPr lang="en-GB"/>
          </a:p>
        </p:txBody>
      </p:sp>
      <p:sp>
        <p:nvSpPr>
          <p:cNvPr id="7" name="Pladsholder til slidenummer 6"/>
          <p:cNvSpPr>
            <a:spLocks noGrp="1"/>
          </p:cNvSpPr>
          <p:nvPr>
            <p:ph type="sldNum" sz="quarter" idx="12"/>
          </p:nvPr>
        </p:nvSpPr>
        <p:spPr/>
        <p:txBody>
          <a:bodyPr/>
          <a:lstStyle/>
          <a:p>
            <a:fld id="{5854F947-5BD1-48FF-864F-8B80C00D75D2}" type="slidenum">
              <a:rPr lang="en-GB" smtClean="0"/>
              <a:t>‹nr.›</a:t>
            </a:fld>
            <a:endParaRPr lang="en-GB"/>
          </a:p>
        </p:txBody>
      </p:sp>
    </p:spTree>
    <p:extLst>
      <p:ext uri="{BB962C8B-B14F-4D97-AF65-F5344CB8AC3E}">
        <p14:creationId xmlns:p14="http://schemas.microsoft.com/office/powerpoint/2010/main" val="1263523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B2A4A"/>
        </a:solidFill>
        <a:effectLst/>
      </p:bgPr>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smtClean="0"/>
              <a:t>Klik for at redigere i master</a:t>
            </a:r>
            <a:endParaRPr lang="en-GB"/>
          </a:p>
        </p:txBody>
      </p:sp>
      <p:sp>
        <p:nvSpPr>
          <p:cNvPr id="3" name="Pladsholder til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smtClean="0"/>
              <a:t>Klik for at redigere i master</a:t>
            </a:r>
          </a:p>
          <a:p>
            <a:pPr lvl="1"/>
            <a:r>
              <a:rPr lang="da-DK" smtClean="0"/>
              <a:t>Andet niveau</a:t>
            </a:r>
          </a:p>
          <a:p>
            <a:pPr lvl="2"/>
            <a:r>
              <a:rPr lang="da-DK" smtClean="0"/>
              <a:t>Tredje niveau</a:t>
            </a:r>
          </a:p>
          <a:p>
            <a:pPr lvl="3"/>
            <a:r>
              <a:rPr lang="da-DK" smtClean="0"/>
              <a:t>Fjerde niveau</a:t>
            </a:r>
          </a:p>
          <a:p>
            <a:pPr lvl="4"/>
            <a:r>
              <a:rPr lang="da-DK" smtClean="0"/>
              <a:t>Femte niveau</a:t>
            </a:r>
            <a:endParaRPr lang="en-GB"/>
          </a:p>
        </p:txBody>
      </p:sp>
      <p:sp>
        <p:nvSpPr>
          <p:cNvPr id="4" name="Pladsholder til dato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714FBD-56E9-453D-A947-E49A353D08E0}" type="datetimeFigureOut">
              <a:rPr lang="en-GB" smtClean="0"/>
              <a:t>04/05/2026</a:t>
            </a:fld>
            <a:endParaRPr lang="en-GB"/>
          </a:p>
        </p:txBody>
      </p:sp>
      <p:sp>
        <p:nvSpPr>
          <p:cNvPr id="5" name="Pladsholder til sidefod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Pladsholder til slide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54F947-5BD1-48FF-864F-8B80C00D75D2}" type="slidenum">
              <a:rPr lang="en-GB" smtClean="0"/>
              <a:t>‹nr.›</a:t>
            </a:fld>
            <a:endParaRPr lang="en-GB"/>
          </a:p>
        </p:txBody>
      </p:sp>
    </p:spTree>
    <p:extLst>
      <p:ext uri="{BB962C8B-B14F-4D97-AF65-F5344CB8AC3E}">
        <p14:creationId xmlns:p14="http://schemas.microsoft.com/office/powerpoint/2010/main" val="4107506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46304" cy="6858000"/>
          </a:xfrm>
          <a:prstGeom prst="rect">
            <a:avLst/>
          </a:prstGeom>
          <a:solidFill>
            <a:srgbClr val="0D7377"/>
          </a:solidFill>
          <a:ln w="12700">
            <a:solidFill>
              <a:srgbClr val="0D7377"/>
            </a:solidFill>
            <a:prstDash val="solid"/>
          </a:ln>
        </p:spPr>
      </p:sp>
      <p:sp>
        <p:nvSpPr>
          <p:cNvPr id="3" name="Shape 1"/>
          <p:cNvSpPr/>
          <p:nvPr/>
        </p:nvSpPr>
        <p:spPr>
          <a:xfrm>
            <a:off x="487680" y="3779520"/>
            <a:ext cx="1950720" cy="85344"/>
          </a:xfrm>
          <a:prstGeom prst="rect">
            <a:avLst/>
          </a:prstGeom>
          <a:solidFill>
            <a:srgbClr val="E8A838"/>
          </a:solidFill>
          <a:ln w="12700">
            <a:solidFill>
              <a:srgbClr val="E8A838"/>
            </a:solidFill>
            <a:prstDash val="solid"/>
          </a:ln>
        </p:spPr>
      </p:sp>
      <p:sp>
        <p:nvSpPr>
          <p:cNvPr id="4" name="Text 2"/>
          <p:cNvSpPr/>
          <p:nvPr/>
        </p:nvSpPr>
        <p:spPr>
          <a:xfrm>
            <a:off x="487680" y="1463040"/>
            <a:ext cx="8534400" cy="1584960"/>
          </a:xfrm>
          <a:prstGeom prst="rect">
            <a:avLst/>
          </a:prstGeom>
          <a:noFill/>
          <a:ln/>
        </p:spPr>
        <p:txBody>
          <a:bodyPr wrap="square" lIns="0" tIns="0" rIns="0" bIns="0" rtlCol="0" anchor="ctr"/>
          <a:lstStyle/>
          <a:p>
            <a:r>
              <a:rPr lang="en-US" sz="6933" b="1" dirty="0">
                <a:solidFill>
                  <a:srgbClr val="FFFFFF"/>
                </a:solidFill>
                <a:latin typeface="Calibri" pitchFamily="34" charset="0"/>
                <a:ea typeface="Calibri" pitchFamily="34" charset="-122"/>
                <a:cs typeface="Calibri" pitchFamily="34" charset="-120"/>
              </a:rPr>
              <a:t>GRC Principles</a:t>
            </a:r>
            <a:endParaRPr lang="en-US" sz="6933" dirty="0"/>
          </a:p>
        </p:txBody>
      </p:sp>
      <p:sp>
        <p:nvSpPr>
          <p:cNvPr id="5" name="Text 3"/>
          <p:cNvSpPr/>
          <p:nvPr/>
        </p:nvSpPr>
        <p:spPr>
          <a:xfrm>
            <a:off x="487680" y="3169920"/>
            <a:ext cx="9144000" cy="609600"/>
          </a:xfrm>
          <a:prstGeom prst="rect">
            <a:avLst/>
          </a:prstGeom>
          <a:noFill/>
          <a:ln/>
        </p:spPr>
        <p:txBody>
          <a:bodyPr wrap="square" lIns="0" tIns="0" rIns="0" bIns="0" rtlCol="0" anchor="ctr"/>
          <a:lstStyle/>
          <a:p>
            <a:r>
              <a:rPr lang="en-US" sz="2667" i="1" dirty="0">
                <a:solidFill>
                  <a:srgbClr val="CBD5E1"/>
                </a:solidFill>
                <a:latin typeface="Calibri" pitchFamily="34" charset="0"/>
                <a:ea typeface="Calibri" pitchFamily="34" charset="-122"/>
                <a:cs typeface="Calibri" pitchFamily="34" charset="-120"/>
              </a:rPr>
              <a:t>Elements of an effective compliance function</a:t>
            </a:r>
            <a:endParaRPr lang="en-US" sz="2667" dirty="0"/>
          </a:p>
        </p:txBody>
      </p:sp>
      <p:sp>
        <p:nvSpPr>
          <p:cNvPr id="6" name="Text 4"/>
          <p:cNvSpPr/>
          <p:nvPr/>
        </p:nvSpPr>
        <p:spPr>
          <a:xfrm>
            <a:off x="487680" y="4084320"/>
            <a:ext cx="8534400" cy="487680"/>
          </a:xfrm>
          <a:prstGeom prst="rect">
            <a:avLst/>
          </a:prstGeom>
          <a:noFill/>
          <a:ln/>
        </p:spPr>
        <p:txBody>
          <a:bodyPr wrap="square" lIns="0" tIns="0" rIns="0" bIns="0" rtlCol="0" anchor="ctr"/>
          <a:lstStyle/>
          <a:p>
            <a:r>
              <a:rPr lang="en-US" sz="1733" dirty="0">
                <a:solidFill>
                  <a:srgbClr val="64748B"/>
                </a:solidFill>
                <a:latin typeface="Calibri" pitchFamily="34" charset="0"/>
                <a:ea typeface="Calibri" pitchFamily="34" charset="-122"/>
                <a:cs typeface="Calibri" pitchFamily="34" charset="-120"/>
              </a:rPr>
              <a:t>Martin Falck-Hansen  ·  IE Law School  ·  May 2026</a:t>
            </a:r>
            <a:endParaRPr lang="en-US" sz="1733" dirty="0"/>
          </a:p>
        </p:txBody>
      </p:sp>
      <p:pic>
        <p:nvPicPr>
          <p:cNvPr id="7" name="Image 0" descr="preencoded.png"/>
          <p:cNvPicPr>
            <a:picLocks noChangeAspect="1"/>
          </p:cNvPicPr>
          <p:nvPr/>
        </p:nvPicPr>
        <p:blipFill>
          <a:blip r:embed="rId3">
            <a:alphaModFix amt="45000"/>
          </a:blip>
          <a:stretch>
            <a:fillRect/>
          </a:stretch>
        </p:blipFill>
        <p:spPr>
          <a:xfrm>
            <a:off x="6753726" y="470826"/>
            <a:ext cx="3901440" cy="5608320"/>
          </a:xfrm>
          <a:prstGeom prst="rect">
            <a:avLst/>
          </a:prstGeom>
        </p:spPr>
      </p:pic>
      <p:pic>
        <p:nvPicPr>
          <p:cNvPr id="8" name="Billede 7"/>
          <p:cNvPicPr>
            <a:picLocks noChangeAspect="1"/>
          </p:cNvPicPr>
          <p:nvPr/>
        </p:nvPicPr>
        <p:blipFill>
          <a:blip r:embed="rId4"/>
          <a:stretch>
            <a:fillRect/>
          </a:stretch>
        </p:blipFill>
        <p:spPr>
          <a:xfrm>
            <a:off x="9962866" y="6079146"/>
            <a:ext cx="2229134" cy="778854"/>
          </a:xfrm>
          <a:prstGeom prst="rect">
            <a:avLst/>
          </a:prstGeom>
        </p:spPr>
      </p:pic>
    </p:spTree>
    <p:extLst>
      <p:ext uri="{BB962C8B-B14F-4D97-AF65-F5344CB8AC3E}">
        <p14:creationId xmlns:p14="http://schemas.microsoft.com/office/powerpoint/2010/main" val="3867187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lede 6"/>
          <p:cNvPicPr>
            <a:picLocks noChangeAspect="1"/>
          </p:cNvPicPr>
          <p:nvPr/>
        </p:nvPicPr>
        <p:blipFill>
          <a:blip r:embed="rId3"/>
          <a:stretch>
            <a:fillRect/>
          </a:stretch>
        </p:blipFill>
        <p:spPr>
          <a:xfrm>
            <a:off x="158421" y="2247626"/>
            <a:ext cx="11940903" cy="1374775"/>
          </a:xfrm>
          <a:prstGeom prst="rect">
            <a:avLst/>
          </a:prstGeom>
        </p:spPr>
      </p:pic>
      <p:sp>
        <p:nvSpPr>
          <p:cNvPr id="8" name="Tekstfelt 7"/>
          <p:cNvSpPr txBox="1"/>
          <p:nvPr/>
        </p:nvSpPr>
        <p:spPr>
          <a:xfrm>
            <a:off x="251097" y="5846619"/>
            <a:ext cx="10474036" cy="646331"/>
          </a:xfrm>
          <a:prstGeom prst="rect">
            <a:avLst/>
          </a:prstGeom>
          <a:solidFill>
            <a:schemeClr val="bg1"/>
          </a:solidFill>
        </p:spPr>
        <p:txBody>
          <a:bodyPr wrap="square" rtlCol="0">
            <a:spAutoFit/>
          </a:bodyPr>
          <a:lstStyle/>
          <a:p>
            <a:r>
              <a:rPr lang="en-GB" sz="1200" b="1" dirty="0" smtClean="0"/>
              <a:t>“Humanizing Rules - Bringing Behavioural Science to Ethics and Compliance”</a:t>
            </a:r>
          </a:p>
          <a:p>
            <a:r>
              <a:rPr lang="en-GB" sz="1200" b="1" dirty="0" smtClean="0"/>
              <a:t>By Christian </a:t>
            </a:r>
            <a:r>
              <a:rPr lang="en-GB" sz="1200" b="1" dirty="0" smtClean="0"/>
              <a:t>Hunt</a:t>
            </a:r>
          </a:p>
          <a:p>
            <a:r>
              <a:rPr lang="en-GB" sz="1200" b="1" smtClean="0"/>
              <a:t>https</a:t>
            </a:r>
            <a:r>
              <a:rPr lang="en-GB" sz="1200" b="1"/>
              <a:t>://</a:t>
            </a:r>
            <a:r>
              <a:rPr lang="en-GB" sz="1200" b="1" smtClean="0"/>
              <a:t>www.youtube.com/watch?v=NQjLtjlObew</a:t>
            </a:r>
            <a:endParaRPr lang="en-GB" sz="1200" b="1" dirty="0" smtClean="0"/>
          </a:p>
        </p:txBody>
      </p:sp>
      <p:pic>
        <p:nvPicPr>
          <p:cNvPr id="4" name="Billede 3"/>
          <p:cNvPicPr>
            <a:picLocks noChangeAspect="1"/>
          </p:cNvPicPr>
          <p:nvPr/>
        </p:nvPicPr>
        <p:blipFill>
          <a:blip r:embed="rId4"/>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8613268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0D1F3A"/>
          </a:solidFill>
          <a:ln w="12700">
            <a:solidFill>
              <a:srgbClr val="0D1F3A"/>
            </a:solidFill>
            <a:prstDash val="solid"/>
          </a:ln>
        </p:spPr>
      </p:sp>
      <p:pic>
        <p:nvPicPr>
          <p:cNvPr id="8" name="Billed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035" y="24713"/>
            <a:ext cx="10249930" cy="6833287"/>
          </a:xfrm>
          <a:prstGeom prst="rect">
            <a:avLst/>
          </a:prstGeom>
        </p:spPr>
      </p:pic>
      <p:pic>
        <p:nvPicPr>
          <p:cNvPr id="9" name="Billede 8"/>
          <p:cNvPicPr>
            <a:picLocks noChangeAspect="1"/>
          </p:cNvPicPr>
          <p:nvPr/>
        </p:nvPicPr>
        <p:blipFill>
          <a:blip r:embed="rId4"/>
          <a:stretch>
            <a:fillRect/>
          </a:stretch>
        </p:blipFill>
        <p:spPr>
          <a:xfrm>
            <a:off x="11104152" y="5845073"/>
            <a:ext cx="1087848" cy="1037640"/>
          </a:xfrm>
          <a:prstGeom prst="rect">
            <a:avLst/>
          </a:prstGeom>
        </p:spPr>
      </p:pic>
    </p:spTree>
    <p:extLst>
      <p:ext uri="{BB962C8B-B14F-4D97-AF65-F5344CB8AC3E}">
        <p14:creationId xmlns:p14="http://schemas.microsoft.com/office/powerpoint/2010/main" val="3309174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0D1F3A"/>
          </a:solidFill>
          <a:ln w="12700">
            <a:solidFill>
              <a:srgbClr val="0D1F3A"/>
            </a:solidFill>
            <a:prstDash val="solid"/>
          </a:ln>
        </p:spPr>
      </p:sp>
      <p:sp>
        <p:nvSpPr>
          <p:cNvPr id="3" name="Shape 1"/>
          <p:cNvSpPr/>
          <p:nvPr/>
        </p:nvSpPr>
        <p:spPr>
          <a:xfrm>
            <a:off x="3657600" y="975360"/>
            <a:ext cx="4876800" cy="3657600"/>
          </a:xfrm>
          <a:prstGeom prst="line">
            <a:avLst/>
          </a:prstGeom>
          <a:solidFill>
            <a:srgbClr val="374151"/>
          </a:solidFill>
          <a:ln w="38100">
            <a:solidFill>
              <a:srgbClr val="64748B"/>
            </a:solidFill>
            <a:prstDash val="solid"/>
          </a:ln>
        </p:spPr>
      </p:sp>
      <p:sp>
        <p:nvSpPr>
          <p:cNvPr id="4" name="Shape 2"/>
          <p:cNvSpPr/>
          <p:nvPr/>
        </p:nvSpPr>
        <p:spPr>
          <a:xfrm>
            <a:off x="3901440" y="2926080"/>
            <a:ext cx="4389120" cy="1219200"/>
          </a:xfrm>
          <a:prstGeom prst="rect">
            <a:avLst/>
          </a:prstGeom>
          <a:solidFill>
            <a:srgbClr val="4B5563"/>
          </a:solidFill>
          <a:ln w="25400">
            <a:solidFill>
              <a:srgbClr val="64748B"/>
            </a:solidFill>
            <a:prstDash val="solid"/>
          </a:ln>
        </p:spPr>
      </p:sp>
      <p:sp>
        <p:nvSpPr>
          <p:cNvPr id="5" name="Shape 3"/>
          <p:cNvSpPr/>
          <p:nvPr/>
        </p:nvSpPr>
        <p:spPr>
          <a:xfrm>
            <a:off x="3048000" y="609600"/>
            <a:ext cx="6096000" cy="4876800"/>
          </a:xfrm>
          <a:prstGeom prst="line">
            <a:avLst/>
          </a:prstGeom>
          <a:noFill/>
          <a:ln w="101600">
            <a:solidFill>
              <a:srgbClr val="DC2626"/>
            </a:solidFill>
            <a:prstDash val="solid"/>
          </a:ln>
        </p:spPr>
      </p:sp>
      <p:sp>
        <p:nvSpPr>
          <p:cNvPr id="6" name="Shape 4"/>
          <p:cNvSpPr/>
          <p:nvPr/>
        </p:nvSpPr>
        <p:spPr>
          <a:xfrm>
            <a:off x="9144000" y="609600"/>
            <a:ext cx="0" cy="4876800"/>
          </a:xfrm>
          <a:prstGeom prst="line">
            <a:avLst/>
          </a:prstGeom>
          <a:noFill/>
          <a:ln w="101600">
            <a:solidFill>
              <a:srgbClr val="DC2626"/>
            </a:solidFill>
            <a:prstDash val="solid"/>
          </a:ln>
        </p:spPr>
      </p:sp>
      <p:sp>
        <p:nvSpPr>
          <p:cNvPr id="7" name="Text 5"/>
          <p:cNvSpPr/>
          <p:nvPr/>
        </p:nvSpPr>
        <p:spPr>
          <a:xfrm>
            <a:off x="609600" y="5120640"/>
            <a:ext cx="10972800" cy="1463040"/>
          </a:xfrm>
          <a:prstGeom prst="rect">
            <a:avLst/>
          </a:prstGeom>
          <a:noFill/>
          <a:ln/>
        </p:spPr>
        <p:txBody>
          <a:bodyPr wrap="square" lIns="0" tIns="0" rIns="0" bIns="0" rtlCol="0" anchor="ctr"/>
          <a:lstStyle/>
          <a:p>
            <a:pPr algn="ctr"/>
            <a:r>
              <a:rPr lang="en-US" sz="2667" i="1" dirty="0">
                <a:solidFill>
                  <a:srgbClr val="CBD5E1"/>
                </a:solidFill>
                <a:latin typeface="Calibri" pitchFamily="34" charset="0"/>
                <a:ea typeface="Calibri" pitchFamily="34" charset="-122"/>
                <a:cs typeface="Calibri" pitchFamily="34" charset="-120"/>
              </a:rPr>
              <a:t>The rule existed.</a:t>
            </a:r>
            <a:endParaRPr lang="en-US" sz="2667" dirty="0"/>
          </a:p>
          <a:p>
            <a:pPr algn="ctr"/>
            <a:r>
              <a:rPr lang="en-US" sz="2667" i="1" dirty="0">
                <a:solidFill>
                  <a:srgbClr val="CBD5E1"/>
                </a:solidFill>
                <a:latin typeface="Calibri" pitchFamily="34" charset="0"/>
                <a:ea typeface="Calibri" pitchFamily="34" charset="-122"/>
                <a:cs typeface="Calibri" pitchFamily="34" charset="-120"/>
              </a:rPr>
              <a:t>Everyone knew it.</a:t>
            </a:r>
            <a:endParaRPr lang="en-US" sz="2667" dirty="0"/>
          </a:p>
          <a:p>
            <a:pPr algn="ctr"/>
            <a:r>
              <a:rPr lang="en-US" sz="2667" i="1" dirty="0">
                <a:solidFill>
                  <a:srgbClr val="CBD5E1"/>
                </a:solidFill>
                <a:latin typeface="Calibri" pitchFamily="34" charset="0"/>
                <a:ea typeface="Calibri" pitchFamily="34" charset="-122"/>
                <a:cs typeface="Calibri" pitchFamily="34" charset="-120"/>
              </a:rPr>
              <a:t>Most people wanted to follow it.</a:t>
            </a:r>
            <a:endParaRPr lang="en-US" sz="2667" dirty="0"/>
          </a:p>
        </p:txBody>
      </p:sp>
      <p:pic>
        <p:nvPicPr>
          <p:cNvPr id="8" name="Billede 7"/>
          <p:cNvPicPr>
            <a:picLocks noChangeAspect="1"/>
          </p:cNvPicPr>
          <p:nvPr/>
        </p:nvPicPr>
        <p:blipFill>
          <a:blip r:embed="rId3"/>
          <a:stretch>
            <a:fillRect/>
          </a:stretch>
        </p:blipFill>
        <p:spPr>
          <a:xfrm>
            <a:off x="11104152" y="5820360"/>
            <a:ext cx="1087848" cy="1037640"/>
          </a:xfrm>
          <a:prstGeom prst="rect">
            <a:avLst/>
          </a:prstGeom>
        </p:spPr>
      </p:pic>
    </p:spTree>
    <p:extLst>
      <p:ext uri="{BB962C8B-B14F-4D97-AF65-F5344CB8AC3E}">
        <p14:creationId xmlns:p14="http://schemas.microsoft.com/office/powerpoint/2010/main" val="36246092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GB" dirty="0" smtClean="0">
                <a:solidFill>
                  <a:schemeClr val="accent6">
                    <a:lumMod val="75000"/>
                  </a:schemeClr>
                </a:solidFill>
              </a:rPr>
              <a:t>Compliance example during COVID</a:t>
            </a:r>
            <a:endParaRPr lang="en-GB" dirty="0">
              <a:solidFill>
                <a:schemeClr val="accent6">
                  <a:lumMod val="75000"/>
                </a:schemeClr>
              </a:solidFill>
            </a:endParaRPr>
          </a:p>
        </p:txBody>
      </p:sp>
      <p:sp>
        <p:nvSpPr>
          <p:cNvPr id="5" name="Pladsholder til tekst 4"/>
          <p:cNvSpPr>
            <a:spLocks noGrp="1"/>
          </p:cNvSpPr>
          <p:nvPr>
            <p:ph type="body" idx="1"/>
          </p:nvPr>
        </p:nvSpPr>
        <p:spPr/>
        <p:txBody>
          <a:bodyPr/>
          <a:lstStyle/>
          <a:p>
            <a:r>
              <a:rPr lang="en-GB" dirty="0" smtClean="0">
                <a:solidFill>
                  <a:schemeClr val="accent2"/>
                </a:solidFill>
              </a:rPr>
              <a:t>Wear a mask</a:t>
            </a:r>
            <a:endParaRPr lang="en-GB" dirty="0">
              <a:solidFill>
                <a:schemeClr val="accent2"/>
              </a:solidFill>
            </a:endParaRPr>
          </a:p>
        </p:txBody>
      </p:sp>
      <p:sp>
        <p:nvSpPr>
          <p:cNvPr id="6" name="Pladsholder til indhold 5"/>
          <p:cNvSpPr>
            <a:spLocks noGrp="1"/>
          </p:cNvSpPr>
          <p:nvPr>
            <p:ph sz="half" idx="2"/>
          </p:nvPr>
        </p:nvSpPr>
        <p:spPr/>
        <p:txBody>
          <a:bodyPr/>
          <a:lstStyle/>
          <a:p>
            <a:pPr marL="514350" indent="-514350">
              <a:buFont typeface="+mj-lt"/>
              <a:buAutoNum type="arabicPeriod"/>
            </a:pPr>
            <a:r>
              <a:rPr lang="en-GB" dirty="0" smtClean="0">
                <a:solidFill>
                  <a:schemeClr val="accent2"/>
                </a:solidFill>
              </a:rPr>
              <a:t>Understand how to wear the mask correct</a:t>
            </a:r>
          </a:p>
          <a:p>
            <a:pPr marL="514350" indent="-514350">
              <a:buFont typeface="+mj-lt"/>
              <a:buAutoNum type="arabicPeriod"/>
            </a:pPr>
            <a:r>
              <a:rPr lang="en-GB" dirty="0" smtClean="0">
                <a:solidFill>
                  <a:schemeClr val="accent2"/>
                </a:solidFill>
              </a:rPr>
              <a:t>Have a mask available on you</a:t>
            </a:r>
          </a:p>
          <a:p>
            <a:pPr marL="514350" indent="-514350">
              <a:buFont typeface="+mj-lt"/>
              <a:buAutoNum type="arabicPeriod"/>
            </a:pPr>
            <a:r>
              <a:rPr lang="en-GB" dirty="0" smtClean="0">
                <a:solidFill>
                  <a:schemeClr val="accent2"/>
                </a:solidFill>
              </a:rPr>
              <a:t>Be in an environment where you are comfortable to wear it</a:t>
            </a:r>
          </a:p>
          <a:p>
            <a:pPr marL="514350" indent="-514350">
              <a:buFont typeface="+mj-lt"/>
              <a:buAutoNum type="arabicPeriod"/>
            </a:pPr>
            <a:r>
              <a:rPr lang="en-GB" dirty="0" smtClean="0">
                <a:solidFill>
                  <a:schemeClr val="accent2"/>
                </a:solidFill>
              </a:rPr>
              <a:t>Motivated to wear it in a ongoing basis</a:t>
            </a:r>
            <a:endParaRPr lang="en-GB" dirty="0">
              <a:solidFill>
                <a:schemeClr val="accent2"/>
              </a:solidFill>
            </a:endParaRPr>
          </a:p>
        </p:txBody>
      </p:sp>
      <p:sp>
        <p:nvSpPr>
          <p:cNvPr id="7" name="Pladsholder til tekst 6"/>
          <p:cNvSpPr>
            <a:spLocks noGrp="1"/>
          </p:cNvSpPr>
          <p:nvPr>
            <p:ph type="body" sz="quarter" idx="3"/>
          </p:nvPr>
        </p:nvSpPr>
        <p:spPr/>
        <p:txBody>
          <a:bodyPr/>
          <a:lstStyle/>
          <a:p>
            <a:r>
              <a:rPr lang="en-GB" dirty="0" smtClean="0">
                <a:solidFill>
                  <a:schemeClr val="accent1">
                    <a:lumMod val="40000"/>
                    <a:lumOff val="60000"/>
                  </a:schemeClr>
                </a:solidFill>
              </a:rPr>
              <a:t>Get a vaccine shot</a:t>
            </a:r>
            <a:endParaRPr lang="en-GB" dirty="0">
              <a:solidFill>
                <a:schemeClr val="accent1">
                  <a:lumMod val="40000"/>
                  <a:lumOff val="60000"/>
                </a:schemeClr>
              </a:solidFill>
            </a:endParaRPr>
          </a:p>
        </p:txBody>
      </p:sp>
      <p:sp>
        <p:nvSpPr>
          <p:cNvPr id="8" name="Pladsholder til indhold 7"/>
          <p:cNvSpPr>
            <a:spLocks noGrp="1"/>
          </p:cNvSpPr>
          <p:nvPr>
            <p:ph sz="quarter" idx="4"/>
          </p:nvPr>
        </p:nvSpPr>
        <p:spPr/>
        <p:txBody>
          <a:bodyPr/>
          <a:lstStyle/>
          <a:p>
            <a:pPr marL="514350" indent="-514350">
              <a:buFont typeface="+mj-lt"/>
              <a:buAutoNum type="arabicPeriod"/>
            </a:pPr>
            <a:r>
              <a:rPr lang="en-GB" dirty="0" smtClean="0">
                <a:solidFill>
                  <a:schemeClr val="accent1">
                    <a:lumMod val="40000"/>
                    <a:lumOff val="60000"/>
                  </a:schemeClr>
                </a:solidFill>
              </a:rPr>
              <a:t>Know how to book a vaccine appointment</a:t>
            </a:r>
          </a:p>
          <a:p>
            <a:pPr marL="514350" indent="-514350">
              <a:buFont typeface="+mj-lt"/>
              <a:buAutoNum type="arabicPeriod"/>
            </a:pPr>
            <a:r>
              <a:rPr lang="en-GB" dirty="0" smtClean="0">
                <a:solidFill>
                  <a:schemeClr val="accent1">
                    <a:lumMod val="40000"/>
                    <a:lumOff val="60000"/>
                  </a:schemeClr>
                </a:solidFill>
              </a:rPr>
              <a:t>Go to the vaccine centre for the appointment the right time</a:t>
            </a:r>
          </a:p>
          <a:p>
            <a:pPr marL="514350" indent="-514350">
              <a:buFont typeface="+mj-lt"/>
              <a:buAutoNum type="arabicPeriod"/>
            </a:pPr>
            <a:r>
              <a:rPr lang="en-GB" dirty="0" smtClean="0">
                <a:solidFill>
                  <a:schemeClr val="accent1">
                    <a:lumMod val="40000"/>
                    <a:lumOff val="60000"/>
                  </a:schemeClr>
                </a:solidFill>
              </a:rPr>
              <a:t>Fell motivated enough to attend</a:t>
            </a:r>
          </a:p>
          <a:p>
            <a:pPr marL="514350" indent="-514350">
              <a:buFont typeface="+mj-lt"/>
              <a:buAutoNum type="arabicPeriod"/>
            </a:pPr>
            <a:endParaRPr lang="en-GB" dirty="0">
              <a:solidFill>
                <a:schemeClr val="accent1">
                  <a:lumMod val="40000"/>
                  <a:lumOff val="60000"/>
                </a:schemeClr>
              </a:solidFill>
            </a:endParaRPr>
          </a:p>
        </p:txBody>
      </p:sp>
      <p:pic>
        <p:nvPicPr>
          <p:cNvPr id="9" name="Billede 8"/>
          <p:cNvPicPr>
            <a:picLocks noChangeAspect="1"/>
          </p:cNvPicPr>
          <p:nvPr/>
        </p:nvPicPr>
        <p:blipFill>
          <a:blip r:embed="rId2"/>
          <a:stretch>
            <a:fillRect/>
          </a:stretch>
        </p:blipFill>
        <p:spPr>
          <a:xfrm>
            <a:off x="11104152" y="5820360"/>
            <a:ext cx="1087848" cy="1037640"/>
          </a:xfrm>
          <a:prstGeom prst="rect">
            <a:avLst/>
          </a:prstGeom>
        </p:spPr>
      </p:pic>
    </p:spTree>
    <p:extLst>
      <p:ext uri="{BB962C8B-B14F-4D97-AF65-F5344CB8AC3E}">
        <p14:creationId xmlns:p14="http://schemas.microsoft.com/office/powerpoint/2010/main" val="891174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6056" y="-2998"/>
            <a:ext cx="6505161" cy="6860998"/>
          </a:xfrm>
          <a:prstGeom prst="rect">
            <a:avLst/>
          </a:prstGeom>
        </p:spPr>
      </p:pic>
      <p:pic>
        <p:nvPicPr>
          <p:cNvPr id="3" name="Billede 2"/>
          <p:cNvPicPr>
            <a:picLocks noChangeAspect="1"/>
          </p:cNvPicPr>
          <p:nvPr/>
        </p:nvPicPr>
        <p:blipFill>
          <a:blip r:embed="rId3"/>
          <a:stretch>
            <a:fillRect/>
          </a:stretch>
        </p:blipFill>
        <p:spPr>
          <a:xfrm>
            <a:off x="11104152" y="5820360"/>
            <a:ext cx="1087848" cy="1037640"/>
          </a:xfrm>
          <a:prstGeom prst="rect">
            <a:avLst/>
          </a:prstGeom>
        </p:spPr>
      </p:pic>
    </p:spTree>
    <p:extLst>
      <p:ext uri="{BB962C8B-B14F-4D97-AF65-F5344CB8AC3E}">
        <p14:creationId xmlns:p14="http://schemas.microsoft.com/office/powerpoint/2010/main" val="37792932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BEHAVIOURAL SCIENCE — ADDITIVE BIAS</a:t>
            </a:r>
            <a:endParaRPr lang="en-US" sz="1200" dirty="0"/>
          </a:p>
        </p:txBody>
      </p:sp>
      <p:sp>
        <p:nvSpPr>
          <p:cNvPr id="4" name="Text 2"/>
          <p:cNvSpPr/>
          <p:nvPr/>
        </p:nvSpPr>
        <p:spPr>
          <a:xfrm>
            <a:off x="609600" y="609600"/>
            <a:ext cx="10972800" cy="975360"/>
          </a:xfrm>
          <a:prstGeom prst="rect">
            <a:avLst/>
          </a:prstGeom>
          <a:noFill/>
          <a:ln/>
        </p:spPr>
        <p:txBody>
          <a:bodyPr wrap="square" lIns="0" tIns="0" rIns="0" bIns="0" rtlCol="0" anchor="ctr"/>
          <a:lstStyle/>
          <a:p>
            <a:r>
              <a:rPr lang="en-US" sz="5067" b="1" dirty="0">
                <a:solidFill>
                  <a:srgbClr val="FFFFFF"/>
                </a:solidFill>
                <a:latin typeface="Calibri" pitchFamily="34" charset="0"/>
                <a:ea typeface="Calibri" pitchFamily="34" charset="-122"/>
                <a:cs typeface="Calibri" pitchFamily="34" charset="-120"/>
              </a:rPr>
              <a:t>Additive Bias</a:t>
            </a:r>
            <a:endParaRPr lang="en-US" sz="5067" dirty="0"/>
          </a:p>
        </p:txBody>
      </p:sp>
      <p:sp>
        <p:nvSpPr>
          <p:cNvPr id="5" name="Text 3"/>
          <p:cNvSpPr/>
          <p:nvPr/>
        </p:nvSpPr>
        <p:spPr>
          <a:xfrm>
            <a:off x="609600" y="1645920"/>
            <a:ext cx="10972800" cy="670560"/>
          </a:xfrm>
          <a:prstGeom prst="rect">
            <a:avLst/>
          </a:prstGeom>
          <a:noFill/>
          <a:ln/>
        </p:spPr>
        <p:txBody>
          <a:bodyPr wrap="square" lIns="0" tIns="0" rIns="0" bIns="0" rtlCol="0" anchor="ctr"/>
          <a:lstStyle/>
          <a:p>
            <a:r>
              <a:rPr lang="en-US" sz="2400" i="1" dirty="0">
                <a:solidFill>
                  <a:srgbClr val="CBD5E1"/>
                </a:solidFill>
                <a:latin typeface="Calibri" pitchFamily="34" charset="0"/>
                <a:ea typeface="Calibri" pitchFamily="34" charset="-122"/>
                <a:cs typeface="Calibri" pitchFamily="34" charset="-120"/>
              </a:rPr>
              <a:t>The psychological tendency to solve problems by adding — not removing.</a:t>
            </a:r>
            <a:endParaRPr lang="en-US" sz="2400" dirty="0"/>
          </a:p>
        </p:txBody>
      </p:sp>
      <p:sp>
        <p:nvSpPr>
          <p:cNvPr id="6" name="Shape 4"/>
          <p:cNvSpPr/>
          <p:nvPr/>
        </p:nvSpPr>
        <p:spPr>
          <a:xfrm>
            <a:off x="487680" y="2499360"/>
            <a:ext cx="3657600" cy="3169920"/>
          </a:xfrm>
          <a:prstGeom prst="rect">
            <a:avLst/>
          </a:prstGeom>
          <a:solidFill>
            <a:srgbClr val="0D1F3A"/>
          </a:solidFill>
          <a:ln w="12700">
            <a:solidFill>
              <a:srgbClr val="2E5496"/>
            </a:solidFill>
            <a:prstDash val="solid"/>
          </a:ln>
        </p:spPr>
      </p:sp>
      <p:sp>
        <p:nvSpPr>
          <p:cNvPr id="7" name="Shape 5"/>
          <p:cNvSpPr/>
          <p:nvPr/>
        </p:nvSpPr>
        <p:spPr>
          <a:xfrm>
            <a:off x="487680" y="2499360"/>
            <a:ext cx="3657600" cy="73152"/>
          </a:xfrm>
          <a:prstGeom prst="rect">
            <a:avLst/>
          </a:prstGeom>
          <a:solidFill>
            <a:srgbClr val="2E5496"/>
          </a:solidFill>
          <a:ln w="12700">
            <a:solidFill>
              <a:srgbClr val="2E5496"/>
            </a:solidFill>
            <a:prstDash val="solid"/>
          </a:ln>
        </p:spPr>
      </p:sp>
      <p:sp>
        <p:nvSpPr>
          <p:cNvPr id="8" name="Text 6"/>
          <p:cNvSpPr/>
          <p:nvPr/>
        </p:nvSpPr>
        <p:spPr>
          <a:xfrm>
            <a:off x="609600" y="2584704"/>
            <a:ext cx="3413760" cy="426720"/>
          </a:xfrm>
          <a:prstGeom prst="rect">
            <a:avLst/>
          </a:prstGeom>
          <a:noFill/>
          <a:ln/>
        </p:spPr>
        <p:txBody>
          <a:bodyPr wrap="square" lIns="0" tIns="0" rIns="0" bIns="0" rtlCol="0" anchor="ctr"/>
          <a:lstStyle/>
          <a:p>
            <a:r>
              <a:rPr lang="en-US" sz="1333" b="1" kern="0" spc="267" dirty="0">
                <a:solidFill>
                  <a:srgbClr val="CBD5E1"/>
                </a:solidFill>
                <a:latin typeface="Calibri" pitchFamily="34" charset="0"/>
                <a:ea typeface="Calibri" pitchFamily="34" charset="-122"/>
                <a:cs typeface="Calibri" pitchFamily="34" charset="-120"/>
              </a:rPr>
              <a:t>PROBLEM</a:t>
            </a:r>
            <a:endParaRPr lang="en-US" sz="1333" dirty="0"/>
          </a:p>
        </p:txBody>
      </p:sp>
      <p:sp>
        <p:nvSpPr>
          <p:cNvPr id="9" name="Text 7"/>
          <p:cNvSpPr/>
          <p:nvPr/>
        </p:nvSpPr>
        <p:spPr>
          <a:xfrm>
            <a:off x="670560" y="3108960"/>
            <a:ext cx="3291840" cy="731520"/>
          </a:xfrm>
          <a:prstGeom prst="rect">
            <a:avLst/>
          </a:prstGeom>
          <a:noFill/>
          <a:ln/>
        </p:spPr>
        <p:txBody>
          <a:bodyPr wrap="square" lIns="0" tIns="0" rIns="0" bIns="0" rtlCol="0" anchor="ctr"/>
          <a:lstStyle/>
          <a:p>
            <a:r>
              <a:rPr lang="en-US" sz="2133" b="1" dirty="0">
                <a:solidFill>
                  <a:srgbClr val="DC2626"/>
                </a:solidFill>
                <a:latin typeface="Calibri" pitchFamily="34" charset="0"/>
                <a:ea typeface="Calibri" pitchFamily="34" charset="-122"/>
                <a:cs typeface="Calibri" pitchFamily="34" charset="-120"/>
              </a:rPr>
              <a:t>Control failed</a:t>
            </a:r>
            <a:endParaRPr lang="en-US" sz="2133" dirty="0"/>
          </a:p>
        </p:txBody>
      </p:sp>
      <p:sp>
        <p:nvSpPr>
          <p:cNvPr id="10" name="Shape 8"/>
          <p:cNvSpPr/>
          <p:nvPr/>
        </p:nvSpPr>
        <p:spPr>
          <a:xfrm>
            <a:off x="1950720" y="3901440"/>
            <a:ext cx="731520" cy="365760"/>
          </a:xfrm>
          <a:prstGeom prst="rect">
            <a:avLst/>
          </a:prstGeom>
          <a:solidFill>
            <a:srgbClr val="E8A838"/>
          </a:solidFill>
          <a:ln w="12700">
            <a:solidFill>
              <a:srgbClr val="E8A838"/>
            </a:solidFill>
            <a:prstDash val="solid"/>
          </a:ln>
        </p:spPr>
      </p:sp>
      <p:sp>
        <p:nvSpPr>
          <p:cNvPr id="11" name="Text 9"/>
          <p:cNvSpPr/>
          <p:nvPr/>
        </p:nvSpPr>
        <p:spPr>
          <a:xfrm>
            <a:off x="2011680" y="3901440"/>
            <a:ext cx="609600" cy="365760"/>
          </a:xfrm>
          <a:prstGeom prst="rect">
            <a:avLst/>
          </a:prstGeom>
          <a:noFill/>
          <a:ln/>
        </p:spPr>
        <p:txBody>
          <a:bodyPr wrap="square" lIns="0" tIns="0" rIns="0" bIns="0" rtlCol="0" anchor="ctr"/>
          <a:lstStyle/>
          <a:p>
            <a:pPr algn="ctr"/>
            <a:r>
              <a:rPr lang="en-US" sz="1867" dirty="0">
                <a:solidFill>
                  <a:srgbClr val="1B2A4A"/>
                </a:solidFill>
                <a:latin typeface="Calibri" pitchFamily="34" charset="0"/>
                <a:ea typeface="Calibri" pitchFamily="34" charset="-122"/>
                <a:cs typeface="Calibri" pitchFamily="34" charset="-120"/>
              </a:rPr>
              <a:t>▼</a:t>
            </a:r>
            <a:endParaRPr lang="en-US" sz="1867" dirty="0"/>
          </a:p>
        </p:txBody>
      </p:sp>
      <p:sp>
        <p:nvSpPr>
          <p:cNvPr id="12" name="Text 10"/>
          <p:cNvSpPr/>
          <p:nvPr/>
        </p:nvSpPr>
        <p:spPr>
          <a:xfrm>
            <a:off x="609600" y="4389120"/>
            <a:ext cx="3413760" cy="426720"/>
          </a:xfrm>
          <a:prstGeom prst="rect">
            <a:avLst/>
          </a:prstGeom>
          <a:noFill/>
          <a:ln/>
        </p:spPr>
        <p:txBody>
          <a:bodyPr wrap="square" lIns="0" tIns="0" rIns="0" bIns="0" rtlCol="0" anchor="ctr"/>
          <a:lstStyle/>
          <a:p>
            <a:r>
              <a:rPr lang="en-US" sz="1333" b="1" kern="0" spc="267" dirty="0">
                <a:solidFill>
                  <a:srgbClr val="CBD5E1"/>
                </a:solidFill>
                <a:latin typeface="Calibri" pitchFamily="34" charset="0"/>
                <a:ea typeface="Calibri" pitchFamily="34" charset="-122"/>
                <a:cs typeface="Calibri" pitchFamily="34" charset="-120"/>
              </a:rPr>
              <a:t>RESPONSE</a:t>
            </a:r>
            <a:endParaRPr lang="en-US" sz="1333" dirty="0"/>
          </a:p>
        </p:txBody>
      </p:sp>
      <p:sp>
        <p:nvSpPr>
          <p:cNvPr id="13" name="Text 11"/>
          <p:cNvSpPr/>
          <p:nvPr/>
        </p:nvSpPr>
        <p:spPr>
          <a:xfrm>
            <a:off x="670560" y="4876800"/>
            <a:ext cx="3291840" cy="670560"/>
          </a:xfrm>
          <a:prstGeom prst="rect">
            <a:avLst/>
          </a:prstGeom>
          <a:noFill/>
          <a:ln/>
        </p:spPr>
        <p:txBody>
          <a:bodyPr wrap="square" lIns="0" tIns="0" rIns="0" bIns="0" rtlCol="0" anchor="ctr"/>
          <a:lstStyle/>
          <a:p>
            <a:r>
              <a:rPr lang="en-US" sz="2133" b="1" dirty="0">
                <a:solidFill>
                  <a:srgbClr val="059669"/>
                </a:solidFill>
                <a:latin typeface="Calibri" pitchFamily="34" charset="0"/>
                <a:ea typeface="Calibri" pitchFamily="34" charset="-122"/>
                <a:cs typeface="Calibri" pitchFamily="34" charset="-120"/>
              </a:rPr>
              <a:t>Add a new control</a:t>
            </a:r>
            <a:endParaRPr lang="en-US" sz="2133" dirty="0"/>
          </a:p>
        </p:txBody>
      </p:sp>
      <p:sp>
        <p:nvSpPr>
          <p:cNvPr id="14" name="Shape 12"/>
          <p:cNvSpPr/>
          <p:nvPr/>
        </p:nvSpPr>
        <p:spPr>
          <a:xfrm>
            <a:off x="4328160" y="2499360"/>
            <a:ext cx="3657600" cy="3169920"/>
          </a:xfrm>
          <a:prstGeom prst="rect">
            <a:avLst/>
          </a:prstGeom>
          <a:solidFill>
            <a:srgbClr val="0D1F3A"/>
          </a:solidFill>
          <a:ln w="12700">
            <a:solidFill>
              <a:srgbClr val="2E5496"/>
            </a:solidFill>
            <a:prstDash val="solid"/>
          </a:ln>
        </p:spPr>
      </p:sp>
      <p:sp>
        <p:nvSpPr>
          <p:cNvPr id="15" name="Shape 13"/>
          <p:cNvSpPr/>
          <p:nvPr/>
        </p:nvSpPr>
        <p:spPr>
          <a:xfrm>
            <a:off x="4328160" y="2499360"/>
            <a:ext cx="3657600" cy="73152"/>
          </a:xfrm>
          <a:prstGeom prst="rect">
            <a:avLst/>
          </a:prstGeom>
          <a:solidFill>
            <a:srgbClr val="2E5496"/>
          </a:solidFill>
          <a:ln w="12700">
            <a:solidFill>
              <a:srgbClr val="2E5496"/>
            </a:solidFill>
            <a:prstDash val="solid"/>
          </a:ln>
        </p:spPr>
      </p:sp>
      <p:sp>
        <p:nvSpPr>
          <p:cNvPr id="16" name="Text 14"/>
          <p:cNvSpPr/>
          <p:nvPr/>
        </p:nvSpPr>
        <p:spPr>
          <a:xfrm>
            <a:off x="4450080" y="2584704"/>
            <a:ext cx="3413760" cy="426720"/>
          </a:xfrm>
          <a:prstGeom prst="rect">
            <a:avLst/>
          </a:prstGeom>
          <a:noFill/>
          <a:ln/>
        </p:spPr>
        <p:txBody>
          <a:bodyPr wrap="square" lIns="0" tIns="0" rIns="0" bIns="0" rtlCol="0" anchor="ctr"/>
          <a:lstStyle/>
          <a:p>
            <a:r>
              <a:rPr lang="en-US" sz="1333" b="1" kern="0" spc="267" dirty="0">
                <a:solidFill>
                  <a:srgbClr val="CBD5E1"/>
                </a:solidFill>
                <a:latin typeface="Calibri" pitchFamily="34" charset="0"/>
                <a:ea typeface="Calibri" pitchFamily="34" charset="-122"/>
                <a:cs typeface="Calibri" pitchFamily="34" charset="-120"/>
              </a:rPr>
              <a:t>PROBLEM</a:t>
            </a:r>
            <a:endParaRPr lang="en-US" sz="1333" dirty="0"/>
          </a:p>
        </p:txBody>
      </p:sp>
      <p:sp>
        <p:nvSpPr>
          <p:cNvPr id="17" name="Text 15"/>
          <p:cNvSpPr/>
          <p:nvPr/>
        </p:nvSpPr>
        <p:spPr>
          <a:xfrm>
            <a:off x="4511040" y="3108960"/>
            <a:ext cx="3291840" cy="731520"/>
          </a:xfrm>
          <a:prstGeom prst="rect">
            <a:avLst/>
          </a:prstGeom>
          <a:noFill/>
          <a:ln/>
        </p:spPr>
        <p:txBody>
          <a:bodyPr wrap="square" lIns="0" tIns="0" rIns="0" bIns="0" rtlCol="0" anchor="ctr"/>
          <a:lstStyle/>
          <a:p>
            <a:r>
              <a:rPr lang="en-US" sz="2133" b="1" dirty="0">
                <a:solidFill>
                  <a:srgbClr val="DC2626"/>
                </a:solidFill>
                <a:latin typeface="Calibri" pitchFamily="34" charset="0"/>
                <a:ea typeface="Calibri" pitchFamily="34" charset="-122"/>
                <a:cs typeface="Calibri" pitchFamily="34" charset="-120"/>
              </a:rPr>
              <a:t>Policy not followed</a:t>
            </a:r>
            <a:endParaRPr lang="en-US" sz="2133" dirty="0"/>
          </a:p>
        </p:txBody>
      </p:sp>
      <p:sp>
        <p:nvSpPr>
          <p:cNvPr id="18" name="Shape 16"/>
          <p:cNvSpPr/>
          <p:nvPr/>
        </p:nvSpPr>
        <p:spPr>
          <a:xfrm>
            <a:off x="5791200" y="3901440"/>
            <a:ext cx="731520" cy="365760"/>
          </a:xfrm>
          <a:prstGeom prst="rect">
            <a:avLst/>
          </a:prstGeom>
          <a:solidFill>
            <a:srgbClr val="E8A838"/>
          </a:solidFill>
          <a:ln w="12700">
            <a:solidFill>
              <a:srgbClr val="E8A838"/>
            </a:solidFill>
            <a:prstDash val="solid"/>
          </a:ln>
        </p:spPr>
      </p:sp>
      <p:sp>
        <p:nvSpPr>
          <p:cNvPr id="19" name="Text 17"/>
          <p:cNvSpPr/>
          <p:nvPr/>
        </p:nvSpPr>
        <p:spPr>
          <a:xfrm>
            <a:off x="5852160" y="3901440"/>
            <a:ext cx="609600" cy="365760"/>
          </a:xfrm>
          <a:prstGeom prst="rect">
            <a:avLst/>
          </a:prstGeom>
          <a:noFill/>
          <a:ln/>
        </p:spPr>
        <p:txBody>
          <a:bodyPr wrap="square" lIns="0" tIns="0" rIns="0" bIns="0" rtlCol="0" anchor="ctr"/>
          <a:lstStyle/>
          <a:p>
            <a:pPr algn="ctr"/>
            <a:r>
              <a:rPr lang="en-US" sz="1867" dirty="0">
                <a:solidFill>
                  <a:srgbClr val="1B2A4A"/>
                </a:solidFill>
                <a:latin typeface="Calibri" pitchFamily="34" charset="0"/>
                <a:ea typeface="Calibri" pitchFamily="34" charset="-122"/>
                <a:cs typeface="Calibri" pitchFamily="34" charset="-120"/>
              </a:rPr>
              <a:t>▼</a:t>
            </a:r>
            <a:endParaRPr lang="en-US" sz="1867" dirty="0"/>
          </a:p>
        </p:txBody>
      </p:sp>
      <p:sp>
        <p:nvSpPr>
          <p:cNvPr id="20" name="Text 18"/>
          <p:cNvSpPr/>
          <p:nvPr/>
        </p:nvSpPr>
        <p:spPr>
          <a:xfrm>
            <a:off x="4450080" y="4389120"/>
            <a:ext cx="3413760" cy="426720"/>
          </a:xfrm>
          <a:prstGeom prst="rect">
            <a:avLst/>
          </a:prstGeom>
          <a:noFill/>
          <a:ln/>
        </p:spPr>
        <p:txBody>
          <a:bodyPr wrap="square" lIns="0" tIns="0" rIns="0" bIns="0" rtlCol="0" anchor="ctr"/>
          <a:lstStyle/>
          <a:p>
            <a:r>
              <a:rPr lang="en-US" sz="1333" b="1" kern="0" spc="267" dirty="0">
                <a:solidFill>
                  <a:srgbClr val="CBD5E1"/>
                </a:solidFill>
                <a:latin typeface="Calibri" pitchFamily="34" charset="0"/>
                <a:ea typeface="Calibri" pitchFamily="34" charset="-122"/>
                <a:cs typeface="Calibri" pitchFamily="34" charset="-120"/>
              </a:rPr>
              <a:t>RESPONSE</a:t>
            </a:r>
            <a:endParaRPr lang="en-US" sz="1333" dirty="0"/>
          </a:p>
        </p:txBody>
      </p:sp>
      <p:sp>
        <p:nvSpPr>
          <p:cNvPr id="21" name="Text 19"/>
          <p:cNvSpPr/>
          <p:nvPr/>
        </p:nvSpPr>
        <p:spPr>
          <a:xfrm>
            <a:off x="4511040" y="4876800"/>
            <a:ext cx="3291840" cy="670560"/>
          </a:xfrm>
          <a:prstGeom prst="rect">
            <a:avLst/>
          </a:prstGeom>
          <a:noFill/>
          <a:ln/>
        </p:spPr>
        <p:txBody>
          <a:bodyPr wrap="square" lIns="0" tIns="0" rIns="0" bIns="0" rtlCol="0" anchor="ctr"/>
          <a:lstStyle/>
          <a:p>
            <a:r>
              <a:rPr lang="en-US" sz="2133" b="1" dirty="0">
                <a:solidFill>
                  <a:srgbClr val="059669"/>
                </a:solidFill>
                <a:latin typeface="Calibri" pitchFamily="34" charset="0"/>
                <a:ea typeface="Calibri" pitchFamily="34" charset="-122"/>
                <a:cs typeface="Calibri" pitchFamily="34" charset="-120"/>
              </a:rPr>
              <a:t>Add a new policy</a:t>
            </a:r>
            <a:endParaRPr lang="en-US" sz="2133" dirty="0"/>
          </a:p>
        </p:txBody>
      </p:sp>
      <p:sp>
        <p:nvSpPr>
          <p:cNvPr id="22" name="Shape 20"/>
          <p:cNvSpPr/>
          <p:nvPr/>
        </p:nvSpPr>
        <p:spPr>
          <a:xfrm>
            <a:off x="8168640" y="2499360"/>
            <a:ext cx="3657600" cy="3169920"/>
          </a:xfrm>
          <a:prstGeom prst="rect">
            <a:avLst/>
          </a:prstGeom>
          <a:solidFill>
            <a:srgbClr val="0D1F3A"/>
          </a:solidFill>
          <a:ln w="12700">
            <a:solidFill>
              <a:srgbClr val="2E5496"/>
            </a:solidFill>
            <a:prstDash val="solid"/>
          </a:ln>
        </p:spPr>
      </p:sp>
      <p:sp>
        <p:nvSpPr>
          <p:cNvPr id="23" name="Shape 21"/>
          <p:cNvSpPr/>
          <p:nvPr/>
        </p:nvSpPr>
        <p:spPr>
          <a:xfrm>
            <a:off x="8168640" y="2499360"/>
            <a:ext cx="3657600" cy="73152"/>
          </a:xfrm>
          <a:prstGeom prst="rect">
            <a:avLst/>
          </a:prstGeom>
          <a:solidFill>
            <a:srgbClr val="2E5496"/>
          </a:solidFill>
          <a:ln w="12700">
            <a:solidFill>
              <a:srgbClr val="2E5496"/>
            </a:solidFill>
            <a:prstDash val="solid"/>
          </a:ln>
        </p:spPr>
      </p:sp>
      <p:sp>
        <p:nvSpPr>
          <p:cNvPr id="24" name="Text 22"/>
          <p:cNvSpPr/>
          <p:nvPr/>
        </p:nvSpPr>
        <p:spPr>
          <a:xfrm>
            <a:off x="8290560" y="2584704"/>
            <a:ext cx="3413760" cy="426720"/>
          </a:xfrm>
          <a:prstGeom prst="rect">
            <a:avLst/>
          </a:prstGeom>
          <a:noFill/>
          <a:ln/>
        </p:spPr>
        <p:txBody>
          <a:bodyPr wrap="square" lIns="0" tIns="0" rIns="0" bIns="0" rtlCol="0" anchor="ctr"/>
          <a:lstStyle/>
          <a:p>
            <a:r>
              <a:rPr lang="en-US" sz="1333" b="1" kern="0" spc="267" dirty="0">
                <a:solidFill>
                  <a:srgbClr val="CBD5E1"/>
                </a:solidFill>
                <a:latin typeface="Calibri" pitchFamily="34" charset="0"/>
                <a:ea typeface="Calibri" pitchFamily="34" charset="-122"/>
                <a:cs typeface="Calibri" pitchFamily="34" charset="-120"/>
              </a:rPr>
              <a:t>PROBLEM</a:t>
            </a:r>
            <a:endParaRPr lang="en-US" sz="1333" dirty="0"/>
          </a:p>
        </p:txBody>
      </p:sp>
      <p:sp>
        <p:nvSpPr>
          <p:cNvPr id="25" name="Text 23"/>
          <p:cNvSpPr/>
          <p:nvPr/>
        </p:nvSpPr>
        <p:spPr>
          <a:xfrm>
            <a:off x="8351520" y="3108960"/>
            <a:ext cx="3291840" cy="731520"/>
          </a:xfrm>
          <a:prstGeom prst="rect">
            <a:avLst/>
          </a:prstGeom>
          <a:noFill/>
          <a:ln/>
        </p:spPr>
        <p:txBody>
          <a:bodyPr wrap="square" lIns="0" tIns="0" rIns="0" bIns="0" rtlCol="0" anchor="ctr"/>
          <a:lstStyle/>
          <a:p>
            <a:r>
              <a:rPr lang="en-US" sz="2133" b="1" dirty="0">
                <a:solidFill>
                  <a:srgbClr val="DC2626"/>
                </a:solidFill>
                <a:latin typeface="Calibri" pitchFamily="34" charset="0"/>
                <a:ea typeface="Calibri" pitchFamily="34" charset="-122"/>
                <a:cs typeface="Calibri" pitchFamily="34" charset="-120"/>
              </a:rPr>
              <a:t>Risk not identified</a:t>
            </a:r>
            <a:endParaRPr lang="en-US" sz="2133" dirty="0"/>
          </a:p>
        </p:txBody>
      </p:sp>
      <p:sp>
        <p:nvSpPr>
          <p:cNvPr id="26" name="Shape 24"/>
          <p:cNvSpPr/>
          <p:nvPr/>
        </p:nvSpPr>
        <p:spPr>
          <a:xfrm>
            <a:off x="9631680" y="3901440"/>
            <a:ext cx="731520" cy="365760"/>
          </a:xfrm>
          <a:prstGeom prst="rect">
            <a:avLst/>
          </a:prstGeom>
          <a:solidFill>
            <a:srgbClr val="E8A838"/>
          </a:solidFill>
          <a:ln w="12700">
            <a:solidFill>
              <a:srgbClr val="E8A838"/>
            </a:solidFill>
            <a:prstDash val="solid"/>
          </a:ln>
        </p:spPr>
      </p:sp>
      <p:sp>
        <p:nvSpPr>
          <p:cNvPr id="27" name="Text 25"/>
          <p:cNvSpPr/>
          <p:nvPr/>
        </p:nvSpPr>
        <p:spPr>
          <a:xfrm>
            <a:off x="9692640" y="3901440"/>
            <a:ext cx="609600" cy="365760"/>
          </a:xfrm>
          <a:prstGeom prst="rect">
            <a:avLst/>
          </a:prstGeom>
          <a:noFill/>
          <a:ln/>
        </p:spPr>
        <p:txBody>
          <a:bodyPr wrap="square" lIns="0" tIns="0" rIns="0" bIns="0" rtlCol="0" anchor="ctr"/>
          <a:lstStyle/>
          <a:p>
            <a:pPr algn="ctr"/>
            <a:r>
              <a:rPr lang="en-US" sz="1867" dirty="0">
                <a:solidFill>
                  <a:srgbClr val="1B2A4A"/>
                </a:solidFill>
                <a:latin typeface="Calibri" pitchFamily="34" charset="0"/>
                <a:ea typeface="Calibri" pitchFamily="34" charset="-122"/>
                <a:cs typeface="Calibri" pitchFamily="34" charset="-120"/>
              </a:rPr>
              <a:t>▼</a:t>
            </a:r>
            <a:endParaRPr lang="en-US" sz="1867" dirty="0"/>
          </a:p>
        </p:txBody>
      </p:sp>
      <p:sp>
        <p:nvSpPr>
          <p:cNvPr id="28" name="Text 26"/>
          <p:cNvSpPr/>
          <p:nvPr/>
        </p:nvSpPr>
        <p:spPr>
          <a:xfrm>
            <a:off x="8290560" y="4389120"/>
            <a:ext cx="3413760" cy="426720"/>
          </a:xfrm>
          <a:prstGeom prst="rect">
            <a:avLst/>
          </a:prstGeom>
          <a:noFill/>
          <a:ln/>
        </p:spPr>
        <p:txBody>
          <a:bodyPr wrap="square" lIns="0" tIns="0" rIns="0" bIns="0" rtlCol="0" anchor="ctr"/>
          <a:lstStyle/>
          <a:p>
            <a:r>
              <a:rPr lang="en-US" sz="1333" b="1" kern="0" spc="267" dirty="0">
                <a:solidFill>
                  <a:srgbClr val="CBD5E1"/>
                </a:solidFill>
                <a:latin typeface="Calibri" pitchFamily="34" charset="0"/>
                <a:ea typeface="Calibri" pitchFamily="34" charset="-122"/>
                <a:cs typeface="Calibri" pitchFamily="34" charset="-120"/>
              </a:rPr>
              <a:t>RESPONSE</a:t>
            </a:r>
            <a:endParaRPr lang="en-US" sz="1333" dirty="0"/>
          </a:p>
        </p:txBody>
      </p:sp>
      <p:sp>
        <p:nvSpPr>
          <p:cNvPr id="29" name="Text 27"/>
          <p:cNvSpPr/>
          <p:nvPr/>
        </p:nvSpPr>
        <p:spPr>
          <a:xfrm>
            <a:off x="8351520" y="4876800"/>
            <a:ext cx="3291840" cy="670560"/>
          </a:xfrm>
          <a:prstGeom prst="rect">
            <a:avLst/>
          </a:prstGeom>
          <a:noFill/>
          <a:ln/>
        </p:spPr>
        <p:txBody>
          <a:bodyPr wrap="square" lIns="0" tIns="0" rIns="0" bIns="0" rtlCol="0" anchor="ctr"/>
          <a:lstStyle/>
          <a:p>
            <a:r>
              <a:rPr lang="en-US" sz="2133" b="1" dirty="0">
                <a:solidFill>
                  <a:srgbClr val="059669"/>
                </a:solidFill>
                <a:latin typeface="Calibri" pitchFamily="34" charset="0"/>
                <a:ea typeface="Calibri" pitchFamily="34" charset="-122"/>
                <a:cs typeface="Calibri" pitchFamily="34" charset="-120"/>
              </a:rPr>
              <a:t>Add a new register</a:t>
            </a:r>
            <a:endParaRPr lang="en-US" sz="2133" dirty="0"/>
          </a:p>
        </p:txBody>
      </p:sp>
      <p:sp>
        <p:nvSpPr>
          <p:cNvPr id="30" name="Text 28"/>
          <p:cNvSpPr/>
          <p:nvPr/>
        </p:nvSpPr>
        <p:spPr>
          <a:xfrm>
            <a:off x="609600" y="5852160"/>
            <a:ext cx="10972800" cy="853440"/>
          </a:xfrm>
          <a:prstGeom prst="rect">
            <a:avLst/>
          </a:prstGeom>
          <a:noFill/>
          <a:ln/>
        </p:spPr>
        <p:txBody>
          <a:bodyPr wrap="square" lIns="0" tIns="0" rIns="0" bIns="0" rtlCol="0" anchor="ctr"/>
          <a:lstStyle/>
          <a:p>
            <a:pPr algn="ctr"/>
            <a:r>
              <a:rPr lang="en-US" sz="2133" i="1" dirty="0">
                <a:solidFill>
                  <a:srgbClr val="E8A838"/>
                </a:solidFill>
                <a:latin typeface="Calibri" pitchFamily="34" charset="0"/>
                <a:ea typeface="Calibri" pitchFamily="34" charset="-122"/>
                <a:cs typeface="Calibri" pitchFamily="34" charset="-120"/>
              </a:rPr>
              <a:t>When did you last solve a compliance problem by removing something?</a:t>
            </a:r>
            <a:endParaRPr lang="en-US" sz="2133" dirty="0"/>
          </a:p>
        </p:txBody>
      </p:sp>
      <p:pic>
        <p:nvPicPr>
          <p:cNvPr id="31" name="Billede 30"/>
          <p:cNvPicPr>
            <a:picLocks noChangeAspect="1"/>
          </p:cNvPicPr>
          <p:nvPr/>
        </p:nvPicPr>
        <p:blipFill>
          <a:blip r:embed="rId3"/>
          <a:stretch>
            <a:fillRect/>
          </a:stretch>
        </p:blipFill>
        <p:spPr>
          <a:xfrm>
            <a:off x="11104152" y="5820360"/>
            <a:ext cx="1087848" cy="1037640"/>
          </a:xfrm>
          <a:prstGeom prst="rect">
            <a:avLst/>
          </a:prstGeom>
        </p:spPr>
      </p:pic>
    </p:spTree>
    <p:extLst>
      <p:ext uri="{BB962C8B-B14F-4D97-AF65-F5344CB8AC3E}">
        <p14:creationId xmlns:p14="http://schemas.microsoft.com/office/powerpoint/2010/main" val="381436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MOVEMENT 3 — INTEGRATION</a:t>
            </a:r>
            <a:endParaRPr lang="en-US" sz="1200" dirty="0"/>
          </a:p>
        </p:txBody>
      </p:sp>
      <p:pic>
        <p:nvPicPr>
          <p:cNvPr id="4" name="Image 0" descr="preencoded.png"/>
          <p:cNvPicPr>
            <a:picLocks noChangeAspect="1"/>
          </p:cNvPicPr>
          <p:nvPr/>
        </p:nvPicPr>
        <p:blipFill>
          <a:blip r:embed="rId3"/>
          <a:stretch>
            <a:fillRect/>
          </a:stretch>
        </p:blipFill>
        <p:spPr>
          <a:xfrm>
            <a:off x="857146" y="735226"/>
            <a:ext cx="5604613" cy="5604613"/>
          </a:xfrm>
          <a:prstGeom prst="rect">
            <a:avLst/>
          </a:prstGeom>
        </p:spPr>
      </p:pic>
      <p:sp>
        <p:nvSpPr>
          <p:cNvPr id="5" name="Text 2"/>
          <p:cNvSpPr/>
          <p:nvPr/>
        </p:nvSpPr>
        <p:spPr>
          <a:xfrm>
            <a:off x="7071360" y="975360"/>
            <a:ext cx="4876800" cy="975360"/>
          </a:xfrm>
          <a:prstGeom prst="rect">
            <a:avLst/>
          </a:prstGeom>
          <a:noFill/>
          <a:ln/>
        </p:spPr>
        <p:txBody>
          <a:bodyPr wrap="square" lIns="0" tIns="0" rIns="0" bIns="0" rtlCol="0" anchor="ctr"/>
          <a:lstStyle/>
          <a:p>
            <a:r>
              <a:rPr lang="en-US" sz="3733" b="1" dirty="0">
                <a:solidFill>
                  <a:srgbClr val="FFFFFF"/>
                </a:solidFill>
                <a:latin typeface="Calibri" pitchFamily="34" charset="0"/>
                <a:ea typeface="Calibri" pitchFamily="34" charset="-122"/>
                <a:cs typeface="Calibri" pitchFamily="34" charset="-120"/>
              </a:rPr>
              <a:t>What lives in the gap?</a:t>
            </a:r>
            <a:endParaRPr lang="en-US" sz="3733" dirty="0"/>
          </a:p>
        </p:txBody>
      </p:sp>
      <p:sp>
        <p:nvSpPr>
          <p:cNvPr id="6" name="Shape 3"/>
          <p:cNvSpPr/>
          <p:nvPr/>
        </p:nvSpPr>
        <p:spPr>
          <a:xfrm>
            <a:off x="7071360" y="2133600"/>
            <a:ext cx="4632960" cy="48768"/>
          </a:xfrm>
          <a:prstGeom prst="rect">
            <a:avLst/>
          </a:prstGeom>
          <a:solidFill>
            <a:srgbClr val="0D7377"/>
          </a:solidFill>
          <a:ln w="12700">
            <a:solidFill>
              <a:srgbClr val="0D7377"/>
            </a:solidFill>
            <a:prstDash val="solid"/>
          </a:ln>
        </p:spPr>
      </p:sp>
      <p:sp>
        <p:nvSpPr>
          <p:cNvPr id="7" name="Shape 4"/>
          <p:cNvSpPr/>
          <p:nvPr/>
        </p:nvSpPr>
        <p:spPr>
          <a:xfrm>
            <a:off x="7071360" y="2438400"/>
            <a:ext cx="268224" cy="268224"/>
          </a:xfrm>
          <a:prstGeom prst="line">
            <a:avLst/>
          </a:prstGeom>
          <a:solidFill>
            <a:srgbClr val="E8A838"/>
          </a:solidFill>
          <a:ln w="12700">
            <a:solidFill>
              <a:srgbClr val="E8A838"/>
            </a:solidFill>
            <a:prstDash val="solid"/>
          </a:ln>
        </p:spPr>
      </p:sp>
      <p:sp>
        <p:nvSpPr>
          <p:cNvPr id="8" name="Text 5"/>
          <p:cNvSpPr/>
          <p:nvPr/>
        </p:nvSpPr>
        <p:spPr>
          <a:xfrm>
            <a:off x="7498080" y="2401824"/>
            <a:ext cx="4450080" cy="670560"/>
          </a:xfrm>
          <a:prstGeom prst="rect">
            <a:avLst/>
          </a:prstGeom>
          <a:noFill/>
          <a:ln/>
        </p:spPr>
        <p:txBody>
          <a:bodyPr wrap="square" lIns="0" tIns="0" rIns="0" bIns="0" rtlCol="0" anchor="ctr"/>
          <a:lstStyle/>
          <a:p>
            <a:r>
              <a:rPr lang="en-US" sz="1867" dirty="0">
                <a:solidFill>
                  <a:srgbClr val="CBD5E1"/>
                </a:solidFill>
                <a:latin typeface="Calibri" pitchFamily="34" charset="0"/>
                <a:ea typeface="Calibri" pitchFamily="34" charset="-122"/>
                <a:cs typeface="Calibri" pitchFamily="34" charset="-120"/>
              </a:rPr>
              <a:t>The decisions that shape the organisation</a:t>
            </a:r>
            <a:endParaRPr lang="en-US" sz="1867" dirty="0"/>
          </a:p>
        </p:txBody>
      </p:sp>
      <p:sp>
        <p:nvSpPr>
          <p:cNvPr id="9" name="Shape 6"/>
          <p:cNvSpPr/>
          <p:nvPr/>
        </p:nvSpPr>
        <p:spPr>
          <a:xfrm>
            <a:off x="7071360" y="3316224"/>
            <a:ext cx="268224" cy="268224"/>
          </a:xfrm>
          <a:prstGeom prst="line">
            <a:avLst/>
          </a:prstGeom>
          <a:solidFill>
            <a:srgbClr val="E8A838"/>
          </a:solidFill>
          <a:ln w="12700">
            <a:solidFill>
              <a:srgbClr val="E8A838"/>
            </a:solidFill>
            <a:prstDash val="solid"/>
          </a:ln>
        </p:spPr>
      </p:sp>
      <p:sp>
        <p:nvSpPr>
          <p:cNvPr id="10" name="Text 7"/>
          <p:cNvSpPr/>
          <p:nvPr/>
        </p:nvSpPr>
        <p:spPr>
          <a:xfrm>
            <a:off x="7498080" y="3279648"/>
            <a:ext cx="4450080" cy="670560"/>
          </a:xfrm>
          <a:prstGeom prst="rect">
            <a:avLst/>
          </a:prstGeom>
          <a:noFill/>
          <a:ln/>
        </p:spPr>
        <p:txBody>
          <a:bodyPr wrap="square" lIns="0" tIns="0" rIns="0" bIns="0" rtlCol="0" anchor="ctr"/>
          <a:lstStyle/>
          <a:p>
            <a:r>
              <a:rPr lang="en-US" sz="1867" dirty="0">
                <a:solidFill>
                  <a:srgbClr val="CBD5E1"/>
                </a:solidFill>
                <a:latin typeface="Calibri" pitchFamily="34" charset="0"/>
                <a:ea typeface="Calibri" pitchFamily="34" charset="-122"/>
                <a:cs typeface="Calibri" pitchFamily="34" charset="-120"/>
              </a:rPr>
              <a:t>Information nobody is responsible for connecting</a:t>
            </a:r>
            <a:endParaRPr lang="en-US" sz="1867" dirty="0"/>
          </a:p>
        </p:txBody>
      </p:sp>
      <p:sp>
        <p:nvSpPr>
          <p:cNvPr id="11" name="Shape 8"/>
          <p:cNvSpPr/>
          <p:nvPr/>
        </p:nvSpPr>
        <p:spPr>
          <a:xfrm>
            <a:off x="7071360" y="4194048"/>
            <a:ext cx="268224" cy="268224"/>
          </a:xfrm>
          <a:prstGeom prst="line">
            <a:avLst/>
          </a:prstGeom>
          <a:solidFill>
            <a:srgbClr val="E8A838"/>
          </a:solidFill>
          <a:ln w="12700">
            <a:solidFill>
              <a:srgbClr val="E8A838"/>
            </a:solidFill>
            <a:prstDash val="solid"/>
          </a:ln>
        </p:spPr>
      </p:sp>
      <p:sp>
        <p:nvSpPr>
          <p:cNvPr id="12" name="Text 9"/>
          <p:cNvSpPr/>
          <p:nvPr/>
        </p:nvSpPr>
        <p:spPr>
          <a:xfrm>
            <a:off x="7498080" y="4157472"/>
            <a:ext cx="4450080" cy="670560"/>
          </a:xfrm>
          <a:prstGeom prst="rect">
            <a:avLst/>
          </a:prstGeom>
          <a:noFill/>
          <a:ln/>
        </p:spPr>
        <p:txBody>
          <a:bodyPr wrap="square" lIns="0" tIns="0" rIns="0" bIns="0" rtlCol="0" anchor="ctr"/>
          <a:lstStyle/>
          <a:p>
            <a:r>
              <a:rPr lang="en-US" sz="1867" dirty="0">
                <a:solidFill>
                  <a:srgbClr val="CBD5E1"/>
                </a:solidFill>
                <a:latin typeface="Calibri" pitchFamily="34" charset="0"/>
                <a:ea typeface="Calibri" pitchFamily="34" charset="-122"/>
                <a:cs typeface="Calibri" pitchFamily="34" charset="-120"/>
              </a:rPr>
              <a:t>The conversations that never quite happen</a:t>
            </a:r>
            <a:endParaRPr lang="en-US" sz="1867" dirty="0"/>
          </a:p>
        </p:txBody>
      </p:sp>
      <p:sp>
        <p:nvSpPr>
          <p:cNvPr id="13" name="Shape 10"/>
          <p:cNvSpPr/>
          <p:nvPr/>
        </p:nvSpPr>
        <p:spPr>
          <a:xfrm>
            <a:off x="7071360" y="5071872"/>
            <a:ext cx="268224" cy="268224"/>
          </a:xfrm>
          <a:prstGeom prst="line">
            <a:avLst/>
          </a:prstGeom>
          <a:solidFill>
            <a:srgbClr val="E8A838"/>
          </a:solidFill>
          <a:ln w="12700">
            <a:solidFill>
              <a:srgbClr val="E8A838"/>
            </a:solidFill>
            <a:prstDash val="solid"/>
          </a:ln>
        </p:spPr>
      </p:sp>
      <p:sp>
        <p:nvSpPr>
          <p:cNvPr id="14" name="Text 11"/>
          <p:cNvSpPr/>
          <p:nvPr/>
        </p:nvSpPr>
        <p:spPr>
          <a:xfrm>
            <a:off x="7498080" y="5035296"/>
            <a:ext cx="4450080" cy="670560"/>
          </a:xfrm>
          <a:prstGeom prst="rect">
            <a:avLst/>
          </a:prstGeom>
          <a:noFill/>
          <a:ln/>
        </p:spPr>
        <p:txBody>
          <a:bodyPr wrap="square" lIns="0" tIns="0" rIns="0" bIns="0" rtlCol="0" anchor="ctr"/>
          <a:lstStyle/>
          <a:p>
            <a:r>
              <a:rPr lang="en-US" sz="1867" dirty="0">
                <a:solidFill>
                  <a:srgbClr val="CBD5E1"/>
                </a:solidFill>
                <a:latin typeface="Calibri" pitchFamily="34" charset="0"/>
                <a:ea typeface="Calibri" pitchFamily="34" charset="-122"/>
                <a:cs typeface="Calibri" pitchFamily="34" charset="-120"/>
              </a:rPr>
              <a:t>The risks governance doesn't see, compliance doesn't own, and risk doesn't quantify</a:t>
            </a:r>
            <a:endParaRPr lang="en-US" sz="1867" dirty="0"/>
          </a:p>
        </p:txBody>
      </p:sp>
      <p:pic>
        <p:nvPicPr>
          <p:cNvPr id="15" name="Billede 14"/>
          <p:cNvPicPr>
            <a:picLocks noChangeAspect="1"/>
          </p:cNvPicPr>
          <p:nvPr/>
        </p:nvPicPr>
        <p:blipFill>
          <a:blip r:embed="rId4"/>
          <a:stretch>
            <a:fillRect/>
          </a:stretch>
        </p:blipFill>
        <p:spPr>
          <a:xfrm>
            <a:off x="11104152" y="5820360"/>
            <a:ext cx="1087848" cy="1037640"/>
          </a:xfrm>
          <a:prstGeom prst="rect">
            <a:avLst/>
          </a:prstGeom>
        </p:spPr>
      </p:pic>
    </p:spTree>
    <p:extLst>
      <p:ext uri="{BB962C8B-B14F-4D97-AF65-F5344CB8AC3E}">
        <p14:creationId xmlns:p14="http://schemas.microsoft.com/office/powerpoint/2010/main" val="3046125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INFOSEC &amp; PRIVACY INTEGRATION</a:t>
            </a:r>
            <a:endParaRPr lang="en-US" sz="1200" dirty="0"/>
          </a:p>
        </p:txBody>
      </p:sp>
      <p:sp>
        <p:nvSpPr>
          <p:cNvPr id="4" name="Shape 2"/>
          <p:cNvSpPr/>
          <p:nvPr/>
        </p:nvSpPr>
        <p:spPr>
          <a:xfrm>
            <a:off x="609600" y="1097280"/>
            <a:ext cx="10972800" cy="3413760"/>
          </a:xfrm>
          <a:prstGeom prst="rect">
            <a:avLst/>
          </a:prstGeom>
          <a:solidFill>
            <a:srgbClr val="0D1F3A"/>
          </a:solidFill>
          <a:ln w="12700">
            <a:solidFill>
              <a:srgbClr val="0D7377"/>
            </a:solidFill>
            <a:prstDash val="solid"/>
          </a:ln>
        </p:spPr>
      </p:sp>
      <p:sp>
        <p:nvSpPr>
          <p:cNvPr id="5" name="Text 3"/>
          <p:cNvSpPr/>
          <p:nvPr/>
        </p:nvSpPr>
        <p:spPr>
          <a:xfrm>
            <a:off x="975360" y="1341120"/>
            <a:ext cx="10241280" cy="2682240"/>
          </a:xfrm>
          <a:prstGeom prst="rect">
            <a:avLst/>
          </a:prstGeom>
          <a:noFill/>
          <a:ln/>
        </p:spPr>
        <p:txBody>
          <a:bodyPr wrap="square" lIns="0" tIns="0" rIns="0" bIns="0" rtlCol="0" anchor="ctr"/>
          <a:lstStyle/>
          <a:p>
            <a:pPr algn="ctr"/>
            <a:r>
              <a:rPr lang="en-US" sz="6133" b="1" dirty="0">
                <a:solidFill>
                  <a:srgbClr val="FFFFFF"/>
                </a:solidFill>
                <a:latin typeface="Calibri" pitchFamily="34" charset="0"/>
                <a:ea typeface="Calibri" pitchFamily="34" charset="-122"/>
                <a:cs typeface="Calibri" pitchFamily="34" charset="-120"/>
              </a:rPr>
              <a:t>At what point does compliance</a:t>
            </a:r>
            <a:endParaRPr lang="en-US" sz="6133" dirty="0"/>
          </a:p>
          <a:p>
            <a:pPr algn="ctr"/>
            <a:r>
              <a:rPr lang="en-US" sz="6133" b="1" dirty="0">
                <a:solidFill>
                  <a:srgbClr val="FFFFFF"/>
                </a:solidFill>
                <a:latin typeface="Calibri" pitchFamily="34" charset="0"/>
                <a:ea typeface="Calibri" pitchFamily="34" charset="-122"/>
                <a:cs typeface="Calibri" pitchFamily="34" charset="-120"/>
              </a:rPr>
              <a:t>get involved?</a:t>
            </a:r>
            <a:endParaRPr lang="en-US" sz="6133" dirty="0"/>
          </a:p>
        </p:txBody>
      </p:sp>
      <p:sp>
        <p:nvSpPr>
          <p:cNvPr id="6" name="Text 4"/>
          <p:cNvSpPr/>
          <p:nvPr/>
        </p:nvSpPr>
        <p:spPr>
          <a:xfrm>
            <a:off x="609600" y="4754880"/>
            <a:ext cx="10972800" cy="1097280"/>
          </a:xfrm>
          <a:prstGeom prst="rect">
            <a:avLst/>
          </a:prstGeom>
          <a:noFill/>
          <a:ln/>
        </p:spPr>
        <p:txBody>
          <a:bodyPr wrap="square" lIns="0" tIns="0" rIns="0" bIns="0" rtlCol="0" anchor="ctr"/>
          <a:lstStyle/>
          <a:p>
            <a:pPr algn="ctr"/>
            <a:r>
              <a:rPr lang="en-US" sz="2267" i="1" dirty="0">
                <a:solidFill>
                  <a:srgbClr val="64748B"/>
                </a:solidFill>
                <a:latin typeface="Calibri" pitchFamily="34" charset="0"/>
                <a:ea typeface="Calibri" pitchFamily="34" charset="-122"/>
                <a:cs typeface="Calibri" pitchFamily="34" charset="-120"/>
              </a:rPr>
              <a:t>In a new product or process — when does compliance arrive?</a:t>
            </a:r>
            <a:endParaRPr lang="en-US" sz="2267" dirty="0"/>
          </a:p>
          <a:p>
            <a:pPr algn="ctr"/>
            <a:r>
              <a:rPr lang="en-US" sz="2267" i="1" dirty="0">
                <a:solidFill>
                  <a:srgbClr val="64748B"/>
                </a:solidFill>
                <a:latin typeface="Calibri" pitchFamily="34" charset="0"/>
                <a:ea typeface="Calibri" pitchFamily="34" charset="-122"/>
                <a:cs typeface="Calibri" pitchFamily="34" charset="-120"/>
              </a:rPr>
              <a:t>When does infosec? Are those the same moment?</a:t>
            </a:r>
            <a:endParaRPr lang="en-US" sz="2267" dirty="0"/>
          </a:p>
        </p:txBody>
      </p:sp>
      <p:pic>
        <p:nvPicPr>
          <p:cNvPr id="7" name="Billede 6"/>
          <p:cNvPicPr>
            <a:picLocks noChangeAspect="1"/>
          </p:cNvPicPr>
          <p:nvPr/>
        </p:nvPicPr>
        <p:blipFill>
          <a:blip r:embed="rId3"/>
          <a:stretch>
            <a:fillRect/>
          </a:stretch>
        </p:blipFill>
        <p:spPr>
          <a:xfrm>
            <a:off x="11104152" y="5820360"/>
            <a:ext cx="1087848" cy="1037640"/>
          </a:xfrm>
          <a:prstGeom prst="rect">
            <a:avLst/>
          </a:prstGeom>
        </p:spPr>
      </p:pic>
    </p:spTree>
    <p:extLst>
      <p:ext uri="{BB962C8B-B14F-4D97-AF65-F5344CB8AC3E}">
        <p14:creationId xmlns:p14="http://schemas.microsoft.com/office/powerpoint/2010/main" val="33351972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CLOSING REFLECTION</a:t>
            </a:r>
            <a:endParaRPr lang="en-US" sz="1200" dirty="0"/>
          </a:p>
        </p:txBody>
      </p:sp>
      <p:sp>
        <p:nvSpPr>
          <p:cNvPr id="4" name="Shape 2"/>
          <p:cNvSpPr/>
          <p:nvPr/>
        </p:nvSpPr>
        <p:spPr>
          <a:xfrm>
            <a:off x="487680" y="365760"/>
            <a:ext cx="11216640" cy="5486400"/>
          </a:xfrm>
          <a:prstGeom prst="rect">
            <a:avLst/>
          </a:prstGeom>
          <a:solidFill>
            <a:srgbClr val="0D1F3A"/>
          </a:solidFill>
          <a:ln w="12700">
            <a:solidFill>
              <a:srgbClr val="0D7377"/>
            </a:solidFill>
            <a:prstDash val="solid"/>
          </a:ln>
        </p:spPr>
      </p:sp>
      <p:sp>
        <p:nvSpPr>
          <p:cNvPr id="5" name="Text 3"/>
          <p:cNvSpPr/>
          <p:nvPr/>
        </p:nvSpPr>
        <p:spPr>
          <a:xfrm>
            <a:off x="731520" y="2438400"/>
            <a:ext cx="10728960" cy="975360"/>
          </a:xfrm>
          <a:prstGeom prst="rect">
            <a:avLst/>
          </a:prstGeom>
          <a:noFill/>
          <a:ln/>
        </p:spPr>
        <p:txBody>
          <a:bodyPr wrap="square" lIns="0" tIns="0" rIns="0" bIns="0" rtlCol="0" anchor="ctr"/>
          <a:lstStyle/>
          <a:p>
            <a:pPr algn="ctr"/>
            <a:r>
              <a:rPr lang="en-US" sz="2933" i="1" dirty="0">
                <a:solidFill>
                  <a:srgbClr val="334155"/>
                </a:solidFill>
                <a:latin typeface="Calibri" pitchFamily="34" charset="0"/>
                <a:ea typeface="Calibri" pitchFamily="34" charset="-122"/>
                <a:cs typeface="Calibri" pitchFamily="34" charset="-120"/>
              </a:rPr>
              <a:t>[ word cloud — returned unchanged ]</a:t>
            </a:r>
            <a:endParaRPr lang="en-US" sz="2933" dirty="0"/>
          </a:p>
        </p:txBody>
      </p:sp>
      <p:sp>
        <p:nvSpPr>
          <p:cNvPr id="6" name="Text 4"/>
          <p:cNvSpPr/>
          <p:nvPr/>
        </p:nvSpPr>
        <p:spPr>
          <a:xfrm>
            <a:off x="4267200" y="5974080"/>
            <a:ext cx="3657600" cy="365760"/>
          </a:xfrm>
          <a:prstGeom prst="rect">
            <a:avLst/>
          </a:prstGeom>
          <a:noFill/>
          <a:ln/>
        </p:spPr>
        <p:txBody>
          <a:bodyPr wrap="square" lIns="0" tIns="0" rIns="0" bIns="0" rtlCol="0" anchor="ctr"/>
          <a:lstStyle/>
          <a:p>
            <a:pPr algn="ctr"/>
            <a:r>
              <a:rPr lang="en-US" sz="1467" i="1" dirty="0">
                <a:solidFill>
                  <a:srgbClr val="64748B"/>
                </a:solidFill>
                <a:latin typeface="Calibri" pitchFamily="34" charset="0"/>
                <a:ea typeface="Calibri" pitchFamily="34" charset="-122"/>
                <a:cs typeface="Calibri" pitchFamily="34" charset="-120"/>
              </a:rPr>
              <a:t>your words</a:t>
            </a:r>
            <a:endParaRPr lang="en-US" sz="1467" dirty="0"/>
          </a:p>
        </p:txBody>
      </p:sp>
      <p:sp>
        <p:nvSpPr>
          <p:cNvPr id="7" name="Text 5"/>
          <p:cNvSpPr/>
          <p:nvPr/>
        </p:nvSpPr>
        <p:spPr>
          <a:xfrm>
            <a:off x="731520" y="5913120"/>
            <a:ext cx="10728960" cy="609600"/>
          </a:xfrm>
          <a:prstGeom prst="rect">
            <a:avLst/>
          </a:prstGeom>
          <a:noFill/>
          <a:ln/>
        </p:spPr>
        <p:txBody>
          <a:bodyPr wrap="square" lIns="0" tIns="0" rIns="0" bIns="0" rtlCol="0" anchor="ctr"/>
          <a:lstStyle/>
          <a:p>
            <a:pPr algn="r"/>
            <a:r>
              <a:rPr lang="en-US" sz="2400" i="1" dirty="0">
                <a:solidFill>
                  <a:srgbClr val="E8A838"/>
                </a:solidFill>
                <a:latin typeface="Calibri" pitchFamily="34" charset="0"/>
                <a:ea typeface="Calibri" pitchFamily="34" charset="-122"/>
                <a:cs typeface="Calibri" pitchFamily="34" charset="-120"/>
              </a:rPr>
              <a:t>Anything you'd change?</a:t>
            </a:r>
            <a:endParaRPr lang="en-US" sz="2400" dirty="0"/>
          </a:p>
        </p:txBody>
      </p:sp>
    </p:spTree>
    <p:extLst>
      <p:ext uri="{BB962C8B-B14F-4D97-AF65-F5344CB8AC3E}">
        <p14:creationId xmlns:p14="http://schemas.microsoft.com/office/powerpoint/2010/main" val="6290144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050F1E"/>
          </a:solidFill>
          <a:ln w="12700">
            <a:solidFill>
              <a:srgbClr val="050F1E"/>
            </a:solidFill>
            <a:prstDash val="solid"/>
          </a:ln>
        </p:spPr>
      </p:sp>
      <p:sp>
        <p:nvSpPr>
          <p:cNvPr id="3" name="Shape 1"/>
          <p:cNvSpPr/>
          <p:nvPr/>
        </p:nvSpPr>
        <p:spPr>
          <a:xfrm>
            <a:off x="0" y="6217920"/>
            <a:ext cx="12192000" cy="640080"/>
          </a:xfrm>
          <a:prstGeom prst="rect">
            <a:avLst/>
          </a:prstGeom>
          <a:solidFill>
            <a:srgbClr val="0D7377"/>
          </a:solidFill>
          <a:ln w="12700">
            <a:solidFill>
              <a:srgbClr val="0D7377"/>
            </a:solidFill>
            <a:prstDash val="solid"/>
          </a:ln>
        </p:spPr>
      </p:sp>
      <p:sp>
        <p:nvSpPr>
          <p:cNvPr id="4" name="Text 2"/>
          <p:cNvSpPr/>
          <p:nvPr/>
        </p:nvSpPr>
        <p:spPr>
          <a:xfrm>
            <a:off x="731520" y="609600"/>
            <a:ext cx="10728960" cy="731520"/>
          </a:xfrm>
          <a:prstGeom prst="rect">
            <a:avLst/>
          </a:prstGeom>
          <a:noFill/>
          <a:ln/>
        </p:spPr>
        <p:txBody>
          <a:bodyPr wrap="square" lIns="0" tIns="0" rIns="0" bIns="0" rtlCol="0" anchor="ctr"/>
          <a:lstStyle/>
          <a:p>
            <a:r>
              <a:rPr lang="en-US" sz="2933" i="1" dirty="0">
                <a:solidFill>
                  <a:srgbClr val="0A9396"/>
                </a:solidFill>
                <a:latin typeface="Calibri" pitchFamily="34" charset="0"/>
                <a:ea typeface="Calibri" pitchFamily="34" charset="-122"/>
                <a:cs typeface="Calibri" pitchFamily="34" charset="-120"/>
              </a:rPr>
              <a:t>In your organisation —</a:t>
            </a:r>
            <a:endParaRPr lang="en-US" sz="2933" dirty="0"/>
          </a:p>
        </p:txBody>
      </p:sp>
      <p:sp>
        <p:nvSpPr>
          <p:cNvPr id="5" name="Text 3"/>
          <p:cNvSpPr/>
          <p:nvPr/>
        </p:nvSpPr>
        <p:spPr>
          <a:xfrm>
            <a:off x="731520" y="1341120"/>
            <a:ext cx="10728960" cy="2194560"/>
          </a:xfrm>
          <a:prstGeom prst="rect">
            <a:avLst/>
          </a:prstGeom>
          <a:noFill/>
          <a:ln/>
        </p:spPr>
        <p:txBody>
          <a:bodyPr wrap="square" lIns="0" tIns="0" rIns="0" bIns="0" rtlCol="0" anchor="ctr"/>
          <a:lstStyle/>
          <a:p>
            <a:r>
              <a:rPr lang="en-US" sz="3733" b="1" dirty="0">
                <a:solidFill>
                  <a:srgbClr val="FFFFFF"/>
                </a:solidFill>
                <a:latin typeface="Calibri" pitchFamily="34" charset="0"/>
                <a:ea typeface="Calibri" pitchFamily="34" charset="-122"/>
                <a:cs typeface="Calibri" pitchFamily="34" charset="-120"/>
              </a:rPr>
              <a:t>is there a moment where governance, risk and compliance are genuinely in the same conversation?</a:t>
            </a:r>
            <a:endParaRPr lang="en-US" sz="3733" dirty="0"/>
          </a:p>
        </p:txBody>
      </p:sp>
      <p:sp>
        <p:nvSpPr>
          <p:cNvPr id="6" name="Text 4"/>
          <p:cNvSpPr/>
          <p:nvPr/>
        </p:nvSpPr>
        <p:spPr>
          <a:xfrm>
            <a:off x="731520" y="3596640"/>
            <a:ext cx="10728960" cy="731520"/>
          </a:xfrm>
          <a:prstGeom prst="rect">
            <a:avLst/>
          </a:prstGeom>
          <a:noFill/>
          <a:ln/>
        </p:spPr>
        <p:txBody>
          <a:bodyPr wrap="square" lIns="0" tIns="0" rIns="0" bIns="0" rtlCol="0" anchor="ctr"/>
          <a:lstStyle/>
          <a:p>
            <a:r>
              <a:rPr lang="en-US" sz="2667" i="1" dirty="0">
                <a:solidFill>
                  <a:srgbClr val="64748B"/>
                </a:solidFill>
                <a:latin typeface="Calibri" pitchFamily="34" charset="0"/>
                <a:ea typeface="Calibri" pitchFamily="34" charset="-122"/>
                <a:cs typeface="Calibri" pitchFamily="34" charset="-120"/>
              </a:rPr>
              <a:t>Not the same meeting.  Not the same report.</a:t>
            </a:r>
            <a:endParaRPr lang="en-US" sz="2667" dirty="0"/>
          </a:p>
        </p:txBody>
      </p:sp>
      <p:sp>
        <p:nvSpPr>
          <p:cNvPr id="7" name="Text 5"/>
          <p:cNvSpPr/>
          <p:nvPr/>
        </p:nvSpPr>
        <p:spPr>
          <a:xfrm>
            <a:off x="731520" y="4328160"/>
            <a:ext cx="10728960" cy="853440"/>
          </a:xfrm>
          <a:prstGeom prst="rect">
            <a:avLst/>
          </a:prstGeom>
          <a:noFill/>
          <a:ln/>
        </p:spPr>
        <p:txBody>
          <a:bodyPr wrap="square" lIns="0" tIns="0" rIns="0" bIns="0" rtlCol="0" anchor="ctr"/>
          <a:lstStyle/>
          <a:p>
            <a:r>
              <a:rPr lang="en-US" sz="2667" dirty="0">
                <a:solidFill>
                  <a:srgbClr val="CBD5E1"/>
                </a:solidFill>
                <a:latin typeface="Calibri" pitchFamily="34" charset="0"/>
                <a:ea typeface="Calibri" pitchFamily="34" charset="-122"/>
                <a:cs typeface="Calibri" pitchFamily="34" charset="-120"/>
              </a:rPr>
              <a:t>The same conversation — actually shaping each other's thinking in real time.</a:t>
            </a:r>
            <a:endParaRPr lang="en-US" sz="2667" dirty="0"/>
          </a:p>
        </p:txBody>
      </p:sp>
      <p:sp>
        <p:nvSpPr>
          <p:cNvPr id="8" name="Text 6"/>
          <p:cNvSpPr/>
          <p:nvPr/>
        </p:nvSpPr>
        <p:spPr>
          <a:xfrm>
            <a:off x="731520" y="5242560"/>
            <a:ext cx="10728960" cy="731520"/>
          </a:xfrm>
          <a:prstGeom prst="rect">
            <a:avLst/>
          </a:prstGeom>
          <a:noFill/>
          <a:ln/>
        </p:spPr>
        <p:txBody>
          <a:bodyPr wrap="square" lIns="0" tIns="0" rIns="0" bIns="0" rtlCol="0" anchor="ctr"/>
          <a:lstStyle/>
          <a:p>
            <a:r>
              <a:rPr lang="en-US" sz="2400" b="1" i="1" dirty="0">
                <a:solidFill>
                  <a:srgbClr val="E8A838"/>
                </a:solidFill>
                <a:latin typeface="Calibri" pitchFamily="34" charset="0"/>
                <a:ea typeface="Calibri" pitchFamily="34" charset="-122"/>
                <a:cs typeface="Calibri" pitchFamily="34" charset="-120"/>
              </a:rPr>
              <a:t>And if that conversation exists — did it change anything?</a:t>
            </a:r>
            <a:endParaRPr lang="en-US" sz="2400" dirty="0"/>
          </a:p>
        </p:txBody>
      </p:sp>
      <p:sp>
        <p:nvSpPr>
          <p:cNvPr id="9" name="Text 7"/>
          <p:cNvSpPr/>
          <p:nvPr/>
        </p:nvSpPr>
        <p:spPr>
          <a:xfrm>
            <a:off x="731520" y="6242304"/>
            <a:ext cx="2438400" cy="487680"/>
          </a:xfrm>
          <a:prstGeom prst="rect">
            <a:avLst/>
          </a:prstGeom>
          <a:noFill/>
          <a:ln/>
        </p:spPr>
        <p:txBody>
          <a:bodyPr wrap="square" lIns="0" tIns="0" rIns="0" bIns="0" rtlCol="0" anchor="ctr"/>
          <a:lstStyle/>
          <a:p>
            <a:r>
              <a:rPr lang="en-US" sz="1867" dirty="0">
                <a:solidFill>
                  <a:srgbClr val="FFFFFF"/>
                </a:solidFill>
                <a:latin typeface="Calibri" pitchFamily="34" charset="0"/>
                <a:ea typeface="Calibri" pitchFamily="34" charset="-122"/>
                <a:cs typeface="Calibri" pitchFamily="34" charset="-120"/>
              </a:rPr>
              <a:t>Ten minutes.</a:t>
            </a:r>
            <a:endParaRPr lang="en-US" sz="1867" dirty="0"/>
          </a:p>
        </p:txBody>
      </p:sp>
    </p:spTree>
    <p:extLst>
      <p:ext uri="{BB962C8B-B14F-4D97-AF65-F5344CB8AC3E}">
        <p14:creationId xmlns:p14="http://schemas.microsoft.com/office/powerpoint/2010/main" val="876349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OPENING EXERCISE</a:t>
            </a:r>
            <a:endParaRPr lang="en-US" sz="1200" dirty="0"/>
          </a:p>
        </p:txBody>
      </p:sp>
      <p:sp>
        <p:nvSpPr>
          <p:cNvPr id="4" name="Text 2"/>
          <p:cNvSpPr/>
          <p:nvPr/>
        </p:nvSpPr>
        <p:spPr>
          <a:xfrm>
            <a:off x="731520" y="670560"/>
            <a:ext cx="10728960" cy="731520"/>
          </a:xfrm>
          <a:prstGeom prst="rect">
            <a:avLst/>
          </a:prstGeom>
          <a:noFill/>
          <a:ln/>
        </p:spPr>
        <p:txBody>
          <a:bodyPr wrap="square" lIns="0" tIns="0" rIns="0" bIns="0" rtlCol="0" anchor="ctr"/>
          <a:lstStyle/>
          <a:p>
            <a:r>
              <a:rPr lang="en-US" sz="2933" i="1" dirty="0">
                <a:solidFill>
                  <a:srgbClr val="0A9396"/>
                </a:solidFill>
                <a:latin typeface="Calibri" pitchFamily="34" charset="0"/>
                <a:ea typeface="Calibri" pitchFamily="34" charset="-122"/>
                <a:cs typeface="Calibri" pitchFamily="34" charset="-120"/>
              </a:rPr>
              <a:t>Before we start —</a:t>
            </a:r>
            <a:endParaRPr lang="en-US" sz="2933" dirty="0"/>
          </a:p>
        </p:txBody>
      </p:sp>
      <p:sp>
        <p:nvSpPr>
          <p:cNvPr id="5" name="Text 3"/>
          <p:cNvSpPr/>
          <p:nvPr/>
        </p:nvSpPr>
        <p:spPr>
          <a:xfrm>
            <a:off x="731520" y="1463040"/>
            <a:ext cx="10363200" cy="1463040"/>
          </a:xfrm>
          <a:prstGeom prst="rect">
            <a:avLst/>
          </a:prstGeom>
          <a:noFill/>
          <a:ln/>
        </p:spPr>
        <p:txBody>
          <a:bodyPr wrap="square" lIns="0" tIns="0" rIns="0" bIns="0" rtlCol="0" anchor="ctr"/>
          <a:lstStyle/>
          <a:p>
            <a:r>
              <a:rPr lang="en-US" sz="4800" b="1" dirty="0">
                <a:solidFill>
                  <a:srgbClr val="FFFFFF"/>
                </a:solidFill>
                <a:latin typeface="Calibri" pitchFamily="34" charset="0"/>
                <a:ea typeface="Calibri" pitchFamily="34" charset="-122"/>
                <a:cs typeface="Calibri" pitchFamily="34" charset="-120"/>
              </a:rPr>
              <a:t>Write down your definition of governance, risk and compliance.</a:t>
            </a:r>
            <a:endParaRPr lang="en-US" sz="4800" dirty="0"/>
          </a:p>
        </p:txBody>
      </p:sp>
      <p:sp>
        <p:nvSpPr>
          <p:cNvPr id="6" name="Shape 4"/>
          <p:cNvSpPr/>
          <p:nvPr/>
        </p:nvSpPr>
        <p:spPr>
          <a:xfrm>
            <a:off x="731520" y="3048000"/>
            <a:ext cx="10728960" cy="48768"/>
          </a:xfrm>
          <a:prstGeom prst="rect">
            <a:avLst/>
          </a:prstGeom>
          <a:solidFill>
            <a:srgbClr val="0D7377"/>
          </a:solidFill>
          <a:ln w="12700">
            <a:solidFill>
              <a:srgbClr val="0D7377"/>
            </a:solidFill>
            <a:prstDash val="solid"/>
          </a:ln>
        </p:spPr>
      </p:sp>
      <p:sp>
        <p:nvSpPr>
          <p:cNvPr id="7" name="Text 5"/>
          <p:cNvSpPr/>
          <p:nvPr/>
        </p:nvSpPr>
        <p:spPr>
          <a:xfrm>
            <a:off x="731520" y="3230880"/>
            <a:ext cx="10728960" cy="670560"/>
          </a:xfrm>
          <a:prstGeom prst="rect">
            <a:avLst/>
          </a:prstGeom>
          <a:noFill/>
          <a:ln/>
        </p:spPr>
        <p:txBody>
          <a:bodyPr wrap="square" lIns="0" tIns="0" rIns="0" bIns="0" rtlCol="0" anchor="ctr"/>
          <a:lstStyle/>
          <a:p>
            <a:r>
              <a:rPr lang="en-US" sz="2400" b="1" dirty="0">
                <a:solidFill>
                  <a:srgbClr val="E8A838"/>
                </a:solidFill>
                <a:latin typeface="Calibri" pitchFamily="34" charset="0"/>
                <a:ea typeface="Calibri" pitchFamily="34" charset="-122"/>
                <a:cs typeface="Calibri" pitchFamily="34" charset="-120"/>
              </a:rPr>
              <a:t>Your words.  </a:t>
            </a:r>
            <a:r>
              <a:rPr lang="en-US" sz="2400" dirty="0">
                <a:solidFill>
                  <a:srgbClr val="CBD5E1"/>
                </a:solidFill>
                <a:latin typeface="Calibri" pitchFamily="34" charset="0"/>
                <a:ea typeface="Calibri" pitchFamily="34" charset="-122"/>
                <a:cs typeface="Calibri" pitchFamily="34" charset="-120"/>
              </a:rPr>
              <a:t>Not ISO. Not COSO. Not your organisation's policy.</a:t>
            </a:r>
            <a:endParaRPr lang="en-US" sz="2400" dirty="0"/>
          </a:p>
        </p:txBody>
      </p:sp>
      <p:sp>
        <p:nvSpPr>
          <p:cNvPr id="8" name="Text 6"/>
          <p:cNvSpPr/>
          <p:nvPr/>
        </p:nvSpPr>
        <p:spPr>
          <a:xfrm>
            <a:off x="731520" y="3962400"/>
            <a:ext cx="10728960" cy="609600"/>
          </a:xfrm>
          <a:prstGeom prst="rect">
            <a:avLst/>
          </a:prstGeom>
          <a:noFill/>
          <a:ln/>
        </p:spPr>
        <p:txBody>
          <a:bodyPr wrap="square" lIns="0" tIns="0" rIns="0" bIns="0" rtlCol="0" anchor="ctr"/>
          <a:lstStyle/>
          <a:p>
            <a:r>
              <a:rPr lang="en-US" sz="2133" i="1" dirty="0">
                <a:solidFill>
                  <a:srgbClr val="64748B"/>
                </a:solidFill>
                <a:latin typeface="Calibri" pitchFamily="34" charset="0"/>
                <a:ea typeface="Calibri" pitchFamily="34" charset="-122"/>
                <a:cs typeface="Calibri" pitchFamily="34" charset="-120"/>
              </a:rPr>
              <a:t>Three sentences maximum. Three minutes. Then ask yourself —</a:t>
            </a:r>
            <a:endParaRPr lang="en-US" sz="2133" dirty="0"/>
          </a:p>
        </p:txBody>
      </p:sp>
      <p:sp>
        <p:nvSpPr>
          <p:cNvPr id="9" name="Text 7"/>
          <p:cNvSpPr/>
          <p:nvPr/>
        </p:nvSpPr>
        <p:spPr>
          <a:xfrm>
            <a:off x="731520" y="4632960"/>
            <a:ext cx="10728960" cy="853440"/>
          </a:xfrm>
          <a:prstGeom prst="rect">
            <a:avLst/>
          </a:prstGeom>
          <a:noFill/>
          <a:ln/>
        </p:spPr>
        <p:txBody>
          <a:bodyPr wrap="square" lIns="0" tIns="0" rIns="0" bIns="0" rtlCol="0" anchor="ctr"/>
          <a:lstStyle/>
          <a:p>
            <a:r>
              <a:rPr lang="en-US" sz="2667" b="1" dirty="0">
                <a:solidFill>
                  <a:srgbClr val="E8A838"/>
                </a:solidFill>
                <a:latin typeface="Calibri" pitchFamily="34" charset="0"/>
                <a:ea typeface="Calibri" pitchFamily="34" charset="-122"/>
                <a:cs typeface="Calibri" pitchFamily="34" charset="-120"/>
              </a:rPr>
              <a:t>How much of this came from your own experience — and how much from being told?</a:t>
            </a:r>
            <a:endParaRPr lang="en-US" sz="2667" dirty="0"/>
          </a:p>
        </p:txBody>
      </p:sp>
      <p:pic>
        <p:nvPicPr>
          <p:cNvPr id="10" name="Billede 9"/>
          <p:cNvPicPr>
            <a:picLocks noChangeAspect="1"/>
          </p:cNvPicPr>
          <p:nvPr/>
        </p:nvPicPr>
        <p:blipFill>
          <a:blip r:embed="rId3"/>
          <a:stretch>
            <a:fillRect/>
          </a:stretch>
        </p:blipFill>
        <p:spPr>
          <a:xfrm>
            <a:off x="11104152" y="-1320"/>
            <a:ext cx="1087848" cy="1037640"/>
          </a:xfrm>
          <a:prstGeom prst="rect">
            <a:avLst/>
          </a:prstGeom>
        </p:spPr>
      </p:pic>
    </p:spTree>
    <p:extLst>
      <p:ext uri="{BB962C8B-B14F-4D97-AF65-F5344CB8AC3E}">
        <p14:creationId xmlns:p14="http://schemas.microsoft.com/office/powerpoint/2010/main" val="8331745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46304" cy="6858000"/>
          </a:xfrm>
          <a:prstGeom prst="rect">
            <a:avLst/>
          </a:prstGeom>
          <a:solidFill>
            <a:srgbClr val="E8A838"/>
          </a:solidFill>
          <a:ln w="12700">
            <a:solidFill>
              <a:srgbClr val="E8A838"/>
            </a:solidFill>
            <a:prstDash val="solid"/>
          </a:ln>
        </p:spPr>
      </p:sp>
      <p:sp>
        <p:nvSpPr>
          <p:cNvPr id="3" name="Text 1"/>
          <p:cNvSpPr/>
          <p:nvPr/>
        </p:nvSpPr>
        <p:spPr>
          <a:xfrm>
            <a:off x="487680" y="1463040"/>
            <a:ext cx="10972800" cy="731520"/>
          </a:xfrm>
          <a:prstGeom prst="rect">
            <a:avLst/>
          </a:prstGeom>
          <a:noFill/>
          <a:ln/>
        </p:spPr>
        <p:txBody>
          <a:bodyPr wrap="square" lIns="0" tIns="0" rIns="0" bIns="0" rtlCol="0" anchor="ctr"/>
          <a:lstStyle/>
          <a:p>
            <a:r>
              <a:rPr lang="en-US" sz="2400" i="1" dirty="0">
                <a:solidFill>
                  <a:srgbClr val="0A9396"/>
                </a:solidFill>
                <a:latin typeface="Calibri" pitchFamily="34" charset="0"/>
                <a:ea typeface="Calibri" pitchFamily="34" charset="-122"/>
                <a:cs typeface="Calibri" pitchFamily="34" charset="-120"/>
              </a:rPr>
              <a:t>Session 1</a:t>
            </a:r>
            <a:endParaRPr lang="en-US" sz="2400" dirty="0"/>
          </a:p>
        </p:txBody>
      </p:sp>
      <p:sp>
        <p:nvSpPr>
          <p:cNvPr id="4" name="Text 2"/>
          <p:cNvSpPr/>
          <p:nvPr/>
        </p:nvSpPr>
        <p:spPr>
          <a:xfrm>
            <a:off x="487680" y="2316480"/>
            <a:ext cx="10972800" cy="1463040"/>
          </a:xfrm>
          <a:prstGeom prst="rect">
            <a:avLst/>
          </a:prstGeom>
          <a:noFill/>
          <a:ln/>
        </p:spPr>
        <p:txBody>
          <a:bodyPr wrap="square" lIns="0" tIns="0" rIns="0" bIns="0" rtlCol="0" anchor="ctr"/>
          <a:lstStyle/>
          <a:p>
            <a:r>
              <a:rPr lang="en-US" sz="6933" b="1" dirty="0">
                <a:solidFill>
                  <a:srgbClr val="FFFFFF"/>
                </a:solidFill>
                <a:latin typeface="Calibri" pitchFamily="34" charset="0"/>
                <a:ea typeface="Calibri" pitchFamily="34" charset="-122"/>
                <a:cs typeface="Calibri" pitchFamily="34" charset="-120"/>
              </a:rPr>
              <a:t>Backup Slides</a:t>
            </a:r>
            <a:endParaRPr lang="en-US" sz="6933" dirty="0"/>
          </a:p>
        </p:txBody>
      </p:sp>
      <p:sp>
        <p:nvSpPr>
          <p:cNvPr id="5" name="Text 3"/>
          <p:cNvSpPr/>
          <p:nvPr/>
        </p:nvSpPr>
        <p:spPr>
          <a:xfrm>
            <a:off x="487680" y="3901440"/>
            <a:ext cx="9753600" cy="731520"/>
          </a:xfrm>
          <a:prstGeom prst="rect">
            <a:avLst/>
          </a:prstGeom>
          <a:noFill/>
          <a:ln/>
        </p:spPr>
        <p:txBody>
          <a:bodyPr wrap="square" lIns="0" tIns="0" rIns="0" bIns="0" rtlCol="0" anchor="ctr"/>
          <a:lstStyle/>
          <a:p>
            <a:r>
              <a:rPr lang="en-US" sz="2267" i="1" dirty="0" smtClean="0">
                <a:solidFill>
                  <a:srgbClr val="64748B"/>
                </a:solidFill>
                <a:latin typeface="Calibri" pitchFamily="34" charset="0"/>
                <a:ea typeface="Calibri" pitchFamily="34" charset="-122"/>
                <a:cs typeface="Calibri" pitchFamily="34" charset="-120"/>
              </a:rPr>
              <a:t>Backup slides for GRC Principles 2026</a:t>
            </a:r>
            <a:endParaRPr lang="en-US" sz="2267" dirty="0"/>
          </a:p>
        </p:txBody>
      </p:sp>
      <p:sp>
        <p:nvSpPr>
          <p:cNvPr id="6" name="Shape 4"/>
          <p:cNvSpPr/>
          <p:nvPr/>
        </p:nvSpPr>
        <p:spPr>
          <a:xfrm>
            <a:off x="487680" y="4815840"/>
            <a:ext cx="10972800" cy="48768"/>
          </a:xfrm>
          <a:prstGeom prst="rect">
            <a:avLst/>
          </a:prstGeom>
          <a:solidFill>
            <a:srgbClr val="0D7377"/>
          </a:solidFill>
          <a:ln w="12700">
            <a:solidFill>
              <a:srgbClr val="0D7377"/>
            </a:solidFill>
            <a:prstDash val="solid"/>
          </a:ln>
        </p:spPr>
      </p:sp>
      <p:sp>
        <p:nvSpPr>
          <p:cNvPr id="7" name="Text 5"/>
          <p:cNvSpPr/>
          <p:nvPr/>
        </p:nvSpPr>
        <p:spPr>
          <a:xfrm>
            <a:off x="609600" y="4998720"/>
            <a:ext cx="5486400" cy="365760"/>
          </a:xfrm>
          <a:prstGeom prst="rect">
            <a:avLst/>
          </a:prstGeom>
          <a:noFill/>
          <a:ln/>
        </p:spPr>
        <p:txBody>
          <a:bodyPr wrap="square" lIns="0" tIns="0" rIns="0" bIns="0" rtlCol="0" anchor="ctr"/>
          <a:lstStyle/>
          <a:p>
            <a:r>
              <a:rPr lang="en-US" sz="1733" dirty="0">
                <a:solidFill>
                  <a:srgbClr val="CBD5E1"/>
                </a:solidFill>
                <a:latin typeface="Calibri" pitchFamily="34" charset="0"/>
                <a:ea typeface="Calibri" pitchFamily="34" charset="-122"/>
                <a:cs typeface="Calibri" pitchFamily="34" charset="-120"/>
              </a:rPr>
              <a:t>B1  The Three Questions</a:t>
            </a:r>
            <a:endParaRPr lang="en-US" sz="1733" dirty="0"/>
          </a:p>
        </p:txBody>
      </p:sp>
      <p:sp>
        <p:nvSpPr>
          <p:cNvPr id="8" name="Text 6"/>
          <p:cNvSpPr/>
          <p:nvPr/>
        </p:nvSpPr>
        <p:spPr>
          <a:xfrm>
            <a:off x="609600" y="5413248"/>
            <a:ext cx="5486400" cy="365760"/>
          </a:xfrm>
          <a:prstGeom prst="rect">
            <a:avLst/>
          </a:prstGeom>
          <a:noFill/>
          <a:ln/>
        </p:spPr>
        <p:txBody>
          <a:bodyPr wrap="square" lIns="0" tIns="0" rIns="0" bIns="0" rtlCol="0" anchor="ctr"/>
          <a:lstStyle/>
          <a:p>
            <a:r>
              <a:rPr lang="en-US" sz="1733" dirty="0">
                <a:solidFill>
                  <a:srgbClr val="CBD5E1"/>
                </a:solidFill>
                <a:latin typeface="Calibri" pitchFamily="34" charset="0"/>
                <a:ea typeface="Calibri" pitchFamily="34" charset="-122"/>
                <a:cs typeface="Calibri" pitchFamily="34" charset="-120"/>
              </a:rPr>
              <a:t>B2  The Failure Modes</a:t>
            </a:r>
            <a:endParaRPr lang="en-US" sz="1733" dirty="0"/>
          </a:p>
        </p:txBody>
      </p:sp>
      <p:sp>
        <p:nvSpPr>
          <p:cNvPr id="9" name="Text 7"/>
          <p:cNvSpPr/>
          <p:nvPr/>
        </p:nvSpPr>
        <p:spPr>
          <a:xfrm>
            <a:off x="609600" y="5827776"/>
            <a:ext cx="5486400" cy="365760"/>
          </a:xfrm>
          <a:prstGeom prst="rect">
            <a:avLst/>
          </a:prstGeom>
          <a:noFill/>
          <a:ln/>
        </p:spPr>
        <p:txBody>
          <a:bodyPr wrap="square" lIns="0" tIns="0" rIns="0" bIns="0" rtlCol="0" anchor="ctr"/>
          <a:lstStyle/>
          <a:p>
            <a:r>
              <a:rPr lang="en-US" sz="1733" dirty="0">
                <a:solidFill>
                  <a:srgbClr val="CBD5E1"/>
                </a:solidFill>
                <a:latin typeface="Calibri" pitchFamily="34" charset="0"/>
                <a:ea typeface="Calibri" pitchFamily="34" charset="-122"/>
                <a:cs typeface="Calibri" pitchFamily="34" charset="-120"/>
              </a:rPr>
              <a:t>B3  Imagined vs Real Worker</a:t>
            </a:r>
            <a:endParaRPr lang="en-US" sz="1733" dirty="0"/>
          </a:p>
        </p:txBody>
      </p:sp>
      <p:sp>
        <p:nvSpPr>
          <p:cNvPr id="10" name="Text 8"/>
          <p:cNvSpPr/>
          <p:nvPr/>
        </p:nvSpPr>
        <p:spPr>
          <a:xfrm>
            <a:off x="609600" y="6242304"/>
            <a:ext cx="5486400" cy="365760"/>
          </a:xfrm>
          <a:prstGeom prst="rect">
            <a:avLst/>
          </a:prstGeom>
          <a:noFill/>
          <a:ln/>
        </p:spPr>
        <p:txBody>
          <a:bodyPr wrap="square" lIns="0" tIns="0" rIns="0" bIns="0" rtlCol="0" anchor="ctr"/>
          <a:lstStyle/>
          <a:p>
            <a:r>
              <a:rPr lang="en-US" sz="1733" dirty="0">
                <a:solidFill>
                  <a:srgbClr val="CBD5E1"/>
                </a:solidFill>
                <a:latin typeface="Calibri" pitchFamily="34" charset="0"/>
                <a:ea typeface="Calibri" pitchFamily="34" charset="-122"/>
                <a:cs typeface="Calibri" pitchFamily="34" charset="-120"/>
              </a:rPr>
              <a:t>B4  The Policy Illusion</a:t>
            </a:r>
            <a:endParaRPr lang="en-US" sz="1733" dirty="0"/>
          </a:p>
        </p:txBody>
      </p:sp>
      <p:sp>
        <p:nvSpPr>
          <p:cNvPr id="11" name="Text 9"/>
          <p:cNvSpPr/>
          <p:nvPr/>
        </p:nvSpPr>
        <p:spPr>
          <a:xfrm>
            <a:off x="6461760" y="4998720"/>
            <a:ext cx="5486400" cy="365760"/>
          </a:xfrm>
          <a:prstGeom prst="rect">
            <a:avLst/>
          </a:prstGeom>
          <a:noFill/>
          <a:ln/>
        </p:spPr>
        <p:txBody>
          <a:bodyPr wrap="square" lIns="0" tIns="0" rIns="0" bIns="0" rtlCol="0" anchor="ctr"/>
          <a:lstStyle/>
          <a:p>
            <a:r>
              <a:rPr lang="en-US" sz="1733" dirty="0">
                <a:solidFill>
                  <a:srgbClr val="CBD5E1"/>
                </a:solidFill>
                <a:latin typeface="Calibri" pitchFamily="34" charset="0"/>
                <a:ea typeface="Calibri" pitchFamily="34" charset="-122"/>
                <a:cs typeface="Calibri" pitchFamily="34" charset="-120"/>
              </a:rPr>
              <a:t>B5  Three Lines — Basic Structure</a:t>
            </a:r>
            <a:endParaRPr lang="en-US" sz="1733" dirty="0"/>
          </a:p>
        </p:txBody>
      </p:sp>
      <p:sp>
        <p:nvSpPr>
          <p:cNvPr id="12" name="Text 10"/>
          <p:cNvSpPr/>
          <p:nvPr/>
        </p:nvSpPr>
        <p:spPr>
          <a:xfrm>
            <a:off x="6461760" y="5413248"/>
            <a:ext cx="5486400" cy="365760"/>
          </a:xfrm>
          <a:prstGeom prst="rect">
            <a:avLst/>
          </a:prstGeom>
          <a:noFill/>
          <a:ln/>
        </p:spPr>
        <p:txBody>
          <a:bodyPr wrap="square" lIns="0" tIns="0" rIns="0" bIns="0" rtlCol="0" anchor="ctr"/>
          <a:lstStyle/>
          <a:p>
            <a:r>
              <a:rPr lang="en-US" sz="1733" dirty="0">
                <a:solidFill>
                  <a:srgbClr val="CBD5E1"/>
                </a:solidFill>
                <a:latin typeface="Calibri" pitchFamily="34" charset="0"/>
                <a:ea typeface="Calibri" pitchFamily="34" charset="-122"/>
                <a:cs typeface="Calibri" pitchFamily="34" charset="-120"/>
              </a:rPr>
              <a:t>B6  Integration Failure Modes</a:t>
            </a:r>
            <a:endParaRPr lang="en-US" sz="1733" dirty="0"/>
          </a:p>
        </p:txBody>
      </p:sp>
      <p:sp>
        <p:nvSpPr>
          <p:cNvPr id="13" name="Text 11"/>
          <p:cNvSpPr/>
          <p:nvPr/>
        </p:nvSpPr>
        <p:spPr>
          <a:xfrm>
            <a:off x="6461760" y="5827776"/>
            <a:ext cx="5486400" cy="365760"/>
          </a:xfrm>
          <a:prstGeom prst="rect">
            <a:avLst/>
          </a:prstGeom>
          <a:noFill/>
          <a:ln/>
        </p:spPr>
        <p:txBody>
          <a:bodyPr wrap="square" lIns="0" tIns="0" rIns="0" bIns="0" rtlCol="0" anchor="ctr"/>
          <a:lstStyle/>
          <a:p>
            <a:r>
              <a:rPr lang="en-US" sz="1733" dirty="0">
                <a:solidFill>
                  <a:srgbClr val="CBD5E1"/>
                </a:solidFill>
                <a:latin typeface="Calibri" pitchFamily="34" charset="0"/>
                <a:ea typeface="Calibri" pitchFamily="34" charset="-122"/>
                <a:cs typeface="Calibri" pitchFamily="34" charset="-120"/>
              </a:rPr>
              <a:t>B7  Privacy by Design</a:t>
            </a:r>
            <a:endParaRPr lang="en-US" sz="1733" dirty="0"/>
          </a:p>
        </p:txBody>
      </p:sp>
      <p:sp>
        <p:nvSpPr>
          <p:cNvPr id="14" name="Text 12"/>
          <p:cNvSpPr/>
          <p:nvPr/>
        </p:nvSpPr>
        <p:spPr>
          <a:xfrm>
            <a:off x="6461760" y="6242304"/>
            <a:ext cx="5486400" cy="365760"/>
          </a:xfrm>
          <a:prstGeom prst="rect">
            <a:avLst/>
          </a:prstGeom>
          <a:noFill/>
          <a:ln/>
        </p:spPr>
        <p:txBody>
          <a:bodyPr wrap="square" lIns="0" tIns="0" rIns="0" bIns="0" rtlCol="0" anchor="ctr"/>
          <a:lstStyle/>
          <a:p>
            <a:r>
              <a:rPr lang="en-US" sz="1733" dirty="0">
                <a:solidFill>
                  <a:srgbClr val="CBD5E1"/>
                </a:solidFill>
                <a:latin typeface="Calibri" pitchFamily="34" charset="0"/>
                <a:ea typeface="Calibri" pitchFamily="34" charset="-122"/>
                <a:cs typeface="Calibri" pitchFamily="34" charset="-120"/>
              </a:rPr>
              <a:t>B8  The Compliance Value Question</a:t>
            </a:r>
            <a:endParaRPr lang="en-US" sz="1733" dirty="0"/>
          </a:p>
        </p:txBody>
      </p:sp>
    </p:spTree>
    <p:extLst>
      <p:ext uri="{BB962C8B-B14F-4D97-AF65-F5344CB8AC3E}">
        <p14:creationId xmlns:p14="http://schemas.microsoft.com/office/powerpoint/2010/main" val="3940025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B1 — CONCEPT DEEPENER</a:t>
            </a:r>
            <a:endParaRPr lang="en-US" sz="1200" dirty="0"/>
          </a:p>
        </p:txBody>
      </p:sp>
      <p:sp>
        <p:nvSpPr>
          <p:cNvPr id="6" name="Text 4"/>
          <p:cNvSpPr/>
          <p:nvPr/>
        </p:nvSpPr>
        <p:spPr>
          <a:xfrm>
            <a:off x="487680" y="609600"/>
            <a:ext cx="10972800" cy="853440"/>
          </a:xfrm>
          <a:prstGeom prst="rect">
            <a:avLst/>
          </a:prstGeom>
          <a:noFill/>
          <a:ln/>
        </p:spPr>
        <p:txBody>
          <a:bodyPr wrap="square" lIns="0" tIns="0" rIns="0" bIns="0" rtlCol="0" anchor="ctr"/>
          <a:lstStyle/>
          <a:p>
            <a:r>
              <a:rPr lang="en-US" sz="4533" b="1" dirty="0">
                <a:solidFill>
                  <a:srgbClr val="FFFFFF"/>
                </a:solidFill>
                <a:latin typeface="Calibri" pitchFamily="34" charset="0"/>
                <a:ea typeface="Calibri" pitchFamily="34" charset="-122"/>
                <a:cs typeface="Calibri" pitchFamily="34" charset="-120"/>
              </a:rPr>
              <a:t>The Three Questions</a:t>
            </a:r>
            <a:endParaRPr lang="en-US" sz="4533" dirty="0"/>
          </a:p>
        </p:txBody>
      </p:sp>
      <p:sp>
        <p:nvSpPr>
          <p:cNvPr id="7" name="Shape 5"/>
          <p:cNvSpPr/>
          <p:nvPr/>
        </p:nvSpPr>
        <p:spPr>
          <a:xfrm>
            <a:off x="487680" y="1645920"/>
            <a:ext cx="11216640" cy="1463040"/>
          </a:xfrm>
          <a:prstGeom prst="rect">
            <a:avLst/>
          </a:prstGeom>
          <a:solidFill>
            <a:srgbClr val="0D1F3A"/>
          </a:solidFill>
          <a:ln w="12700">
            <a:solidFill>
              <a:srgbClr val="0A9396"/>
            </a:solidFill>
            <a:prstDash val="solid"/>
          </a:ln>
        </p:spPr>
      </p:sp>
      <p:sp>
        <p:nvSpPr>
          <p:cNvPr id="8" name="Shape 6"/>
          <p:cNvSpPr/>
          <p:nvPr/>
        </p:nvSpPr>
        <p:spPr>
          <a:xfrm>
            <a:off x="487680" y="1645920"/>
            <a:ext cx="85344" cy="1463040"/>
          </a:xfrm>
          <a:prstGeom prst="rect">
            <a:avLst/>
          </a:prstGeom>
          <a:solidFill>
            <a:srgbClr val="0A9396"/>
          </a:solidFill>
          <a:ln w="12700">
            <a:solidFill>
              <a:srgbClr val="0A9396"/>
            </a:solidFill>
            <a:prstDash val="solid"/>
          </a:ln>
        </p:spPr>
      </p:sp>
      <p:sp>
        <p:nvSpPr>
          <p:cNvPr id="9" name="Text 7"/>
          <p:cNvSpPr/>
          <p:nvPr/>
        </p:nvSpPr>
        <p:spPr>
          <a:xfrm>
            <a:off x="792480" y="1767840"/>
            <a:ext cx="2438400" cy="487680"/>
          </a:xfrm>
          <a:prstGeom prst="rect">
            <a:avLst/>
          </a:prstGeom>
          <a:noFill/>
          <a:ln/>
        </p:spPr>
        <p:txBody>
          <a:bodyPr wrap="square" lIns="0" tIns="0" rIns="0" bIns="0" rtlCol="0" anchor="ctr"/>
          <a:lstStyle/>
          <a:p>
            <a:r>
              <a:rPr lang="en-US" sz="2133" b="1" dirty="0">
                <a:solidFill>
                  <a:srgbClr val="0A9396"/>
                </a:solidFill>
                <a:latin typeface="Calibri" pitchFamily="34" charset="0"/>
                <a:ea typeface="Calibri" pitchFamily="34" charset="-122"/>
                <a:cs typeface="Calibri" pitchFamily="34" charset="-120"/>
              </a:rPr>
              <a:t>Governance</a:t>
            </a:r>
            <a:endParaRPr lang="en-US" sz="2133" dirty="0"/>
          </a:p>
        </p:txBody>
      </p:sp>
      <p:sp>
        <p:nvSpPr>
          <p:cNvPr id="10" name="Text 8"/>
          <p:cNvSpPr/>
          <p:nvPr/>
        </p:nvSpPr>
        <p:spPr>
          <a:xfrm>
            <a:off x="792480" y="2231136"/>
            <a:ext cx="5486400" cy="487680"/>
          </a:xfrm>
          <a:prstGeom prst="rect">
            <a:avLst/>
          </a:prstGeom>
          <a:noFill/>
          <a:ln/>
        </p:spPr>
        <p:txBody>
          <a:bodyPr wrap="square" lIns="0" tIns="0" rIns="0" bIns="0" rtlCol="0" anchor="ctr"/>
          <a:lstStyle/>
          <a:p>
            <a:r>
              <a:rPr lang="en-US" sz="2000" b="1" dirty="0">
                <a:solidFill>
                  <a:srgbClr val="FFFFFF"/>
                </a:solidFill>
                <a:latin typeface="Calibri" pitchFamily="34" charset="0"/>
                <a:ea typeface="Calibri" pitchFamily="34" charset="-122"/>
                <a:cs typeface="Calibri" pitchFamily="34" charset="-120"/>
              </a:rPr>
              <a:t>Who decides — and who is accountable?</a:t>
            </a:r>
            <a:endParaRPr lang="en-US" sz="2000" dirty="0"/>
          </a:p>
        </p:txBody>
      </p:sp>
      <p:sp>
        <p:nvSpPr>
          <p:cNvPr id="11" name="Text 9"/>
          <p:cNvSpPr/>
          <p:nvPr/>
        </p:nvSpPr>
        <p:spPr>
          <a:xfrm>
            <a:off x="6583680" y="1767840"/>
            <a:ext cx="4876800" cy="1219200"/>
          </a:xfrm>
          <a:prstGeom prst="rect">
            <a:avLst/>
          </a:prstGeom>
          <a:noFill/>
          <a:ln/>
        </p:spPr>
        <p:txBody>
          <a:bodyPr wrap="square" lIns="0" tIns="0" rIns="0" bIns="0" rtlCol="0" anchor="ctr"/>
          <a:lstStyle/>
          <a:p>
            <a:r>
              <a:rPr lang="en-US" sz="1600" i="1" dirty="0">
                <a:solidFill>
                  <a:srgbClr val="64748B"/>
                </a:solidFill>
                <a:latin typeface="Calibri" pitchFamily="34" charset="0"/>
                <a:ea typeface="Calibri" pitchFamily="34" charset="-122"/>
                <a:cs typeface="Calibri" pitchFamily="34" charset="-120"/>
              </a:rPr>
              <a:t>Structures authority. Creates accountability. Defines how decisions get made and reviewed.</a:t>
            </a:r>
            <a:endParaRPr lang="en-US" sz="1600" dirty="0"/>
          </a:p>
        </p:txBody>
      </p:sp>
      <p:sp>
        <p:nvSpPr>
          <p:cNvPr id="12" name="Shape 10"/>
          <p:cNvSpPr/>
          <p:nvPr/>
        </p:nvSpPr>
        <p:spPr>
          <a:xfrm>
            <a:off x="487680" y="3291840"/>
            <a:ext cx="11216640" cy="1463040"/>
          </a:xfrm>
          <a:prstGeom prst="rect">
            <a:avLst/>
          </a:prstGeom>
          <a:solidFill>
            <a:srgbClr val="0D1F3A"/>
          </a:solidFill>
          <a:ln w="12700">
            <a:solidFill>
              <a:srgbClr val="E8A838"/>
            </a:solidFill>
            <a:prstDash val="solid"/>
          </a:ln>
        </p:spPr>
      </p:sp>
      <p:sp>
        <p:nvSpPr>
          <p:cNvPr id="13" name="Shape 11"/>
          <p:cNvSpPr/>
          <p:nvPr/>
        </p:nvSpPr>
        <p:spPr>
          <a:xfrm>
            <a:off x="487680" y="3291840"/>
            <a:ext cx="85344" cy="1463040"/>
          </a:xfrm>
          <a:prstGeom prst="rect">
            <a:avLst/>
          </a:prstGeom>
          <a:solidFill>
            <a:srgbClr val="E8A838"/>
          </a:solidFill>
          <a:ln w="12700">
            <a:solidFill>
              <a:srgbClr val="E8A838"/>
            </a:solidFill>
            <a:prstDash val="solid"/>
          </a:ln>
        </p:spPr>
      </p:sp>
      <p:sp>
        <p:nvSpPr>
          <p:cNvPr id="14" name="Text 12"/>
          <p:cNvSpPr/>
          <p:nvPr/>
        </p:nvSpPr>
        <p:spPr>
          <a:xfrm>
            <a:off x="792480" y="3413760"/>
            <a:ext cx="2438400" cy="487680"/>
          </a:xfrm>
          <a:prstGeom prst="rect">
            <a:avLst/>
          </a:prstGeom>
          <a:noFill/>
          <a:ln/>
        </p:spPr>
        <p:txBody>
          <a:bodyPr wrap="square" lIns="0" tIns="0" rIns="0" bIns="0" rtlCol="0" anchor="ctr"/>
          <a:lstStyle/>
          <a:p>
            <a:r>
              <a:rPr lang="en-US" sz="2133" b="1" dirty="0">
                <a:solidFill>
                  <a:srgbClr val="E8A838"/>
                </a:solidFill>
                <a:latin typeface="Calibri" pitchFamily="34" charset="0"/>
                <a:ea typeface="Calibri" pitchFamily="34" charset="-122"/>
                <a:cs typeface="Calibri" pitchFamily="34" charset="-120"/>
              </a:rPr>
              <a:t>Risk</a:t>
            </a:r>
            <a:endParaRPr lang="en-US" sz="2133" dirty="0"/>
          </a:p>
        </p:txBody>
      </p:sp>
      <p:sp>
        <p:nvSpPr>
          <p:cNvPr id="15" name="Text 13"/>
          <p:cNvSpPr/>
          <p:nvPr/>
        </p:nvSpPr>
        <p:spPr>
          <a:xfrm>
            <a:off x="792480" y="3877056"/>
            <a:ext cx="5486400" cy="487680"/>
          </a:xfrm>
          <a:prstGeom prst="rect">
            <a:avLst/>
          </a:prstGeom>
          <a:noFill/>
          <a:ln/>
        </p:spPr>
        <p:txBody>
          <a:bodyPr wrap="square" lIns="0" tIns="0" rIns="0" bIns="0" rtlCol="0" anchor="ctr"/>
          <a:lstStyle/>
          <a:p>
            <a:r>
              <a:rPr lang="en-US" sz="2000" b="1" dirty="0">
                <a:solidFill>
                  <a:srgbClr val="FFFFFF"/>
                </a:solidFill>
                <a:latin typeface="Calibri" pitchFamily="34" charset="0"/>
                <a:ea typeface="Calibri" pitchFamily="34" charset="-122"/>
                <a:cs typeface="Calibri" pitchFamily="34" charset="-120"/>
              </a:rPr>
              <a:t>What could prevent us achieving our objectives?</a:t>
            </a:r>
            <a:endParaRPr lang="en-US" sz="2000" dirty="0"/>
          </a:p>
        </p:txBody>
      </p:sp>
      <p:sp>
        <p:nvSpPr>
          <p:cNvPr id="16" name="Text 14"/>
          <p:cNvSpPr/>
          <p:nvPr/>
        </p:nvSpPr>
        <p:spPr>
          <a:xfrm>
            <a:off x="6583680" y="3413760"/>
            <a:ext cx="4876800" cy="1219200"/>
          </a:xfrm>
          <a:prstGeom prst="rect">
            <a:avLst/>
          </a:prstGeom>
          <a:noFill/>
          <a:ln/>
        </p:spPr>
        <p:txBody>
          <a:bodyPr wrap="square" lIns="0" tIns="0" rIns="0" bIns="0" rtlCol="0" anchor="ctr"/>
          <a:lstStyle/>
          <a:p>
            <a:r>
              <a:rPr lang="en-US" sz="1600" i="1" dirty="0">
                <a:solidFill>
                  <a:srgbClr val="64748B"/>
                </a:solidFill>
                <a:latin typeface="Calibri" pitchFamily="34" charset="0"/>
                <a:ea typeface="Calibri" pitchFamily="34" charset="-122"/>
                <a:cs typeface="Calibri" pitchFamily="34" charset="-120"/>
              </a:rPr>
              <a:t>Surfaces uncertainty. Calibrates tolerance. Informs resource allocation and strategy.</a:t>
            </a:r>
            <a:endParaRPr lang="en-US" sz="1600" dirty="0"/>
          </a:p>
        </p:txBody>
      </p:sp>
      <p:sp>
        <p:nvSpPr>
          <p:cNvPr id="17" name="Shape 15"/>
          <p:cNvSpPr/>
          <p:nvPr/>
        </p:nvSpPr>
        <p:spPr>
          <a:xfrm>
            <a:off x="487680" y="4937760"/>
            <a:ext cx="11216640" cy="1463040"/>
          </a:xfrm>
          <a:prstGeom prst="rect">
            <a:avLst/>
          </a:prstGeom>
          <a:solidFill>
            <a:srgbClr val="0D1F3A"/>
          </a:solidFill>
          <a:ln w="12700">
            <a:solidFill>
              <a:srgbClr val="CBD5E1"/>
            </a:solidFill>
            <a:prstDash val="solid"/>
          </a:ln>
        </p:spPr>
      </p:sp>
      <p:sp>
        <p:nvSpPr>
          <p:cNvPr id="18" name="Shape 16"/>
          <p:cNvSpPr/>
          <p:nvPr/>
        </p:nvSpPr>
        <p:spPr>
          <a:xfrm>
            <a:off x="487680" y="4937760"/>
            <a:ext cx="85344" cy="1463040"/>
          </a:xfrm>
          <a:prstGeom prst="rect">
            <a:avLst/>
          </a:prstGeom>
          <a:solidFill>
            <a:srgbClr val="CBD5E1"/>
          </a:solidFill>
          <a:ln w="12700">
            <a:solidFill>
              <a:srgbClr val="CBD5E1"/>
            </a:solidFill>
            <a:prstDash val="solid"/>
          </a:ln>
        </p:spPr>
      </p:sp>
      <p:sp>
        <p:nvSpPr>
          <p:cNvPr id="19" name="Text 17"/>
          <p:cNvSpPr/>
          <p:nvPr/>
        </p:nvSpPr>
        <p:spPr>
          <a:xfrm>
            <a:off x="792480" y="5059680"/>
            <a:ext cx="2438400" cy="487680"/>
          </a:xfrm>
          <a:prstGeom prst="rect">
            <a:avLst/>
          </a:prstGeom>
          <a:noFill/>
          <a:ln/>
        </p:spPr>
        <p:txBody>
          <a:bodyPr wrap="square" lIns="0" tIns="0" rIns="0" bIns="0" rtlCol="0" anchor="ctr"/>
          <a:lstStyle/>
          <a:p>
            <a:r>
              <a:rPr lang="en-US" sz="2133" b="1" dirty="0">
                <a:solidFill>
                  <a:srgbClr val="CBD5E1"/>
                </a:solidFill>
                <a:latin typeface="Calibri" pitchFamily="34" charset="0"/>
                <a:ea typeface="Calibri" pitchFamily="34" charset="-122"/>
                <a:cs typeface="Calibri" pitchFamily="34" charset="-120"/>
              </a:rPr>
              <a:t>Compliance</a:t>
            </a:r>
            <a:endParaRPr lang="en-US" sz="2133" dirty="0"/>
          </a:p>
        </p:txBody>
      </p:sp>
      <p:sp>
        <p:nvSpPr>
          <p:cNvPr id="20" name="Text 18"/>
          <p:cNvSpPr/>
          <p:nvPr/>
        </p:nvSpPr>
        <p:spPr>
          <a:xfrm>
            <a:off x="792480" y="5522976"/>
            <a:ext cx="5486400" cy="487680"/>
          </a:xfrm>
          <a:prstGeom prst="rect">
            <a:avLst/>
          </a:prstGeom>
          <a:noFill/>
          <a:ln/>
        </p:spPr>
        <p:txBody>
          <a:bodyPr wrap="square" lIns="0" tIns="0" rIns="0" bIns="0" rtlCol="0" anchor="ctr"/>
          <a:lstStyle/>
          <a:p>
            <a:r>
              <a:rPr lang="en-US" sz="2000" b="1" dirty="0">
                <a:solidFill>
                  <a:srgbClr val="FFFFFF"/>
                </a:solidFill>
                <a:latin typeface="Calibri" pitchFamily="34" charset="0"/>
                <a:ea typeface="Calibri" pitchFamily="34" charset="-122"/>
                <a:cs typeface="Calibri" pitchFamily="34" charset="-120"/>
              </a:rPr>
              <a:t>What are we required to do — and can we demonstrate it?</a:t>
            </a:r>
            <a:endParaRPr lang="en-US" sz="2000" dirty="0"/>
          </a:p>
        </p:txBody>
      </p:sp>
      <p:sp>
        <p:nvSpPr>
          <p:cNvPr id="21" name="Text 19"/>
          <p:cNvSpPr/>
          <p:nvPr/>
        </p:nvSpPr>
        <p:spPr>
          <a:xfrm>
            <a:off x="6583680" y="5059680"/>
            <a:ext cx="4876800" cy="1219200"/>
          </a:xfrm>
          <a:prstGeom prst="rect">
            <a:avLst/>
          </a:prstGeom>
          <a:noFill/>
          <a:ln/>
        </p:spPr>
        <p:txBody>
          <a:bodyPr wrap="square" lIns="0" tIns="0" rIns="0" bIns="0" rtlCol="0" anchor="ctr"/>
          <a:lstStyle/>
          <a:p>
            <a:r>
              <a:rPr lang="en-US" sz="1600" i="1" dirty="0">
                <a:solidFill>
                  <a:srgbClr val="64748B"/>
                </a:solidFill>
                <a:latin typeface="Calibri" pitchFamily="34" charset="0"/>
                <a:ea typeface="Calibri" pitchFamily="34" charset="-122"/>
                <a:cs typeface="Calibri" pitchFamily="34" charset="-120"/>
              </a:rPr>
              <a:t>Defines obligations. Tests adherence. Creates the evidence trail that protects the organisation.</a:t>
            </a:r>
            <a:endParaRPr lang="en-US" sz="1600" dirty="0"/>
          </a:p>
        </p:txBody>
      </p:sp>
    </p:spTree>
    <p:extLst>
      <p:ext uri="{BB962C8B-B14F-4D97-AF65-F5344CB8AC3E}">
        <p14:creationId xmlns:p14="http://schemas.microsoft.com/office/powerpoint/2010/main" val="4706566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B2 — CONCEPT DEEPENER</a:t>
            </a:r>
            <a:endParaRPr lang="en-US" sz="1200" dirty="0"/>
          </a:p>
        </p:txBody>
      </p:sp>
      <p:sp>
        <p:nvSpPr>
          <p:cNvPr id="6" name="Text 4"/>
          <p:cNvSpPr/>
          <p:nvPr/>
        </p:nvSpPr>
        <p:spPr>
          <a:xfrm>
            <a:off x="487680" y="609600"/>
            <a:ext cx="10972800" cy="853440"/>
          </a:xfrm>
          <a:prstGeom prst="rect">
            <a:avLst/>
          </a:prstGeom>
          <a:noFill/>
          <a:ln/>
        </p:spPr>
        <p:txBody>
          <a:bodyPr wrap="square" lIns="0" tIns="0" rIns="0" bIns="0" rtlCol="0" anchor="ctr"/>
          <a:lstStyle/>
          <a:p>
            <a:r>
              <a:rPr lang="en-US" sz="4533" b="1" dirty="0">
                <a:solidFill>
                  <a:srgbClr val="FFFFFF"/>
                </a:solidFill>
                <a:latin typeface="Calibri" pitchFamily="34" charset="0"/>
                <a:ea typeface="Calibri" pitchFamily="34" charset="-122"/>
                <a:cs typeface="Calibri" pitchFamily="34" charset="-120"/>
              </a:rPr>
              <a:t>The Failure Modes</a:t>
            </a:r>
            <a:endParaRPr lang="en-US" sz="4533" dirty="0"/>
          </a:p>
        </p:txBody>
      </p:sp>
      <p:sp>
        <p:nvSpPr>
          <p:cNvPr id="7" name="Shape 5"/>
          <p:cNvSpPr/>
          <p:nvPr/>
        </p:nvSpPr>
        <p:spPr>
          <a:xfrm>
            <a:off x="487680" y="1609344"/>
            <a:ext cx="11216640" cy="1524000"/>
          </a:xfrm>
          <a:prstGeom prst="rect">
            <a:avLst/>
          </a:prstGeom>
          <a:solidFill>
            <a:srgbClr val="0D1F3A"/>
          </a:solidFill>
          <a:ln w="12700">
            <a:solidFill>
              <a:srgbClr val="0A9396"/>
            </a:solidFill>
            <a:prstDash val="solid"/>
          </a:ln>
        </p:spPr>
      </p:sp>
      <p:sp>
        <p:nvSpPr>
          <p:cNvPr id="8" name="Shape 6"/>
          <p:cNvSpPr/>
          <p:nvPr/>
        </p:nvSpPr>
        <p:spPr>
          <a:xfrm>
            <a:off x="487680" y="1609344"/>
            <a:ext cx="85344" cy="1524000"/>
          </a:xfrm>
          <a:prstGeom prst="rect">
            <a:avLst/>
          </a:prstGeom>
          <a:solidFill>
            <a:srgbClr val="0A9396"/>
          </a:solidFill>
          <a:ln w="12700">
            <a:solidFill>
              <a:srgbClr val="0A9396"/>
            </a:solidFill>
            <a:prstDash val="solid"/>
          </a:ln>
        </p:spPr>
      </p:sp>
      <p:sp>
        <p:nvSpPr>
          <p:cNvPr id="9" name="Text 7"/>
          <p:cNvSpPr/>
          <p:nvPr/>
        </p:nvSpPr>
        <p:spPr>
          <a:xfrm>
            <a:off x="792480" y="1706880"/>
            <a:ext cx="2438400" cy="426720"/>
          </a:xfrm>
          <a:prstGeom prst="rect">
            <a:avLst/>
          </a:prstGeom>
          <a:noFill/>
          <a:ln/>
        </p:spPr>
        <p:txBody>
          <a:bodyPr wrap="square" lIns="0" tIns="0" rIns="0" bIns="0" rtlCol="0" anchor="ctr"/>
          <a:lstStyle/>
          <a:p>
            <a:r>
              <a:rPr lang="en-US" sz="1733" b="1" dirty="0">
                <a:solidFill>
                  <a:srgbClr val="0A9396"/>
                </a:solidFill>
                <a:latin typeface="Calibri" pitchFamily="34" charset="0"/>
                <a:ea typeface="Calibri" pitchFamily="34" charset="-122"/>
                <a:cs typeface="Calibri" pitchFamily="34" charset="-120"/>
              </a:rPr>
              <a:t>Governance</a:t>
            </a:r>
            <a:endParaRPr lang="en-US" sz="1733" dirty="0"/>
          </a:p>
        </p:txBody>
      </p:sp>
      <p:sp>
        <p:nvSpPr>
          <p:cNvPr id="10" name="Text 8"/>
          <p:cNvSpPr/>
          <p:nvPr/>
        </p:nvSpPr>
        <p:spPr>
          <a:xfrm>
            <a:off x="792480" y="2121408"/>
            <a:ext cx="4267200" cy="487680"/>
          </a:xfrm>
          <a:prstGeom prst="rect">
            <a:avLst/>
          </a:prstGeom>
          <a:noFill/>
          <a:ln/>
        </p:spPr>
        <p:txBody>
          <a:bodyPr wrap="square" lIns="0" tIns="0" rIns="0" bIns="0" rtlCol="0" anchor="ctr"/>
          <a:lstStyle/>
          <a:p>
            <a:r>
              <a:rPr lang="en-US" sz="2133" b="1" dirty="0">
                <a:solidFill>
                  <a:srgbClr val="FFFFFF"/>
                </a:solidFill>
                <a:latin typeface="Calibri" pitchFamily="34" charset="0"/>
                <a:ea typeface="Calibri" pitchFamily="34" charset="-122"/>
                <a:cs typeface="Calibri" pitchFamily="34" charset="-120"/>
              </a:rPr>
              <a:t>Accountability Diffusion</a:t>
            </a:r>
            <a:endParaRPr lang="en-US" sz="2133" dirty="0"/>
          </a:p>
        </p:txBody>
      </p:sp>
      <p:sp>
        <p:nvSpPr>
          <p:cNvPr id="11" name="Text 9"/>
          <p:cNvSpPr/>
          <p:nvPr/>
        </p:nvSpPr>
        <p:spPr>
          <a:xfrm>
            <a:off x="5364480" y="1731264"/>
            <a:ext cx="6096000" cy="1280160"/>
          </a:xfrm>
          <a:prstGeom prst="rect">
            <a:avLst/>
          </a:prstGeom>
          <a:noFill/>
          <a:ln/>
        </p:spPr>
        <p:txBody>
          <a:bodyPr wrap="square" lIns="0" tIns="0" rIns="0" bIns="0" rtlCol="0" anchor="ctr"/>
          <a:lstStyle/>
          <a:p>
            <a:r>
              <a:rPr lang="en-US" sz="1667" dirty="0">
                <a:solidFill>
                  <a:srgbClr val="CBD5E1"/>
                </a:solidFill>
                <a:latin typeface="Calibri" pitchFamily="34" charset="0"/>
                <a:ea typeface="Calibri" pitchFamily="34" charset="-122"/>
                <a:cs typeface="Calibri" pitchFamily="34" charset="-120"/>
              </a:rPr>
              <a:t>Decisions get made without clear ownership. Everyone is responsible — so nobody is. The board received the report. Management reviewed the risk. Nobody changed anything.</a:t>
            </a:r>
            <a:endParaRPr lang="en-US" sz="1667" dirty="0"/>
          </a:p>
        </p:txBody>
      </p:sp>
      <p:sp>
        <p:nvSpPr>
          <p:cNvPr id="12" name="Shape 10"/>
          <p:cNvSpPr/>
          <p:nvPr/>
        </p:nvSpPr>
        <p:spPr>
          <a:xfrm>
            <a:off x="487680" y="3291840"/>
            <a:ext cx="11216640" cy="1524000"/>
          </a:xfrm>
          <a:prstGeom prst="rect">
            <a:avLst/>
          </a:prstGeom>
          <a:solidFill>
            <a:srgbClr val="0D1F3A"/>
          </a:solidFill>
          <a:ln w="12700">
            <a:solidFill>
              <a:srgbClr val="E8A838"/>
            </a:solidFill>
            <a:prstDash val="solid"/>
          </a:ln>
        </p:spPr>
      </p:sp>
      <p:sp>
        <p:nvSpPr>
          <p:cNvPr id="13" name="Shape 11"/>
          <p:cNvSpPr/>
          <p:nvPr/>
        </p:nvSpPr>
        <p:spPr>
          <a:xfrm>
            <a:off x="487680" y="3291840"/>
            <a:ext cx="85344" cy="1524000"/>
          </a:xfrm>
          <a:prstGeom prst="rect">
            <a:avLst/>
          </a:prstGeom>
          <a:solidFill>
            <a:srgbClr val="E8A838"/>
          </a:solidFill>
          <a:ln w="12700">
            <a:solidFill>
              <a:srgbClr val="E8A838"/>
            </a:solidFill>
            <a:prstDash val="solid"/>
          </a:ln>
        </p:spPr>
      </p:sp>
      <p:sp>
        <p:nvSpPr>
          <p:cNvPr id="14" name="Text 12"/>
          <p:cNvSpPr/>
          <p:nvPr/>
        </p:nvSpPr>
        <p:spPr>
          <a:xfrm>
            <a:off x="792480" y="3389376"/>
            <a:ext cx="2438400" cy="426720"/>
          </a:xfrm>
          <a:prstGeom prst="rect">
            <a:avLst/>
          </a:prstGeom>
          <a:noFill/>
          <a:ln/>
        </p:spPr>
        <p:txBody>
          <a:bodyPr wrap="square" lIns="0" tIns="0" rIns="0" bIns="0" rtlCol="0" anchor="ctr"/>
          <a:lstStyle/>
          <a:p>
            <a:r>
              <a:rPr lang="en-US" sz="1733" b="1" dirty="0">
                <a:solidFill>
                  <a:srgbClr val="E8A838"/>
                </a:solidFill>
                <a:latin typeface="Calibri" pitchFamily="34" charset="0"/>
                <a:ea typeface="Calibri" pitchFamily="34" charset="-122"/>
                <a:cs typeface="Calibri" pitchFamily="34" charset="-120"/>
              </a:rPr>
              <a:t>Risk</a:t>
            </a:r>
            <a:endParaRPr lang="en-US" sz="1733" dirty="0"/>
          </a:p>
        </p:txBody>
      </p:sp>
      <p:sp>
        <p:nvSpPr>
          <p:cNvPr id="15" name="Text 13"/>
          <p:cNvSpPr/>
          <p:nvPr/>
        </p:nvSpPr>
        <p:spPr>
          <a:xfrm>
            <a:off x="792480" y="3803904"/>
            <a:ext cx="4267200" cy="487680"/>
          </a:xfrm>
          <a:prstGeom prst="rect">
            <a:avLst/>
          </a:prstGeom>
          <a:noFill/>
          <a:ln/>
        </p:spPr>
        <p:txBody>
          <a:bodyPr wrap="square" lIns="0" tIns="0" rIns="0" bIns="0" rtlCol="0" anchor="ctr"/>
          <a:lstStyle/>
          <a:p>
            <a:r>
              <a:rPr lang="en-US" sz="2133" b="1" dirty="0">
                <a:solidFill>
                  <a:srgbClr val="FFFFFF"/>
                </a:solidFill>
                <a:latin typeface="Calibri" pitchFamily="34" charset="0"/>
                <a:ea typeface="Calibri" pitchFamily="34" charset="-122"/>
                <a:cs typeface="Calibri" pitchFamily="34" charset="-120"/>
              </a:rPr>
              <a:t>False Precision</a:t>
            </a:r>
            <a:endParaRPr lang="en-US" sz="2133" dirty="0"/>
          </a:p>
        </p:txBody>
      </p:sp>
      <p:sp>
        <p:nvSpPr>
          <p:cNvPr id="16" name="Text 14"/>
          <p:cNvSpPr/>
          <p:nvPr/>
        </p:nvSpPr>
        <p:spPr>
          <a:xfrm>
            <a:off x="5364480" y="3413760"/>
            <a:ext cx="6096000" cy="1280160"/>
          </a:xfrm>
          <a:prstGeom prst="rect">
            <a:avLst/>
          </a:prstGeom>
          <a:noFill/>
          <a:ln/>
        </p:spPr>
        <p:txBody>
          <a:bodyPr wrap="square" lIns="0" tIns="0" rIns="0" bIns="0" rtlCol="0" anchor="ctr"/>
          <a:lstStyle/>
          <a:p>
            <a:r>
              <a:rPr lang="en-US" sz="1667" dirty="0">
                <a:solidFill>
                  <a:srgbClr val="CBD5E1"/>
                </a:solidFill>
                <a:latin typeface="Calibri" pitchFamily="34" charset="0"/>
                <a:ea typeface="Calibri" pitchFamily="34" charset="-122"/>
                <a:cs typeface="Calibri" pitchFamily="34" charset="-120"/>
              </a:rPr>
              <a:t>The number on the risk register creates an illusion of understanding. A 3×3 heat map is not a risk assessment. It's a risk performance. The precision is a comfort, not a conclusion.</a:t>
            </a:r>
            <a:endParaRPr lang="en-US" sz="1667" dirty="0"/>
          </a:p>
        </p:txBody>
      </p:sp>
      <p:sp>
        <p:nvSpPr>
          <p:cNvPr id="17" name="Shape 15"/>
          <p:cNvSpPr/>
          <p:nvPr/>
        </p:nvSpPr>
        <p:spPr>
          <a:xfrm>
            <a:off x="487680" y="4974336"/>
            <a:ext cx="11216640" cy="1524000"/>
          </a:xfrm>
          <a:prstGeom prst="rect">
            <a:avLst/>
          </a:prstGeom>
          <a:solidFill>
            <a:srgbClr val="0D1F3A"/>
          </a:solidFill>
          <a:ln w="12700">
            <a:solidFill>
              <a:srgbClr val="CBD5E1"/>
            </a:solidFill>
            <a:prstDash val="solid"/>
          </a:ln>
        </p:spPr>
      </p:sp>
      <p:sp>
        <p:nvSpPr>
          <p:cNvPr id="18" name="Shape 16"/>
          <p:cNvSpPr/>
          <p:nvPr/>
        </p:nvSpPr>
        <p:spPr>
          <a:xfrm>
            <a:off x="487680" y="4974336"/>
            <a:ext cx="85344" cy="1524000"/>
          </a:xfrm>
          <a:prstGeom prst="rect">
            <a:avLst/>
          </a:prstGeom>
          <a:solidFill>
            <a:srgbClr val="CBD5E1"/>
          </a:solidFill>
          <a:ln w="12700">
            <a:solidFill>
              <a:srgbClr val="CBD5E1"/>
            </a:solidFill>
            <a:prstDash val="solid"/>
          </a:ln>
        </p:spPr>
      </p:sp>
      <p:sp>
        <p:nvSpPr>
          <p:cNvPr id="19" name="Text 17"/>
          <p:cNvSpPr/>
          <p:nvPr/>
        </p:nvSpPr>
        <p:spPr>
          <a:xfrm>
            <a:off x="792480" y="5071872"/>
            <a:ext cx="2438400" cy="426720"/>
          </a:xfrm>
          <a:prstGeom prst="rect">
            <a:avLst/>
          </a:prstGeom>
          <a:noFill/>
          <a:ln/>
        </p:spPr>
        <p:txBody>
          <a:bodyPr wrap="square" lIns="0" tIns="0" rIns="0" bIns="0" rtlCol="0" anchor="ctr"/>
          <a:lstStyle/>
          <a:p>
            <a:r>
              <a:rPr lang="en-US" sz="1733" b="1" dirty="0">
                <a:solidFill>
                  <a:srgbClr val="CBD5E1"/>
                </a:solidFill>
                <a:latin typeface="Calibri" pitchFamily="34" charset="0"/>
                <a:ea typeface="Calibri" pitchFamily="34" charset="-122"/>
                <a:cs typeface="Calibri" pitchFamily="34" charset="-120"/>
              </a:rPr>
              <a:t>Compliance</a:t>
            </a:r>
            <a:endParaRPr lang="en-US" sz="1733" dirty="0"/>
          </a:p>
        </p:txBody>
      </p:sp>
      <p:sp>
        <p:nvSpPr>
          <p:cNvPr id="20" name="Text 18"/>
          <p:cNvSpPr/>
          <p:nvPr/>
        </p:nvSpPr>
        <p:spPr>
          <a:xfrm>
            <a:off x="792480" y="5486400"/>
            <a:ext cx="4267200" cy="487680"/>
          </a:xfrm>
          <a:prstGeom prst="rect">
            <a:avLst/>
          </a:prstGeom>
          <a:noFill/>
          <a:ln/>
        </p:spPr>
        <p:txBody>
          <a:bodyPr wrap="square" lIns="0" tIns="0" rIns="0" bIns="0" rtlCol="0" anchor="ctr"/>
          <a:lstStyle/>
          <a:p>
            <a:r>
              <a:rPr lang="en-US" sz="2133" b="1" dirty="0">
                <a:solidFill>
                  <a:srgbClr val="FFFFFF"/>
                </a:solidFill>
                <a:latin typeface="Calibri" pitchFamily="34" charset="0"/>
                <a:ea typeface="Calibri" pitchFamily="34" charset="-122"/>
                <a:cs typeface="Calibri" pitchFamily="34" charset="-120"/>
              </a:rPr>
              <a:t>The Policy Illusion</a:t>
            </a:r>
            <a:endParaRPr lang="en-US" sz="2133" dirty="0"/>
          </a:p>
        </p:txBody>
      </p:sp>
      <p:sp>
        <p:nvSpPr>
          <p:cNvPr id="21" name="Text 19"/>
          <p:cNvSpPr/>
          <p:nvPr/>
        </p:nvSpPr>
        <p:spPr>
          <a:xfrm>
            <a:off x="5364480" y="5096256"/>
            <a:ext cx="6096000" cy="1280160"/>
          </a:xfrm>
          <a:prstGeom prst="rect">
            <a:avLst/>
          </a:prstGeom>
          <a:noFill/>
          <a:ln/>
        </p:spPr>
        <p:txBody>
          <a:bodyPr wrap="square" lIns="0" tIns="0" rIns="0" bIns="0" rtlCol="0" anchor="ctr"/>
          <a:lstStyle/>
          <a:p>
            <a:r>
              <a:rPr lang="en-US" sz="1667" dirty="0">
                <a:solidFill>
                  <a:srgbClr val="CBD5E1"/>
                </a:solidFill>
                <a:latin typeface="Calibri" pitchFamily="34" charset="0"/>
                <a:ea typeface="Calibri" pitchFamily="34" charset="-122"/>
                <a:cs typeface="Calibri" pitchFamily="34" charset="-120"/>
              </a:rPr>
              <a:t>The document exists, therefore the behaviour follows. The policy was published. The training was completed. The audit passed. And nobody changed how they work on a Tuesday afternoon.</a:t>
            </a:r>
            <a:endParaRPr lang="en-US" sz="1667" dirty="0"/>
          </a:p>
        </p:txBody>
      </p:sp>
    </p:spTree>
    <p:extLst>
      <p:ext uri="{BB962C8B-B14F-4D97-AF65-F5344CB8AC3E}">
        <p14:creationId xmlns:p14="http://schemas.microsoft.com/office/powerpoint/2010/main" val="1510325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B3 — CONCEPT DEEPENER</a:t>
            </a:r>
            <a:endParaRPr lang="en-US" sz="1200" dirty="0"/>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latin typeface="Calibri" pitchFamily="34" charset="0"/>
                <a:ea typeface="Calibri" pitchFamily="34" charset="-122"/>
                <a:cs typeface="Calibri" pitchFamily="34" charset="-120"/>
              </a:rPr>
              <a:t>B</a:t>
            </a:r>
            <a:endParaRPr lang="en-US" sz="1867" dirty="0"/>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latin typeface="Calibri" pitchFamily="34" charset="0"/>
                <a:ea typeface="Calibri" pitchFamily="34" charset="-122"/>
                <a:cs typeface="Calibri" pitchFamily="34" charset="-120"/>
              </a:rPr>
              <a:t>Use if Hust section needs more texture</a:t>
            </a:r>
            <a:endParaRPr lang="en-US" sz="1200" dirty="0"/>
          </a:p>
        </p:txBody>
      </p:sp>
      <p:pic>
        <p:nvPicPr>
          <p:cNvPr id="6" name="Image 0" descr="preencoded.png"/>
          <p:cNvPicPr>
            <a:picLocks noChangeAspect="1"/>
          </p:cNvPicPr>
          <p:nvPr/>
        </p:nvPicPr>
        <p:blipFill>
          <a:blip r:embed="rId3"/>
          <a:stretch>
            <a:fillRect/>
          </a:stretch>
        </p:blipFill>
        <p:spPr>
          <a:xfrm>
            <a:off x="0" y="0"/>
            <a:ext cx="12192000" cy="6858000"/>
          </a:xfrm>
          <a:prstGeom prst="rect">
            <a:avLst/>
          </a:prstGeom>
        </p:spPr>
      </p:pic>
      <p:sp>
        <p:nvSpPr>
          <p:cNvPr id="7" name="Shape 4"/>
          <p:cNvSpPr/>
          <p:nvPr/>
        </p:nvSpPr>
        <p:spPr>
          <a:xfrm>
            <a:off x="0" y="6217920"/>
            <a:ext cx="12192000" cy="640080"/>
          </a:xfrm>
          <a:prstGeom prst="rect">
            <a:avLst/>
          </a:prstGeom>
          <a:solidFill>
            <a:srgbClr val="1B2A4A"/>
          </a:solidFill>
          <a:ln w="12700">
            <a:solidFill>
              <a:srgbClr val="1B2A4A"/>
            </a:solidFill>
            <a:prstDash val="solid"/>
          </a:ln>
        </p:spPr>
      </p:sp>
      <p:sp>
        <p:nvSpPr>
          <p:cNvPr id="8" name="Text 5"/>
          <p:cNvSpPr/>
          <p:nvPr/>
        </p:nvSpPr>
        <p:spPr>
          <a:xfrm>
            <a:off x="487680" y="6242304"/>
            <a:ext cx="11216640" cy="487680"/>
          </a:xfrm>
          <a:prstGeom prst="rect">
            <a:avLst/>
          </a:prstGeom>
          <a:noFill/>
          <a:ln/>
        </p:spPr>
        <p:txBody>
          <a:bodyPr wrap="square" lIns="0" tIns="0" rIns="0" bIns="0" rtlCol="0" anchor="ctr"/>
          <a:lstStyle/>
          <a:p>
            <a:r>
              <a:rPr lang="en-US" sz="1733" i="1" dirty="0">
                <a:solidFill>
                  <a:srgbClr val="CBD5E1"/>
                </a:solidFill>
                <a:latin typeface="Calibri" pitchFamily="34" charset="0"/>
                <a:ea typeface="Calibri" pitchFamily="34" charset="-122"/>
                <a:cs typeface="Calibri" pitchFamily="34" charset="-120"/>
              </a:rPr>
              <a:t>Your controls are designed for the person on the left. Your compliance failures happen to the person on the right.</a:t>
            </a:r>
            <a:endParaRPr lang="en-US" sz="1733" dirty="0"/>
          </a:p>
        </p:txBody>
      </p:sp>
    </p:spTree>
    <p:extLst>
      <p:ext uri="{BB962C8B-B14F-4D97-AF65-F5344CB8AC3E}">
        <p14:creationId xmlns:p14="http://schemas.microsoft.com/office/powerpoint/2010/main" val="42686103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B4 — DISCUSSION STARTER</a:t>
            </a:r>
            <a:endParaRPr lang="en-US" sz="1200" dirty="0"/>
          </a:p>
        </p:txBody>
      </p:sp>
      <p:sp>
        <p:nvSpPr>
          <p:cNvPr id="6" name="Text 4"/>
          <p:cNvSpPr/>
          <p:nvPr/>
        </p:nvSpPr>
        <p:spPr>
          <a:xfrm>
            <a:off x="487680" y="609600"/>
            <a:ext cx="10972800" cy="792480"/>
          </a:xfrm>
          <a:prstGeom prst="rect">
            <a:avLst/>
          </a:prstGeom>
          <a:noFill/>
          <a:ln/>
        </p:spPr>
        <p:txBody>
          <a:bodyPr wrap="square" lIns="0" tIns="0" rIns="0" bIns="0" rtlCol="0" anchor="ctr"/>
          <a:lstStyle/>
          <a:p>
            <a:r>
              <a:rPr lang="en-US" sz="4533" b="1" dirty="0">
                <a:solidFill>
                  <a:srgbClr val="FFFFFF"/>
                </a:solidFill>
                <a:latin typeface="Calibri" pitchFamily="34" charset="0"/>
                <a:ea typeface="Calibri" pitchFamily="34" charset="-122"/>
                <a:cs typeface="Calibri" pitchFamily="34" charset="-120"/>
              </a:rPr>
              <a:t>The Policy Illusion</a:t>
            </a:r>
            <a:endParaRPr lang="en-US" sz="4533" dirty="0"/>
          </a:p>
        </p:txBody>
      </p:sp>
      <p:sp>
        <p:nvSpPr>
          <p:cNvPr id="7" name="Shape 5"/>
          <p:cNvSpPr/>
          <p:nvPr/>
        </p:nvSpPr>
        <p:spPr>
          <a:xfrm>
            <a:off x="487680" y="1706880"/>
            <a:ext cx="1706880" cy="1341120"/>
          </a:xfrm>
          <a:prstGeom prst="rect">
            <a:avLst/>
          </a:prstGeom>
          <a:solidFill>
            <a:srgbClr val="0D1F3A"/>
          </a:solidFill>
          <a:ln w="25400">
            <a:solidFill>
              <a:srgbClr val="059669"/>
            </a:solidFill>
            <a:prstDash val="solid"/>
          </a:ln>
        </p:spPr>
      </p:sp>
      <p:sp>
        <p:nvSpPr>
          <p:cNvPr id="8" name="Text 6"/>
          <p:cNvSpPr/>
          <p:nvPr/>
        </p:nvSpPr>
        <p:spPr>
          <a:xfrm>
            <a:off x="487680" y="1767840"/>
            <a:ext cx="1706880" cy="609600"/>
          </a:xfrm>
          <a:prstGeom prst="rect">
            <a:avLst/>
          </a:prstGeom>
          <a:noFill/>
          <a:ln/>
        </p:spPr>
        <p:txBody>
          <a:bodyPr wrap="square" lIns="0" tIns="0" rIns="0" bIns="0" rtlCol="0" anchor="ctr"/>
          <a:lstStyle/>
          <a:p>
            <a:pPr algn="ctr"/>
            <a:r>
              <a:rPr lang="en-US" sz="3200" b="1" dirty="0">
                <a:solidFill>
                  <a:srgbClr val="059669"/>
                </a:solidFill>
                <a:latin typeface="Calibri" pitchFamily="34" charset="0"/>
                <a:ea typeface="Calibri" pitchFamily="34" charset="-122"/>
                <a:cs typeface="Calibri" pitchFamily="34" charset="-120"/>
              </a:rPr>
              <a:t>✓</a:t>
            </a:r>
            <a:endParaRPr lang="en-US" sz="3200" dirty="0"/>
          </a:p>
        </p:txBody>
      </p:sp>
      <p:sp>
        <p:nvSpPr>
          <p:cNvPr id="9" name="Text 7"/>
          <p:cNvSpPr/>
          <p:nvPr/>
        </p:nvSpPr>
        <p:spPr>
          <a:xfrm>
            <a:off x="365760" y="2340864"/>
            <a:ext cx="1950720" cy="670560"/>
          </a:xfrm>
          <a:prstGeom prst="rect">
            <a:avLst/>
          </a:prstGeom>
          <a:noFill/>
          <a:ln/>
        </p:spPr>
        <p:txBody>
          <a:bodyPr wrap="square" lIns="0" tIns="0" rIns="0" bIns="0" rtlCol="0" anchor="ctr"/>
          <a:lstStyle/>
          <a:p>
            <a:pPr algn="ctr"/>
            <a:r>
              <a:rPr lang="en-US" sz="1467" dirty="0">
                <a:solidFill>
                  <a:srgbClr val="059669"/>
                </a:solidFill>
                <a:latin typeface="Calibri" pitchFamily="34" charset="0"/>
                <a:ea typeface="Calibri" pitchFamily="34" charset="-122"/>
                <a:cs typeface="Calibri" pitchFamily="34" charset="-120"/>
              </a:rPr>
              <a:t>Policy Written</a:t>
            </a:r>
            <a:endParaRPr lang="en-US" sz="1467" dirty="0"/>
          </a:p>
        </p:txBody>
      </p:sp>
      <p:sp>
        <p:nvSpPr>
          <p:cNvPr id="10" name="Text 8"/>
          <p:cNvSpPr/>
          <p:nvPr/>
        </p:nvSpPr>
        <p:spPr>
          <a:xfrm>
            <a:off x="2170176" y="2097024"/>
            <a:ext cx="243840" cy="487680"/>
          </a:xfrm>
          <a:prstGeom prst="rect">
            <a:avLst/>
          </a:prstGeom>
          <a:noFill/>
          <a:ln/>
        </p:spPr>
        <p:txBody>
          <a:bodyPr wrap="square" lIns="0" tIns="0" rIns="0" bIns="0" rtlCol="0" anchor="ctr"/>
          <a:lstStyle/>
          <a:p>
            <a:pPr algn="ctr"/>
            <a:r>
              <a:rPr lang="en-US" sz="2400" dirty="0">
                <a:solidFill>
                  <a:srgbClr val="64748B"/>
                </a:solidFill>
                <a:latin typeface="Calibri" pitchFamily="34" charset="0"/>
                <a:ea typeface="Calibri" pitchFamily="34" charset="-122"/>
                <a:cs typeface="Calibri" pitchFamily="34" charset="-120"/>
              </a:rPr>
              <a:t>→</a:t>
            </a:r>
            <a:endParaRPr lang="en-US" sz="2400" dirty="0"/>
          </a:p>
        </p:txBody>
      </p:sp>
      <p:sp>
        <p:nvSpPr>
          <p:cNvPr id="11" name="Shape 9"/>
          <p:cNvSpPr/>
          <p:nvPr/>
        </p:nvSpPr>
        <p:spPr>
          <a:xfrm>
            <a:off x="2377440" y="1706880"/>
            <a:ext cx="1706880" cy="1341120"/>
          </a:xfrm>
          <a:prstGeom prst="rect">
            <a:avLst/>
          </a:prstGeom>
          <a:solidFill>
            <a:srgbClr val="0D1F3A"/>
          </a:solidFill>
          <a:ln w="25400">
            <a:solidFill>
              <a:srgbClr val="059669"/>
            </a:solidFill>
            <a:prstDash val="solid"/>
          </a:ln>
        </p:spPr>
      </p:sp>
      <p:sp>
        <p:nvSpPr>
          <p:cNvPr id="12" name="Text 10"/>
          <p:cNvSpPr/>
          <p:nvPr/>
        </p:nvSpPr>
        <p:spPr>
          <a:xfrm>
            <a:off x="2377440" y="1767840"/>
            <a:ext cx="1706880" cy="609600"/>
          </a:xfrm>
          <a:prstGeom prst="rect">
            <a:avLst/>
          </a:prstGeom>
          <a:noFill/>
          <a:ln/>
        </p:spPr>
        <p:txBody>
          <a:bodyPr wrap="square" lIns="0" tIns="0" rIns="0" bIns="0" rtlCol="0" anchor="ctr"/>
          <a:lstStyle/>
          <a:p>
            <a:pPr algn="ctr"/>
            <a:r>
              <a:rPr lang="en-US" sz="3200" b="1" dirty="0">
                <a:solidFill>
                  <a:srgbClr val="059669"/>
                </a:solidFill>
                <a:latin typeface="Calibri" pitchFamily="34" charset="0"/>
                <a:ea typeface="Calibri" pitchFamily="34" charset="-122"/>
                <a:cs typeface="Calibri" pitchFamily="34" charset="-120"/>
              </a:rPr>
              <a:t>✓</a:t>
            </a:r>
            <a:endParaRPr lang="en-US" sz="3200" dirty="0"/>
          </a:p>
        </p:txBody>
      </p:sp>
      <p:sp>
        <p:nvSpPr>
          <p:cNvPr id="13" name="Text 11"/>
          <p:cNvSpPr/>
          <p:nvPr/>
        </p:nvSpPr>
        <p:spPr>
          <a:xfrm>
            <a:off x="2255520" y="2340864"/>
            <a:ext cx="1950720" cy="670560"/>
          </a:xfrm>
          <a:prstGeom prst="rect">
            <a:avLst/>
          </a:prstGeom>
          <a:noFill/>
          <a:ln/>
        </p:spPr>
        <p:txBody>
          <a:bodyPr wrap="square" lIns="0" tIns="0" rIns="0" bIns="0" rtlCol="0" anchor="ctr"/>
          <a:lstStyle/>
          <a:p>
            <a:pPr algn="ctr"/>
            <a:r>
              <a:rPr lang="en-US" sz="1467" dirty="0">
                <a:solidFill>
                  <a:srgbClr val="059669"/>
                </a:solidFill>
                <a:latin typeface="Calibri" pitchFamily="34" charset="0"/>
                <a:ea typeface="Calibri" pitchFamily="34" charset="-122"/>
                <a:cs typeface="Calibri" pitchFamily="34" charset="-120"/>
              </a:rPr>
              <a:t>Approved</a:t>
            </a:r>
            <a:endParaRPr lang="en-US" sz="1467" dirty="0"/>
          </a:p>
        </p:txBody>
      </p:sp>
      <p:sp>
        <p:nvSpPr>
          <p:cNvPr id="14" name="Text 12"/>
          <p:cNvSpPr/>
          <p:nvPr/>
        </p:nvSpPr>
        <p:spPr>
          <a:xfrm>
            <a:off x="4059936" y="2097024"/>
            <a:ext cx="243840" cy="487680"/>
          </a:xfrm>
          <a:prstGeom prst="rect">
            <a:avLst/>
          </a:prstGeom>
          <a:noFill/>
          <a:ln/>
        </p:spPr>
        <p:txBody>
          <a:bodyPr wrap="square" lIns="0" tIns="0" rIns="0" bIns="0" rtlCol="0" anchor="ctr"/>
          <a:lstStyle/>
          <a:p>
            <a:pPr algn="ctr"/>
            <a:r>
              <a:rPr lang="en-US" sz="2400" dirty="0">
                <a:solidFill>
                  <a:srgbClr val="64748B"/>
                </a:solidFill>
                <a:latin typeface="Calibri" pitchFamily="34" charset="0"/>
                <a:ea typeface="Calibri" pitchFamily="34" charset="-122"/>
                <a:cs typeface="Calibri" pitchFamily="34" charset="-120"/>
              </a:rPr>
              <a:t>→</a:t>
            </a:r>
            <a:endParaRPr lang="en-US" sz="2400" dirty="0"/>
          </a:p>
        </p:txBody>
      </p:sp>
      <p:sp>
        <p:nvSpPr>
          <p:cNvPr id="15" name="Shape 13"/>
          <p:cNvSpPr/>
          <p:nvPr/>
        </p:nvSpPr>
        <p:spPr>
          <a:xfrm>
            <a:off x="4267200" y="1706880"/>
            <a:ext cx="1706880" cy="1341120"/>
          </a:xfrm>
          <a:prstGeom prst="rect">
            <a:avLst/>
          </a:prstGeom>
          <a:solidFill>
            <a:srgbClr val="0D1F3A"/>
          </a:solidFill>
          <a:ln w="25400">
            <a:solidFill>
              <a:srgbClr val="059669"/>
            </a:solidFill>
            <a:prstDash val="solid"/>
          </a:ln>
        </p:spPr>
      </p:sp>
      <p:sp>
        <p:nvSpPr>
          <p:cNvPr id="16" name="Text 14"/>
          <p:cNvSpPr/>
          <p:nvPr/>
        </p:nvSpPr>
        <p:spPr>
          <a:xfrm>
            <a:off x="4267200" y="1767840"/>
            <a:ext cx="1706880" cy="609600"/>
          </a:xfrm>
          <a:prstGeom prst="rect">
            <a:avLst/>
          </a:prstGeom>
          <a:noFill/>
          <a:ln/>
        </p:spPr>
        <p:txBody>
          <a:bodyPr wrap="square" lIns="0" tIns="0" rIns="0" bIns="0" rtlCol="0" anchor="ctr"/>
          <a:lstStyle/>
          <a:p>
            <a:pPr algn="ctr"/>
            <a:r>
              <a:rPr lang="en-US" sz="3200" b="1" dirty="0">
                <a:solidFill>
                  <a:srgbClr val="059669"/>
                </a:solidFill>
                <a:latin typeface="Calibri" pitchFamily="34" charset="0"/>
                <a:ea typeface="Calibri" pitchFamily="34" charset="-122"/>
                <a:cs typeface="Calibri" pitchFamily="34" charset="-120"/>
              </a:rPr>
              <a:t>✓</a:t>
            </a:r>
            <a:endParaRPr lang="en-US" sz="3200" dirty="0"/>
          </a:p>
        </p:txBody>
      </p:sp>
      <p:sp>
        <p:nvSpPr>
          <p:cNvPr id="17" name="Text 15"/>
          <p:cNvSpPr/>
          <p:nvPr/>
        </p:nvSpPr>
        <p:spPr>
          <a:xfrm>
            <a:off x="4145280" y="2340864"/>
            <a:ext cx="1950720" cy="670560"/>
          </a:xfrm>
          <a:prstGeom prst="rect">
            <a:avLst/>
          </a:prstGeom>
          <a:noFill/>
          <a:ln/>
        </p:spPr>
        <p:txBody>
          <a:bodyPr wrap="square" lIns="0" tIns="0" rIns="0" bIns="0" rtlCol="0" anchor="ctr"/>
          <a:lstStyle/>
          <a:p>
            <a:pPr algn="ctr"/>
            <a:r>
              <a:rPr lang="en-US" sz="1467" dirty="0">
                <a:solidFill>
                  <a:srgbClr val="059669"/>
                </a:solidFill>
                <a:latin typeface="Calibri" pitchFamily="34" charset="0"/>
                <a:ea typeface="Calibri" pitchFamily="34" charset="-122"/>
                <a:cs typeface="Calibri" pitchFamily="34" charset="-120"/>
              </a:rPr>
              <a:t>Published on Intranet</a:t>
            </a:r>
            <a:endParaRPr lang="en-US" sz="1467" dirty="0"/>
          </a:p>
        </p:txBody>
      </p:sp>
      <p:sp>
        <p:nvSpPr>
          <p:cNvPr id="18" name="Text 16"/>
          <p:cNvSpPr/>
          <p:nvPr/>
        </p:nvSpPr>
        <p:spPr>
          <a:xfrm>
            <a:off x="5949696" y="2097024"/>
            <a:ext cx="243840" cy="487680"/>
          </a:xfrm>
          <a:prstGeom prst="rect">
            <a:avLst/>
          </a:prstGeom>
          <a:noFill/>
          <a:ln/>
        </p:spPr>
        <p:txBody>
          <a:bodyPr wrap="square" lIns="0" tIns="0" rIns="0" bIns="0" rtlCol="0" anchor="ctr"/>
          <a:lstStyle/>
          <a:p>
            <a:pPr algn="ctr"/>
            <a:r>
              <a:rPr lang="en-US" sz="2400" dirty="0">
                <a:solidFill>
                  <a:srgbClr val="64748B"/>
                </a:solidFill>
                <a:latin typeface="Calibri" pitchFamily="34" charset="0"/>
                <a:ea typeface="Calibri" pitchFamily="34" charset="-122"/>
                <a:cs typeface="Calibri" pitchFamily="34" charset="-120"/>
              </a:rPr>
              <a:t>→</a:t>
            </a:r>
            <a:endParaRPr lang="en-US" sz="2400" dirty="0"/>
          </a:p>
        </p:txBody>
      </p:sp>
      <p:sp>
        <p:nvSpPr>
          <p:cNvPr id="19" name="Shape 17"/>
          <p:cNvSpPr/>
          <p:nvPr/>
        </p:nvSpPr>
        <p:spPr>
          <a:xfrm>
            <a:off x="6156960" y="1706880"/>
            <a:ext cx="1706880" cy="1341120"/>
          </a:xfrm>
          <a:prstGeom prst="rect">
            <a:avLst/>
          </a:prstGeom>
          <a:solidFill>
            <a:srgbClr val="0D1F3A"/>
          </a:solidFill>
          <a:ln w="25400">
            <a:solidFill>
              <a:srgbClr val="059669"/>
            </a:solidFill>
            <a:prstDash val="solid"/>
          </a:ln>
        </p:spPr>
      </p:sp>
      <p:sp>
        <p:nvSpPr>
          <p:cNvPr id="20" name="Text 18"/>
          <p:cNvSpPr/>
          <p:nvPr/>
        </p:nvSpPr>
        <p:spPr>
          <a:xfrm>
            <a:off x="6156960" y="1767840"/>
            <a:ext cx="1706880" cy="609600"/>
          </a:xfrm>
          <a:prstGeom prst="rect">
            <a:avLst/>
          </a:prstGeom>
          <a:noFill/>
          <a:ln/>
        </p:spPr>
        <p:txBody>
          <a:bodyPr wrap="square" lIns="0" tIns="0" rIns="0" bIns="0" rtlCol="0" anchor="ctr"/>
          <a:lstStyle/>
          <a:p>
            <a:pPr algn="ctr"/>
            <a:r>
              <a:rPr lang="en-US" sz="3200" b="1" dirty="0">
                <a:solidFill>
                  <a:srgbClr val="059669"/>
                </a:solidFill>
                <a:latin typeface="Calibri" pitchFamily="34" charset="0"/>
                <a:ea typeface="Calibri" pitchFamily="34" charset="-122"/>
                <a:cs typeface="Calibri" pitchFamily="34" charset="-120"/>
              </a:rPr>
              <a:t>✓</a:t>
            </a:r>
            <a:endParaRPr lang="en-US" sz="3200" dirty="0"/>
          </a:p>
        </p:txBody>
      </p:sp>
      <p:sp>
        <p:nvSpPr>
          <p:cNvPr id="21" name="Text 19"/>
          <p:cNvSpPr/>
          <p:nvPr/>
        </p:nvSpPr>
        <p:spPr>
          <a:xfrm>
            <a:off x="6035040" y="2340864"/>
            <a:ext cx="1950720" cy="670560"/>
          </a:xfrm>
          <a:prstGeom prst="rect">
            <a:avLst/>
          </a:prstGeom>
          <a:noFill/>
          <a:ln/>
        </p:spPr>
        <p:txBody>
          <a:bodyPr wrap="square" lIns="0" tIns="0" rIns="0" bIns="0" rtlCol="0" anchor="ctr"/>
          <a:lstStyle/>
          <a:p>
            <a:pPr algn="ctr"/>
            <a:r>
              <a:rPr lang="en-US" sz="1467" dirty="0">
                <a:solidFill>
                  <a:srgbClr val="059669"/>
                </a:solidFill>
                <a:latin typeface="Calibri" pitchFamily="34" charset="0"/>
                <a:ea typeface="Calibri" pitchFamily="34" charset="-122"/>
                <a:cs typeface="Calibri" pitchFamily="34" charset="-120"/>
              </a:rPr>
              <a:t>Training Completed</a:t>
            </a:r>
            <a:endParaRPr lang="en-US" sz="1467" dirty="0"/>
          </a:p>
        </p:txBody>
      </p:sp>
      <p:sp>
        <p:nvSpPr>
          <p:cNvPr id="22" name="Text 20"/>
          <p:cNvSpPr/>
          <p:nvPr/>
        </p:nvSpPr>
        <p:spPr>
          <a:xfrm>
            <a:off x="7839456" y="2097024"/>
            <a:ext cx="243840" cy="487680"/>
          </a:xfrm>
          <a:prstGeom prst="rect">
            <a:avLst/>
          </a:prstGeom>
          <a:noFill/>
          <a:ln/>
        </p:spPr>
        <p:txBody>
          <a:bodyPr wrap="square" lIns="0" tIns="0" rIns="0" bIns="0" rtlCol="0" anchor="ctr"/>
          <a:lstStyle/>
          <a:p>
            <a:pPr algn="ctr"/>
            <a:r>
              <a:rPr lang="en-US" sz="2400" dirty="0">
                <a:solidFill>
                  <a:srgbClr val="64748B"/>
                </a:solidFill>
                <a:latin typeface="Calibri" pitchFamily="34" charset="0"/>
                <a:ea typeface="Calibri" pitchFamily="34" charset="-122"/>
                <a:cs typeface="Calibri" pitchFamily="34" charset="-120"/>
              </a:rPr>
              <a:t>→</a:t>
            </a:r>
            <a:endParaRPr lang="en-US" sz="2400" dirty="0"/>
          </a:p>
        </p:txBody>
      </p:sp>
      <p:sp>
        <p:nvSpPr>
          <p:cNvPr id="23" name="Shape 21"/>
          <p:cNvSpPr/>
          <p:nvPr/>
        </p:nvSpPr>
        <p:spPr>
          <a:xfrm>
            <a:off x="8046720" y="1706880"/>
            <a:ext cx="1706880" cy="1341120"/>
          </a:xfrm>
          <a:prstGeom prst="rect">
            <a:avLst/>
          </a:prstGeom>
          <a:solidFill>
            <a:srgbClr val="0D1F3A"/>
          </a:solidFill>
          <a:ln w="25400">
            <a:solidFill>
              <a:srgbClr val="059669"/>
            </a:solidFill>
            <a:prstDash val="solid"/>
          </a:ln>
        </p:spPr>
      </p:sp>
      <p:sp>
        <p:nvSpPr>
          <p:cNvPr id="24" name="Text 22"/>
          <p:cNvSpPr/>
          <p:nvPr/>
        </p:nvSpPr>
        <p:spPr>
          <a:xfrm>
            <a:off x="8046720" y="1767840"/>
            <a:ext cx="1706880" cy="609600"/>
          </a:xfrm>
          <a:prstGeom prst="rect">
            <a:avLst/>
          </a:prstGeom>
          <a:noFill/>
          <a:ln/>
        </p:spPr>
        <p:txBody>
          <a:bodyPr wrap="square" lIns="0" tIns="0" rIns="0" bIns="0" rtlCol="0" anchor="ctr"/>
          <a:lstStyle/>
          <a:p>
            <a:pPr algn="ctr"/>
            <a:r>
              <a:rPr lang="en-US" sz="3200" b="1" dirty="0">
                <a:solidFill>
                  <a:srgbClr val="059669"/>
                </a:solidFill>
                <a:latin typeface="Calibri" pitchFamily="34" charset="0"/>
                <a:ea typeface="Calibri" pitchFamily="34" charset="-122"/>
                <a:cs typeface="Calibri" pitchFamily="34" charset="-120"/>
              </a:rPr>
              <a:t>✓</a:t>
            </a:r>
            <a:endParaRPr lang="en-US" sz="3200" dirty="0"/>
          </a:p>
        </p:txBody>
      </p:sp>
      <p:sp>
        <p:nvSpPr>
          <p:cNvPr id="25" name="Text 23"/>
          <p:cNvSpPr/>
          <p:nvPr/>
        </p:nvSpPr>
        <p:spPr>
          <a:xfrm>
            <a:off x="7924800" y="2340864"/>
            <a:ext cx="1950720" cy="670560"/>
          </a:xfrm>
          <a:prstGeom prst="rect">
            <a:avLst/>
          </a:prstGeom>
          <a:noFill/>
          <a:ln/>
        </p:spPr>
        <p:txBody>
          <a:bodyPr wrap="square" lIns="0" tIns="0" rIns="0" bIns="0" rtlCol="0" anchor="ctr"/>
          <a:lstStyle/>
          <a:p>
            <a:pPr algn="ctr"/>
            <a:r>
              <a:rPr lang="en-US" sz="1467" dirty="0">
                <a:solidFill>
                  <a:srgbClr val="059669"/>
                </a:solidFill>
                <a:latin typeface="Calibri" pitchFamily="34" charset="0"/>
                <a:ea typeface="Calibri" pitchFamily="34" charset="-122"/>
                <a:cs typeface="Calibri" pitchFamily="34" charset="-120"/>
              </a:rPr>
              <a:t>Audit Passed</a:t>
            </a:r>
            <a:endParaRPr lang="en-US" sz="1467" dirty="0"/>
          </a:p>
        </p:txBody>
      </p:sp>
      <p:sp>
        <p:nvSpPr>
          <p:cNvPr id="26" name="Text 24"/>
          <p:cNvSpPr/>
          <p:nvPr/>
        </p:nvSpPr>
        <p:spPr>
          <a:xfrm>
            <a:off x="9729216" y="2097024"/>
            <a:ext cx="243840" cy="487680"/>
          </a:xfrm>
          <a:prstGeom prst="rect">
            <a:avLst/>
          </a:prstGeom>
          <a:noFill/>
          <a:ln/>
        </p:spPr>
        <p:txBody>
          <a:bodyPr wrap="square" lIns="0" tIns="0" rIns="0" bIns="0" rtlCol="0" anchor="ctr"/>
          <a:lstStyle/>
          <a:p>
            <a:pPr algn="ctr"/>
            <a:r>
              <a:rPr lang="en-US" sz="2400" dirty="0">
                <a:solidFill>
                  <a:srgbClr val="64748B"/>
                </a:solidFill>
                <a:latin typeface="Calibri" pitchFamily="34" charset="0"/>
                <a:ea typeface="Calibri" pitchFamily="34" charset="-122"/>
                <a:cs typeface="Calibri" pitchFamily="34" charset="-120"/>
              </a:rPr>
              <a:t>→</a:t>
            </a:r>
            <a:endParaRPr lang="en-US" sz="2400" dirty="0"/>
          </a:p>
        </p:txBody>
      </p:sp>
      <p:sp>
        <p:nvSpPr>
          <p:cNvPr id="27" name="Shape 25"/>
          <p:cNvSpPr/>
          <p:nvPr/>
        </p:nvSpPr>
        <p:spPr>
          <a:xfrm>
            <a:off x="9936480" y="1706880"/>
            <a:ext cx="1706880" cy="1341120"/>
          </a:xfrm>
          <a:prstGeom prst="rect">
            <a:avLst/>
          </a:prstGeom>
          <a:solidFill>
            <a:srgbClr val="0D1F3A"/>
          </a:solidFill>
          <a:ln w="25400">
            <a:solidFill>
              <a:srgbClr val="DC2626"/>
            </a:solidFill>
            <a:prstDash val="solid"/>
          </a:ln>
        </p:spPr>
      </p:sp>
      <p:sp>
        <p:nvSpPr>
          <p:cNvPr id="28" name="Text 26"/>
          <p:cNvSpPr/>
          <p:nvPr/>
        </p:nvSpPr>
        <p:spPr>
          <a:xfrm>
            <a:off x="9936480" y="1767840"/>
            <a:ext cx="1706880" cy="609600"/>
          </a:xfrm>
          <a:prstGeom prst="rect">
            <a:avLst/>
          </a:prstGeom>
          <a:noFill/>
          <a:ln/>
        </p:spPr>
        <p:txBody>
          <a:bodyPr wrap="square" lIns="0" tIns="0" rIns="0" bIns="0" rtlCol="0" anchor="ctr"/>
          <a:lstStyle/>
          <a:p>
            <a:pPr algn="ctr"/>
            <a:r>
              <a:rPr lang="en-US" sz="3200" b="1" dirty="0">
                <a:solidFill>
                  <a:srgbClr val="DC2626"/>
                </a:solidFill>
                <a:latin typeface="Calibri" pitchFamily="34" charset="0"/>
                <a:ea typeface="Calibri" pitchFamily="34" charset="-122"/>
                <a:cs typeface="Calibri" pitchFamily="34" charset="-120"/>
              </a:rPr>
              <a:t>?</a:t>
            </a:r>
            <a:endParaRPr lang="en-US" sz="3200" dirty="0"/>
          </a:p>
        </p:txBody>
      </p:sp>
      <p:sp>
        <p:nvSpPr>
          <p:cNvPr id="29" name="Text 27"/>
          <p:cNvSpPr/>
          <p:nvPr/>
        </p:nvSpPr>
        <p:spPr>
          <a:xfrm>
            <a:off x="9814560" y="2340864"/>
            <a:ext cx="1950720" cy="670560"/>
          </a:xfrm>
          <a:prstGeom prst="rect">
            <a:avLst/>
          </a:prstGeom>
          <a:noFill/>
          <a:ln/>
        </p:spPr>
        <p:txBody>
          <a:bodyPr wrap="square" lIns="0" tIns="0" rIns="0" bIns="0" rtlCol="0" anchor="ctr"/>
          <a:lstStyle/>
          <a:p>
            <a:pPr algn="ctr"/>
            <a:r>
              <a:rPr lang="en-US" sz="1467" dirty="0">
                <a:solidFill>
                  <a:srgbClr val="DC2626"/>
                </a:solidFill>
                <a:latin typeface="Calibri" pitchFamily="34" charset="0"/>
                <a:ea typeface="Calibri" pitchFamily="34" charset="-122"/>
                <a:cs typeface="Calibri" pitchFamily="34" charset="-120"/>
              </a:rPr>
              <a:t>Behaviour Changed?</a:t>
            </a:r>
            <a:endParaRPr lang="en-US" sz="1467" dirty="0"/>
          </a:p>
        </p:txBody>
      </p:sp>
      <p:sp>
        <p:nvSpPr>
          <p:cNvPr id="30" name="Shape 28"/>
          <p:cNvSpPr/>
          <p:nvPr/>
        </p:nvSpPr>
        <p:spPr>
          <a:xfrm>
            <a:off x="487680" y="3291840"/>
            <a:ext cx="11216640" cy="48768"/>
          </a:xfrm>
          <a:prstGeom prst="rect">
            <a:avLst/>
          </a:prstGeom>
          <a:solidFill>
            <a:srgbClr val="64748B"/>
          </a:solidFill>
          <a:ln w="12700">
            <a:solidFill>
              <a:srgbClr val="64748B"/>
            </a:solidFill>
            <a:prstDash val="solid"/>
          </a:ln>
        </p:spPr>
      </p:sp>
      <p:sp>
        <p:nvSpPr>
          <p:cNvPr id="31" name="Text 29"/>
          <p:cNvSpPr/>
          <p:nvPr/>
        </p:nvSpPr>
        <p:spPr>
          <a:xfrm>
            <a:off x="487680" y="3438144"/>
            <a:ext cx="11216640" cy="609600"/>
          </a:xfrm>
          <a:prstGeom prst="rect">
            <a:avLst/>
          </a:prstGeom>
          <a:noFill/>
          <a:ln/>
        </p:spPr>
        <p:txBody>
          <a:bodyPr wrap="square" lIns="0" tIns="0" rIns="0" bIns="0" rtlCol="0" anchor="ctr"/>
          <a:lstStyle/>
          <a:p>
            <a:r>
              <a:rPr lang="en-US" sz="2267" i="1" dirty="0">
                <a:solidFill>
                  <a:srgbClr val="CBD5E1"/>
                </a:solidFill>
                <a:latin typeface="Calibri" pitchFamily="34" charset="0"/>
                <a:ea typeface="Calibri" pitchFamily="34" charset="-122"/>
                <a:cs typeface="Calibri" pitchFamily="34" charset="-120"/>
              </a:rPr>
              <a:t>The audit trail confirms the process ran. It does not confirm the behaviour changed.</a:t>
            </a:r>
            <a:endParaRPr lang="en-US" sz="2267" dirty="0"/>
          </a:p>
        </p:txBody>
      </p:sp>
      <p:sp>
        <p:nvSpPr>
          <p:cNvPr id="32" name="Text 30"/>
          <p:cNvSpPr/>
          <p:nvPr/>
        </p:nvSpPr>
        <p:spPr>
          <a:xfrm>
            <a:off x="487680" y="4145280"/>
            <a:ext cx="11216640" cy="609600"/>
          </a:xfrm>
          <a:prstGeom prst="rect">
            <a:avLst/>
          </a:prstGeom>
          <a:noFill/>
          <a:ln/>
        </p:spPr>
        <p:txBody>
          <a:bodyPr wrap="square" lIns="0" tIns="0" rIns="0" bIns="0" rtlCol="0" anchor="ctr"/>
          <a:lstStyle/>
          <a:p>
            <a:r>
              <a:rPr lang="en-US" sz="2267" b="1" dirty="0">
                <a:solidFill>
                  <a:srgbClr val="E8A838"/>
                </a:solidFill>
                <a:latin typeface="Calibri" pitchFamily="34" charset="0"/>
                <a:ea typeface="Calibri" pitchFamily="34" charset="-122"/>
                <a:cs typeface="Calibri" pitchFamily="34" charset="-120"/>
              </a:rPr>
              <a:t>This is not a compliance problem. It is a design problem. Design problems are solvable.</a:t>
            </a:r>
            <a:endParaRPr lang="en-US" sz="2267" dirty="0"/>
          </a:p>
        </p:txBody>
      </p:sp>
      <p:sp>
        <p:nvSpPr>
          <p:cNvPr id="33" name="Text 31"/>
          <p:cNvSpPr/>
          <p:nvPr/>
        </p:nvSpPr>
        <p:spPr>
          <a:xfrm>
            <a:off x="487680" y="4998720"/>
            <a:ext cx="11216640" cy="670560"/>
          </a:xfrm>
          <a:prstGeom prst="rect">
            <a:avLst/>
          </a:prstGeom>
          <a:noFill/>
          <a:ln/>
        </p:spPr>
        <p:txBody>
          <a:bodyPr wrap="square" lIns="0" tIns="0" rIns="0" bIns="0" rtlCol="0" anchor="ctr"/>
          <a:lstStyle/>
          <a:p>
            <a:r>
              <a:rPr lang="en-US" sz="2133" i="1" dirty="0">
                <a:solidFill>
                  <a:srgbClr val="0A9396"/>
                </a:solidFill>
                <a:latin typeface="Calibri" pitchFamily="34" charset="0"/>
                <a:ea typeface="Calibri" pitchFamily="34" charset="-122"/>
                <a:cs typeface="Calibri" pitchFamily="34" charset="-120"/>
              </a:rPr>
              <a:t>What would the control need to look like to make compliance the path of least resistance?</a:t>
            </a:r>
            <a:endParaRPr lang="en-US" sz="2133" dirty="0"/>
          </a:p>
        </p:txBody>
      </p:sp>
    </p:spTree>
    <p:extLst>
      <p:ext uri="{BB962C8B-B14F-4D97-AF65-F5344CB8AC3E}">
        <p14:creationId xmlns:p14="http://schemas.microsoft.com/office/powerpoint/2010/main" val="41129374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B5 — CONCEPT DEEPENER</a:t>
            </a:r>
            <a:endParaRPr lang="en-US" sz="1200" dirty="0"/>
          </a:p>
        </p:txBody>
      </p:sp>
      <p:sp>
        <p:nvSpPr>
          <p:cNvPr id="6" name="Text 4"/>
          <p:cNvSpPr/>
          <p:nvPr/>
        </p:nvSpPr>
        <p:spPr>
          <a:xfrm>
            <a:off x="487680" y="548640"/>
            <a:ext cx="10972800" cy="792480"/>
          </a:xfrm>
          <a:prstGeom prst="rect">
            <a:avLst/>
          </a:prstGeom>
          <a:noFill/>
          <a:ln/>
        </p:spPr>
        <p:txBody>
          <a:bodyPr wrap="square" lIns="0" tIns="0" rIns="0" bIns="0" rtlCol="0" anchor="ctr"/>
          <a:lstStyle/>
          <a:p>
            <a:r>
              <a:rPr lang="en-US" sz="4000" b="1" dirty="0">
                <a:solidFill>
                  <a:srgbClr val="FFFFFF"/>
                </a:solidFill>
                <a:latin typeface="Calibri" pitchFamily="34" charset="0"/>
                <a:ea typeface="Calibri" pitchFamily="34" charset="-122"/>
                <a:cs typeface="Calibri" pitchFamily="34" charset="-120"/>
              </a:rPr>
              <a:t>The Three Lines — Structure</a:t>
            </a:r>
            <a:endParaRPr lang="en-US" sz="4000" dirty="0"/>
          </a:p>
        </p:txBody>
      </p:sp>
      <p:sp>
        <p:nvSpPr>
          <p:cNvPr id="7" name="Shape 5"/>
          <p:cNvSpPr/>
          <p:nvPr/>
        </p:nvSpPr>
        <p:spPr>
          <a:xfrm>
            <a:off x="2438400" y="1463040"/>
            <a:ext cx="7315200" cy="792480"/>
          </a:xfrm>
          <a:prstGeom prst="rect">
            <a:avLst/>
          </a:prstGeom>
          <a:solidFill>
            <a:srgbClr val="1B2A4A"/>
          </a:solidFill>
          <a:ln w="25400">
            <a:solidFill>
              <a:srgbClr val="E8A838"/>
            </a:solidFill>
            <a:prstDash val="solid"/>
          </a:ln>
        </p:spPr>
      </p:sp>
      <p:sp>
        <p:nvSpPr>
          <p:cNvPr id="8" name="Text 6"/>
          <p:cNvSpPr/>
          <p:nvPr/>
        </p:nvSpPr>
        <p:spPr>
          <a:xfrm>
            <a:off x="2438400" y="1463040"/>
            <a:ext cx="7315200" cy="792480"/>
          </a:xfrm>
          <a:prstGeom prst="rect">
            <a:avLst/>
          </a:prstGeom>
          <a:noFill/>
          <a:ln/>
        </p:spPr>
        <p:txBody>
          <a:bodyPr wrap="square" lIns="0" tIns="0" rIns="0" bIns="0" rtlCol="0" anchor="ctr"/>
          <a:lstStyle/>
          <a:p>
            <a:pPr algn="ctr"/>
            <a:r>
              <a:rPr lang="en-US" sz="1867" b="1" dirty="0">
                <a:solidFill>
                  <a:srgbClr val="E8A838"/>
                </a:solidFill>
                <a:latin typeface="Calibri" pitchFamily="34" charset="0"/>
                <a:ea typeface="Calibri" pitchFamily="34" charset="-122"/>
                <a:cs typeface="Calibri" pitchFamily="34" charset="-120"/>
              </a:rPr>
              <a:t>BOARD &amp; GOVERNING BODY</a:t>
            </a:r>
            <a:endParaRPr lang="en-US" sz="1867" dirty="0"/>
          </a:p>
        </p:txBody>
      </p:sp>
      <p:sp>
        <p:nvSpPr>
          <p:cNvPr id="9" name="Shape 7"/>
          <p:cNvSpPr/>
          <p:nvPr/>
        </p:nvSpPr>
        <p:spPr>
          <a:xfrm>
            <a:off x="365760" y="2560320"/>
            <a:ext cx="3779520" cy="3413760"/>
          </a:xfrm>
          <a:prstGeom prst="rect">
            <a:avLst/>
          </a:prstGeom>
          <a:solidFill>
            <a:srgbClr val="0D1F3A"/>
          </a:solidFill>
          <a:ln w="12700">
            <a:solidFill>
              <a:srgbClr val="0A9396"/>
            </a:solidFill>
            <a:prstDash val="solid"/>
          </a:ln>
        </p:spPr>
      </p:sp>
      <p:sp>
        <p:nvSpPr>
          <p:cNvPr id="10" name="Shape 8"/>
          <p:cNvSpPr/>
          <p:nvPr/>
        </p:nvSpPr>
        <p:spPr>
          <a:xfrm>
            <a:off x="365760" y="2560320"/>
            <a:ext cx="3779520" cy="609600"/>
          </a:xfrm>
          <a:prstGeom prst="rect">
            <a:avLst/>
          </a:prstGeom>
          <a:solidFill>
            <a:srgbClr val="0A9396"/>
          </a:solidFill>
          <a:ln w="12700">
            <a:solidFill>
              <a:srgbClr val="0A9396"/>
            </a:solidFill>
            <a:prstDash val="solid"/>
          </a:ln>
        </p:spPr>
      </p:sp>
      <p:sp>
        <p:nvSpPr>
          <p:cNvPr id="11" name="Text 9"/>
          <p:cNvSpPr/>
          <p:nvPr/>
        </p:nvSpPr>
        <p:spPr>
          <a:xfrm>
            <a:off x="487680" y="2609088"/>
            <a:ext cx="3535680" cy="512064"/>
          </a:xfrm>
          <a:prstGeom prst="rect">
            <a:avLst/>
          </a:prstGeom>
          <a:noFill/>
          <a:ln/>
        </p:spPr>
        <p:txBody>
          <a:bodyPr wrap="square" lIns="0" tIns="0" rIns="0" bIns="0" rtlCol="0" anchor="ctr"/>
          <a:lstStyle/>
          <a:p>
            <a:r>
              <a:rPr lang="en-US" sz="2133" b="1" dirty="0">
                <a:solidFill>
                  <a:srgbClr val="FFFFFF"/>
                </a:solidFill>
                <a:latin typeface="Calibri" pitchFamily="34" charset="0"/>
                <a:ea typeface="Calibri" pitchFamily="34" charset="-122"/>
                <a:cs typeface="Calibri" pitchFamily="34" charset="-120"/>
              </a:rPr>
              <a:t>1st Line</a:t>
            </a:r>
            <a:endParaRPr lang="en-US" sz="2133" dirty="0"/>
          </a:p>
        </p:txBody>
      </p:sp>
      <p:sp>
        <p:nvSpPr>
          <p:cNvPr id="12" name="Text 10"/>
          <p:cNvSpPr/>
          <p:nvPr/>
        </p:nvSpPr>
        <p:spPr>
          <a:xfrm>
            <a:off x="487680" y="3267456"/>
            <a:ext cx="3535680" cy="609600"/>
          </a:xfrm>
          <a:prstGeom prst="rect">
            <a:avLst/>
          </a:prstGeom>
          <a:noFill/>
          <a:ln/>
        </p:spPr>
        <p:txBody>
          <a:bodyPr wrap="square" lIns="0" tIns="0" rIns="0" bIns="0" rtlCol="0" anchor="ctr"/>
          <a:lstStyle/>
          <a:p>
            <a:r>
              <a:rPr lang="en-US" sz="1733" b="1" dirty="0">
                <a:solidFill>
                  <a:srgbClr val="0A9396"/>
                </a:solidFill>
                <a:latin typeface="Calibri" pitchFamily="34" charset="0"/>
                <a:ea typeface="Calibri" pitchFamily="34" charset="-122"/>
                <a:cs typeface="Calibri" pitchFamily="34" charset="-120"/>
              </a:rPr>
              <a:t>Operational Management</a:t>
            </a:r>
            <a:endParaRPr lang="en-US" sz="1733" dirty="0"/>
          </a:p>
        </p:txBody>
      </p:sp>
      <p:sp>
        <p:nvSpPr>
          <p:cNvPr id="13" name="Text 11"/>
          <p:cNvSpPr/>
          <p:nvPr/>
        </p:nvSpPr>
        <p:spPr>
          <a:xfrm>
            <a:off x="487680" y="3925824"/>
            <a:ext cx="3535680" cy="1950720"/>
          </a:xfrm>
          <a:prstGeom prst="rect">
            <a:avLst/>
          </a:prstGeom>
          <a:noFill/>
          <a:ln/>
        </p:spPr>
        <p:txBody>
          <a:bodyPr wrap="square" lIns="0" tIns="0" rIns="0" bIns="0" rtlCol="0" anchor="ctr"/>
          <a:lstStyle/>
          <a:p>
            <a:r>
              <a:rPr lang="en-US" sz="1600" dirty="0">
                <a:solidFill>
                  <a:srgbClr val="CBD5E1"/>
                </a:solidFill>
                <a:latin typeface="Calibri" pitchFamily="34" charset="0"/>
                <a:ea typeface="Calibri" pitchFamily="34" charset="-122"/>
                <a:cs typeface="Calibri" pitchFamily="34" charset="-120"/>
              </a:rPr>
              <a:t>Owns and manages risk</a:t>
            </a:r>
            <a:endParaRPr lang="en-US" sz="1600" dirty="0"/>
          </a:p>
          <a:p>
            <a:r>
              <a:rPr lang="en-US" sz="1600" dirty="0">
                <a:solidFill>
                  <a:srgbClr val="CBD5E1"/>
                </a:solidFill>
                <a:latin typeface="Calibri" pitchFamily="34" charset="0"/>
                <a:ea typeface="Calibri" pitchFamily="34" charset="-122"/>
                <a:cs typeface="Calibri" pitchFamily="34" charset="-120"/>
              </a:rPr>
              <a:t>Day-to-day controls</a:t>
            </a:r>
            <a:endParaRPr lang="en-US" sz="1600" dirty="0"/>
          </a:p>
          <a:p>
            <a:r>
              <a:rPr lang="en-US" sz="1600" dirty="0">
                <a:solidFill>
                  <a:srgbClr val="CBD5E1"/>
                </a:solidFill>
                <a:latin typeface="Calibri" pitchFamily="34" charset="0"/>
                <a:ea typeface="Calibri" pitchFamily="34" charset="-122"/>
                <a:cs typeface="Calibri" pitchFamily="34" charset="-120"/>
              </a:rPr>
              <a:t>Accountable for outcomes</a:t>
            </a:r>
            <a:endParaRPr lang="en-US" sz="1600" dirty="0"/>
          </a:p>
        </p:txBody>
      </p:sp>
      <p:sp>
        <p:nvSpPr>
          <p:cNvPr id="14" name="Shape 12"/>
          <p:cNvSpPr/>
          <p:nvPr/>
        </p:nvSpPr>
        <p:spPr>
          <a:xfrm>
            <a:off x="4291584" y="2560320"/>
            <a:ext cx="3779520" cy="3413760"/>
          </a:xfrm>
          <a:prstGeom prst="rect">
            <a:avLst/>
          </a:prstGeom>
          <a:solidFill>
            <a:srgbClr val="0D1F3A"/>
          </a:solidFill>
          <a:ln w="12700">
            <a:solidFill>
              <a:srgbClr val="E8A838"/>
            </a:solidFill>
            <a:prstDash val="solid"/>
          </a:ln>
        </p:spPr>
      </p:sp>
      <p:sp>
        <p:nvSpPr>
          <p:cNvPr id="15" name="Shape 13"/>
          <p:cNvSpPr/>
          <p:nvPr/>
        </p:nvSpPr>
        <p:spPr>
          <a:xfrm>
            <a:off x="4291584" y="2560320"/>
            <a:ext cx="3779520" cy="609600"/>
          </a:xfrm>
          <a:prstGeom prst="rect">
            <a:avLst/>
          </a:prstGeom>
          <a:solidFill>
            <a:srgbClr val="E8A838"/>
          </a:solidFill>
          <a:ln w="12700">
            <a:solidFill>
              <a:srgbClr val="E8A838"/>
            </a:solidFill>
            <a:prstDash val="solid"/>
          </a:ln>
        </p:spPr>
      </p:sp>
      <p:sp>
        <p:nvSpPr>
          <p:cNvPr id="16" name="Text 14"/>
          <p:cNvSpPr/>
          <p:nvPr/>
        </p:nvSpPr>
        <p:spPr>
          <a:xfrm>
            <a:off x="4413504" y="2609088"/>
            <a:ext cx="3535680" cy="512064"/>
          </a:xfrm>
          <a:prstGeom prst="rect">
            <a:avLst/>
          </a:prstGeom>
          <a:noFill/>
          <a:ln/>
        </p:spPr>
        <p:txBody>
          <a:bodyPr wrap="square" lIns="0" tIns="0" rIns="0" bIns="0" rtlCol="0" anchor="ctr"/>
          <a:lstStyle/>
          <a:p>
            <a:r>
              <a:rPr lang="en-US" sz="2133" b="1" dirty="0">
                <a:solidFill>
                  <a:srgbClr val="FFFFFF"/>
                </a:solidFill>
                <a:latin typeface="Calibri" pitchFamily="34" charset="0"/>
                <a:ea typeface="Calibri" pitchFamily="34" charset="-122"/>
                <a:cs typeface="Calibri" pitchFamily="34" charset="-120"/>
              </a:rPr>
              <a:t>2nd Line</a:t>
            </a:r>
            <a:endParaRPr lang="en-US" sz="2133" dirty="0"/>
          </a:p>
        </p:txBody>
      </p:sp>
      <p:sp>
        <p:nvSpPr>
          <p:cNvPr id="17" name="Text 15"/>
          <p:cNvSpPr/>
          <p:nvPr/>
        </p:nvSpPr>
        <p:spPr>
          <a:xfrm>
            <a:off x="4413504" y="3267456"/>
            <a:ext cx="3535680" cy="609600"/>
          </a:xfrm>
          <a:prstGeom prst="rect">
            <a:avLst/>
          </a:prstGeom>
          <a:noFill/>
          <a:ln/>
        </p:spPr>
        <p:txBody>
          <a:bodyPr wrap="square" lIns="0" tIns="0" rIns="0" bIns="0" rtlCol="0" anchor="ctr"/>
          <a:lstStyle/>
          <a:p>
            <a:r>
              <a:rPr lang="en-US" sz="1733" b="1" dirty="0">
                <a:solidFill>
                  <a:srgbClr val="E8A838"/>
                </a:solidFill>
                <a:latin typeface="Calibri" pitchFamily="34" charset="0"/>
                <a:ea typeface="Calibri" pitchFamily="34" charset="-122"/>
                <a:cs typeface="Calibri" pitchFamily="34" charset="-120"/>
              </a:rPr>
              <a:t>Risk &amp; Compliance Functions</a:t>
            </a:r>
            <a:endParaRPr lang="en-US" sz="1733" dirty="0"/>
          </a:p>
        </p:txBody>
      </p:sp>
      <p:sp>
        <p:nvSpPr>
          <p:cNvPr id="18" name="Text 16"/>
          <p:cNvSpPr/>
          <p:nvPr/>
        </p:nvSpPr>
        <p:spPr>
          <a:xfrm>
            <a:off x="4413504" y="3925824"/>
            <a:ext cx="3535680" cy="1950720"/>
          </a:xfrm>
          <a:prstGeom prst="rect">
            <a:avLst/>
          </a:prstGeom>
          <a:noFill/>
          <a:ln/>
        </p:spPr>
        <p:txBody>
          <a:bodyPr wrap="square" lIns="0" tIns="0" rIns="0" bIns="0" rtlCol="0" anchor="ctr"/>
          <a:lstStyle/>
          <a:p>
            <a:r>
              <a:rPr lang="en-US" sz="1600" dirty="0">
                <a:solidFill>
                  <a:srgbClr val="CBD5E1"/>
                </a:solidFill>
                <a:latin typeface="Calibri" pitchFamily="34" charset="0"/>
                <a:ea typeface="Calibri" pitchFamily="34" charset="-122"/>
                <a:cs typeface="Calibri" pitchFamily="34" charset="-120"/>
              </a:rPr>
              <a:t>Oversees risk management</a:t>
            </a:r>
            <a:endParaRPr lang="en-US" sz="1600" dirty="0"/>
          </a:p>
          <a:p>
            <a:r>
              <a:rPr lang="en-US" sz="1600" dirty="0">
                <a:solidFill>
                  <a:srgbClr val="CBD5E1"/>
                </a:solidFill>
                <a:latin typeface="Calibri" pitchFamily="34" charset="0"/>
                <a:ea typeface="Calibri" pitchFamily="34" charset="-122"/>
                <a:cs typeface="Calibri" pitchFamily="34" charset="-120"/>
              </a:rPr>
              <a:t>Sets frameworks and standards</a:t>
            </a:r>
            <a:endParaRPr lang="en-US" sz="1600" dirty="0"/>
          </a:p>
          <a:p>
            <a:r>
              <a:rPr lang="en-US" sz="1600" dirty="0">
                <a:solidFill>
                  <a:srgbClr val="CBD5E1"/>
                </a:solidFill>
                <a:latin typeface="Calibri" pitchFamily="34" charset="0"/>
                <a:ea typeface="Calibri" pitchFamily="34" charset="-122"/>
                <a:cs typeface="Calibri" pitchFamily="34" charset="-120"/>
              </a:rPr>
              <a:t>Monitors and challenges</a:t>
            </a:r>
            <a:endParaRPr lang="en-US" sz="1600" dirty="0"/>
          </a:p>
        </p:txBody>
      </p:sp>
      <p:sp>
        <p:nvSpPr>
          <p:cNvPr id="19" name="Shape 17"/>
          <p:cNvSpPr/>
          <p:nvPr/>
        </p:nvSpPr>
        <p:spPr>
          <a:xfrm>
            <a:off x="8217408" y="2560320"/>
            <a:ext cx="3779520" cy="3413760"/>
          </a:xfrm>
          <a:prstGeom prst="rect">
            <a:avLst/>
          </a:prstGeom>
          <a:solidFill>
            <a:srgbClr val="0D1F3A"/>
          </a:solidFill>
          <a:ln w="12700">
            <a:solidFill>
              <a:srgbClr val="CBD5E1"/>
            </a:solidFill>
            <a:prstDash val="solid"/>
          </a:ln>
        </p:spPr>
      </p:sp>
      <p:sp>
        <p:nvSpPr>
          <p:cNvPr id="20" name="Shape 18"/>
          <p:cNvSpPr/>
          <p:nvPr/>
        </p:nvSpPr>
        <p:spPr>
          <a:xfrm>
            <a:off x="8217408" y="2560320"/>
            <a:ext cx="3779520" cy="609600"/>
          </a:xfrm>
          <a:prstGeom prst="rect">
            <a:avLst/>
          </a:prstGeom>
          <a:solidFill>
            <a:srgbClr val="CBD5E1"/>
          </a:solidFill>
          <a:ln w="12700">
            <a:solidFill>
              <a:srgbClr val="CBD5E1"/>
            </a:solidFill>
            <a:prstDash val="solid"/>
          </a:ln>
        </p:spPr>
      </p:sp>
      <p:sp>
        <p:nvSpPr>
          <p:cNvPr id="21" name="Text 19"/>
          <p:cNvSpPr/>
          <p:nvPr/>
        </p:nvSpPr>
        <p:spPr>
          <a:xfrm>
            <a:off x="8339328" y="2609088"/>
            <a:ext cx="3535680" cy="512064"/>
          </a:xfrm>
          <a:prstGeom prst="rect">
            <a:avLst/>
          </a:prstGeom>
          <a:noFill/>
          <a:ln/>
        </p:spPr>
        <p:txBody>
          <a:bodyPr wrap="square" lIns="0" tIns="0" rIns="0" bIns="0" rtlCol="0" anchor="ctr"/>
          <a:lstStyle/>
          <a:p>
            <a:r>
              <a:rPr lang="en-US" sz="2133" b="1" dirty="0">
                <a:solidFill>
                  <a:srgbClr val="FFFFFF"/>
                </a:solidFill>
                <a:latin typeface="Calibri" pitchFamily="34" charset="0"/>
                <a:ea typeface="Calibri" pitchFamily="34" charset="-122"/>
                <a:cs typeface="Calibri" pitchFamily="34" charset="-120"/>
              </a:rPr>
              <a:t>3rd Line</a:t>
            </a:r>
            <a:endParaRPr lang="en-US" sz="2133" dirty="0"/>
          </a:p>
        </p:txBody>
      </p:sp>
      <p:sp>
        <p:nvSpPr>
          <p:cNvPr id="22" name="Text 20"/>
          <p:cNvSpPr/>
          <p:nvPr/>
        </p:nvSpPr>
        <p:spPr>
          <a:xfrm>
            <a:off x="8339328" y="3267456"/>
            <a:ext cx="3535680" cy="609600"/>
          </a:xfrm>
          <a:prstGeom prst="rect">
            <a:avLst/>
          </a:prstGeom>
          <a:noFill/>
          <a:ln/>
        </p:spPr>
        <p:txBody>
          <a:bodyPr wrap="square" lIns="0" tIns="0" rIns="0" bIns="0" rtlCol="0" anchor="ctr"/>
          <a:lstStyle/>
          <a:p>
            <a:r>
              <a:rPr lang="en-US" sz="1733" b="1" dirty="0">
                <a:solidFill>
                  <a:srgbClr val="CBD5E1"/>
                </a:solidFill>
                <a:latin typeface="Calibri" pitchFamily="34" charset="0"/>
                <a:ea typeface="Calibri" pitchFamily="34" charset="-122"/>
                <a:cs typeface="Calibri" pitchFamily="34" charset="-120"/>
              </a:rPr>
              <a:t>Internal Audit</a:t>
            </a:r>
            <a:endParaRPr lang="en-US" sz="1733" dirty="0"/>
          </a:p>
        </p:txBody>
      </p:sp>
      <p:sp>
        <p:nvSpPr>
          <p:cNvPr id="23" name="Text 21"/>
          <p:cNvSpPr/>
          <p:nvPr/>
        </p:nvSpPr>
        <p:spPr>
          <a:xfrm>
            <a:off x="8339328" y="3925824"/>
            <a:ext cx="3535680" cy="1950720"/>
          </a:xfrm>
          <a:prstGeom prst="rect">
            <a:avLst/>
          </a:prstGeom>
          <a:noFill/>
          <a:ln/>
        </p:spPr>
        <p:txBody>
          <a:bodyPr wrap="square" lIns="0" tIns="0" rIns="0" bIns="0" rtlCol="0" anchor="ctr"/>
          <a:lstStyle/>
          <a:p>
            <a:r>
              <a:rPr lang="en-US" sz="1600" dirty="0">
                <a:solidFill>
                  <a:srgbClr val="CBD5E1"/>
                </a:solidFill>
                <a:latin typeface="Calibri" pitchFamily="34" charset="0"/>
                <a:ea typeface="Calibri" pitchFamily="34" charset="-122"/>
                <a:cs typeface="Calibri" pitchFamily="34" charset="-120"/>
              </a:rPr>
              <a:t>Independent assurance</a:t>
            </a:r>
            <a:endParaRPr lang="en-US" sz="1600" dirty="0"/>
          </a:p>
          <a:p>
            <a:r>
              <a:rPr lang="en-US" sz="1600" dirty="0">
                <a:solidFill>
                  <a:srgbClr val="CBD5E1"/>
                </a:solidFill>
                <a:latin typeface="Calibri" pitchFamily="34" charset="0"/>
                <a:ea typeface="Calibri" pitchFamily="34" charset="-122"/>
                <a:cs typeface="Calibri" pitchFamily="34" charset="-120"/>
              </a:rPr>
              <a:t>Reports to board/audit committee</a:t>
            </a:r>
            <a:endParaRPr lang="en-US" sz="1600" dirty="0"/>
          </a:p>
          <a:p>
            <a:r>
              <a:rPr lang="en-US" sz="1600" dirty="0">
                <a:solidFill>
                  <a:srgbClr val="CBD5E1"/>
                </a:solidFill>
                <a:latin typeface="Calibri" pitchFamily="34" charset="0"/>
                <a:ea typeface="Calibri" pitchFamily="34" charset="-122"/>
                <a:cs typeface="Calibri" pitchFamily="34" charset="-120"/>
              </a:rPr>
              <a:t>Objective evaluation</a:t>
            </a:r>
            <a:endParaRPr lang="en-US" sz="1600" dirty="0"/>
          </a:p>
        </p:txBody>
      </p:sp>
      <p:sp>
        <p:nvSpPr>
          <p:cNvPr id="24" name="Text 22"/>
          <p:cNvSpPr/>
          <p:nvPr/>
        </p:nvSpPr>
        <p:spPr>
          <a:xfrm>
            <a:off x="487680" y="6193536"/>
            <a:ext cx="11216640" cy="512064"/>
          </a:xfrm>
          <a:prstGeom prst="rect">
            <a:avLst/>
          </a:prstGeom>
          <a:noFill/>
          <a:ln/>
        </p:spPr>
        <p:txBody>
          <a:bodyPr wrap="square" lIns="0" tIns="0" rIns="0" bIns="0" rtlCol="0" anchor="ctr"/>
          <a:lstStyle/>
          <a:p>
            <a:pPr algn="ctr"/>
            <a:r>
              <a:rPr lang="en-US" sz="1733" i="1" dirty="0">
                <a:solidFill>
                  <a:srgbClr val="E8A838"/>
                </a:solidFill>
                <a:latin typeface="Calibri" pitchFamily="34" charset="0"/>
                <a:ea typeface="Calibri" pitchFamily="34" charset="-122"/>
                <a:cs typeface="Calibri" pitchFamily="34" charset="-120"/>
              </a:rPr>
              <a:t>The model assumes each line will surface uncomfortable truths upward. That assumption does most of the work — and fails most often.</a:t>
            </a:r>
            <a:endParaRPr lang="en-US" sz="1733" dirty="0"/>
          </a:p>
        </p:txBody>
      </p:sp>
    </p:spTree>
    <p:extLst>
      <p:ext uri="{BB962C8B-B14F-4D97-AF65-F5344CB8AC3E}">
        <p14:creationId xmlns:p14="http://schemas.microsoft.com/office/powerpoint/2010/main" val="31592273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B6 — EVIDENCE SLIDE</a:t>
            </a:r>
            <a:endParaRPr lang="en-US" sz="1200" dirty="0"/>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latin typeface="Calibri" pitchFamily="34" charset="0"/>
                <a:ea typeface="Calibri" pitchFamily="34" charset="-122"/>
                <a:cs typeface="Calibri" pitchFamily="34" charset="-120"/>
              </a:rPr>
              <a:t>B</a:t>
            </a:r>
            <a:endParaRPr lang="en-US" sz="1867" dirty="0"/>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latin typeface="Calibri" pitchFamily="34" charset="0"/>
                <a:ea typeface="Calibri" pitchFamily="34" charset="-122"/>
                <a:cs typeface="Calibri" pitchFamily="34" charset="-120"/>
              </a:rPr>
              <a:t>Use if integration discussion needs examples</a:t>
            </a:r>
            <a:endParaRPr lang="en-US" sz="1200" dirty="0"/>
          </a:p>
        </p:txBody>
      </p:sp>
      <p:sp>
        <p:nvSpPr>
          <p:cNvPr id="6" name="Text 4"/>
          <p:cNvSpPr/>
          <p:nvPr/>
        </p:nvSpPr>
        <p:spPr>
          <a:xfrm>
            <a:off x="487680" y="585216"/>
            <a:ext cx="10972800" cy="792480"/>
          </a:xfrm>
          <a:prstGeom prst="rect">
            <a:avLst/>
          </a:prstGeom>
          <a:noFill/>
          <a:ln/>
        </p:spPr>
        <p:txBody>
          <a:bodyPr wrap="square" lIns="0" tIns="0" rIns="0" bIns="0" rtlCol="0" anchor="ctr"/>
          <a:lstStyle/>
          <a:p>
            <a:r>
              <a:rPr lang="en-US" sz="4000" b="1" dirty="0">
                <a:solidFill>
                  <a:srgbClr val="FFFFFF"/>
                </a:solidFill>
                <a:latin typeface="Calibri" pitchFamily="34" charset="0"/>
                <a:ea typeface="Calibri" pitchFamily="34" charset="-122"/>
                <a:cs typeface="Calibri" pitchFamily="34" charset="-120"/>
              </a:rPr>
              <a:t>How Integration Fails in Practice</a:t>
            </a:r>
            <a:endParaRPr lang="en-US" sz="4000" dirty="0"/>
          </a:p>
        </p:txBody>
      </p:sp>
      <p:sp>
        <p:nvSpPr>
          <p:cNvPr id="7" name="Shape 5"/>
          <p:cNvSpPr/>
          <p:nvPr/>
        </p:nvSpPr>
        <p:spPr>
          <a:xfrm>
            <a:off x="487680" y="1584960"/>
            <a:ext cx="11216640" cy="1524000"/>
          </a:xfrm>
          <a:prstGeom prst="rect">
            <a:avLst/>
          </a:prstGeom>
          <a:solidFill>
            <a:srgbClr val="0D1F3A"/>
          </a:solidFill>
          <a:ln w="12700">
            <a:solidFill>
              <a:srgbClr val="DC2626"/>
            </a:solidFill>
            <a:prstDash val="solid"/>
          </a:ln>
        </p:spPr>
      </p:sp>
      <p:sp>
        <p:nvSpPr>
          <p:cNvPr id="8" name="Shape 6"/>
          <p:cNvSpPr/>
          <p:nvPr/>
        </p:nvSpPr>
        <p:spPr>
          <a:xfrm>
            <a:off x="487680" y="1584960"/>
            <a:ext cx="85344" cy="1524000"/>
          </a:xfrm>
          <a:prstGeom prst="rect">
            <a:avLst/>
          </a:prstGeom>
          <a:solidFill>
            <a:srgbClr val="DC2626"/>
          </a:solidFill>
          <a:ln w="12700">
            <a:solidFill>
              <a:srgbClr val="DC2626"/>
            </a:solidFill>
            <a:prstDash val="solid"/>
          </a:ln>
        </p:spPr>
      </p:sp>
      <p:sp>
        <p:nvSpPr>
          <p:cNvPr id="9" name="Text 7"/>
          <p:cNvSpPr/>
          <p:nvPr/>
        </p:nvSpPr>
        <p:spPr>
          <a:xfrm>
            <a:off x="731520" y="1670304"/>
            <a:ext cx="10972800" cy="463296"/>
          </a:xfrm>
          <a:prstGeom prst="rect">
            <a:avLst/>
          </a:prstGeom>
          <a:noFill/>
          <a:ln/>
        </p:spPr>
        <p:txBody>
          <a:bodyPr wrap="square" lIns="0" tIns="0" rIns="0" bIns="0" rtlCol="0" anchor="ctr"/>
          <a:lstStyle/>
          <a:p>
            <a:r>
              <a:rPr lang="en-US" sz="1733" b="1" dirty="0">
                <a:solidFill>
                  <a:srgbClr val="FFFFFF"/>
                </a:solidFill>
                <a:latin typeface="Calibri" pitchFamily="34" charset="0"/>
                <a:ea typeface="Calibri" pitchFamily="34" charset="-122"/>
                <a:cs typeface="Calibri" pitchFamily="34" charset="-120"/>
              </a:rPr>
              <a:t>Compliance owns GDPR, IT owns security — neither knows what the other is doing</a:t>
            </a:r>
            <a:endParaRPr lang="en-US" sz="1733" dirty="0"/>
          </a:p>
        </p:txBody>
      </p:sp>
      <p:sp>
        <p:nvSpPr>
          <p:cNvPr id="10" name="Text 8"/>
          <p:cNvSpPr/>
          <p:nvPr/>
        </p:nvSpPr>
        <p:spPr>
          <a:xfrm>
            <a:off x="731520" y="2170176"/>
            <a:ext cx="7924800" cy="853440"/>
          </a:xfrm>
          <a:prstGeom prst="rect">
            <a:avLst/>
          </a:prstGeom>
          <a:noFill/>
          <a:ln/>
        </p:spPr>
        <p:txBody>
          <a:bodyPr wrap="square" lIns="0" tIns="0" rIns="0" bIns="0" rtlCol="0" anchor="ctr"/>
          <a:lstStyle/>
          <a:p>
            <a:r>
              <a:rPr lang="en-US" sz="1533" dirty="0">
                <a:solidFill>
                  <a:srgbClr val="64748B"/>
                </a:solidFill>
                <a:latin typeface="Calibri" pitchFamily="34" charset="0"/>
                <a:ea typeface="Calibri" pitchFamily="34" charset="-122"/>
                <a:cs typeface="Calibri" pitchFamily="34" charset="-120"/>
              </a:rPr>
              <a:t>A data breach occurs. Compliance discovers the IT team had identified the vulnerability six months earlier. IT assumed compliance knew. Compliance assumed IT had it handled. The Three Lines structure existed on paper.</a:t>
            </a:r>
            <a:endParaRPr lang="en-US" sz="1533" dirty="0"/>
          </a:p>
        </p:txBody>
      </p:sp>
      <p:sp>
        <p:nvSpPr>
          <p:cNvPr id="11" name="Text 9"/>
          <p:cNvSpPr/>
          <p:nvPr/>
        </p:nvSpPr>
        <p:spPr>
          <a:xfrm>
            <a:off x="8778240" y="1828800"/>
            <a:ext cx="2682240" cy="1036320"/>
          </a:xfrm>
          <a:prstGeom prst="rect">
            <a:avLst/>
          </a:prstGeom>
          <a:noFill/>
          <a:ln/>
        </p:spPr>
        <p:txBody>
          <a:bodyPr wrap="square" lIns="0" tIns="0" rIns="0" bIns="0" rtlCol="0" anchor="ctr"/>
          <a:lstStyle/>
          <a:p>
            <a:r>
              <a:rPr lang="en-US" sz="1600" b="1" i="1" dirty="0">
                <a:solidFill>
                  <a:srgbClr val="DC2626"/>
                </a:solidFill>
                <a:latin typeface="Calibri" pitchFamily="34" charset="0"/>
                <a:ea typeface="Calibri" pitchFamily="34" charset="-122"/>
                <a:cs typeface="Calibri" pitchFamily="34" charset="-120"/>
              </a:rPr>
              <a:t>Integration requires explicit handoffs, not assumed awareness.</a:t>
            </a:r>
            <a:endParaRPr lang="en-US" sz="1600" dirty="0"/>
          </a:p>
        </p:txBody>
      </p:sp>
      <p:sp>
        <p:nvSpPr>
          <p:cNvPr id="12" name="Shape 10"/>
          <p:cNvSpPr/>
          <p:nvPr/>
        </p:nvSpPr>
        <p:spPr>
          <a:xfrm>
            <a:off x="487680" y="3267456"/>
            <a:ext cx="11216640" cy="1524000"/>
          </a:xfrm>
          <a:prstGeom prst="rect">
            <a:avLst/>
          </a:prstGeom>
          <a:solidFill>
            <a:srgbClr val="0D1F3A"/>
          </a:solidFill>
          <a:ln w="12700">
            <a:solidFill>
              <a:srgbClr val="E8A838"/>
            </a:solidFill>
            <a:prstDash val="solid"/>
          </a:ln>
        </p:spPr>
      </p:sp>
      <p:sp>
        <p:nvSpPr>
          <p:cNvPr id="13" name="Shape 11"/>
          <p:cNvSpPr/>
          <p:nvPr/>
        </p:nvSpPr>
        <p:spPr>
          <a:xfrm>
            <a:off x="487680" y="3267456"/>
            <a:ext cx="85344" cy="1524000"/>
          </a:xfrm>
          <a:prstGeom prst="rect">
            <a:avLst/>
          </a:prstGeom>
          <a:solidFill>
            <a:srgbClr val="E8A838"/>
          </a:solidFill>
          <a:ln w="12700">
            <a:solidFill>
              <a:srgbClr val="E8A838"/>
            </a:solidFill>
            <a:prstDash val="solid"/>
          </a:ln>
        </p:spPr>
      </p:sp>
      <p:sp>
        <p:nvSpPr>
          <p:cNvPr id="14" name="Text 12"/>
          <p:cNvSpPr/>
          <p:nvPr/>
        </p:nvSpPr>
        <p:spPr>
          <a:xfrm>
            <a:off x="731520" y="3352800"/>
            <a:ext cx="10972800" cy="463296"/>
          </a:xfrm>
          <a:prstGeom prst="rect">
            <a:avLst/>
          </a:prstGeom>
          <a:noFill/>
          <a:ln/>
        </p:spPr>
        <p:txBody>
          <a:bodyPr wrap="square" lIns="0" tIns="0" rIns="0" bIns="0" rtlCol="0" anchor="ctr"/>
          <a:lstStyle/>
          <a:p>
            <a:r>
              <a:rPr lang="en-US" sz="1733" b="1" dirty="0">
                <a:solidFill>
                  <a:srgbClr val="FFFFFF"/>
                </a:solidFill>
                <a:latin typeface="Calibri" pitchFamily="34" charset="0"/>
                <a:ea typeface="Calibri" pitchFamily="34" charset="-122"/>
                <a:cs typeface="Calibri" pitchFamily="34" charset="-120"/>
              </a:rPr>
              <a:t>Risk assessment completed after the strategic decision was already made</a:t>
            </a:r>
            <a:endParaRPr lang="en-US" sz="1733" dirty="0"/>
          </a:p>
        </p:txBody>
      </p:sp>
      <p:sp>
        <p:nvSpPr>
          <p:cNvPr id="15" name="Text 13"/>
          <p:cNvSpPr/>
          <p:nvPr/>
        </p:nvSpPr>
        <p:spPr>
          <a:xfrm>
            <a:off x="731520" y="3852672"/>
            <a:ext cx="7924800" cy="853440"/>
          </a:xfrm>
          <a:prstGeom prst="rect">
            <a:avLst/>
          </a:prstGeom>
          <a:noFill/>
          <a:ln/>
        </p:spPr>
        <p:txBody>
          <a:bodyPr wrap="square" lIns="0" tIns="0" rIns="0" bIns="0" rtlCol="0" anchor="ctr"/>
          <a:lstStyle/>
          <a:p>
            <a:r>
              <a:rPr lang="en-US" sz="1533" dirty="0">
                <a:solidFill>
                  <a:srgbClr val="64748B"/>
                </a:solidFill>
                <a:latin typeface="Calibri" pitchFamily="34" charset="0"/>
                <a:ea typeface="Calibri" pitchFamily="34" charset="-122"/>
                <a:cs typeface="Calibri" pitchFamily="34" charset="-120"/>
              </a:rPr>
              <a:t>The board approves a market entry. The risk function is asked to 'document the risks' of the decision that has been made. The risk register grows. The decision is unchanged. Risk is retrospective decoration.</a:t>
            </a:r>
            <a:endParaRPr lang="en-US" sz="1533" dirty="0"/>
          </a:p>
        </p:txBody>
      </p:sp>
      <p:sp>
        <p:nvSpPr>
          <p:cNvPr id="16" name="Text 14"/>
          <p:cNvSpPr/>
          <p:nvPr/>
        </p:nvSpPr>
        <p:spPr>
          <a:xfrm>
            <a:off x="8778240" y="3511296"/>
            <a:ext cx="2682240" cy="1036320"/>
          </a:xfrm>
          <a:prstGeom prst="rect">
            <a:avLst/>
          </a:prstGeom>
          <a:noFill/>
          <a:ln/>
        </p:spPr>
        <p:txBody>
          <a:bodyPr wrap="square" lIns="0" tIns="0" rIns="0" bIns="0" rtlCol="0" anchor="ctr"/>
          <a:lstStyle/>
          <a:p>
            <a:r>
              <a:rPr lang="en-US" sz="1600" b="1" i="1" dirty="0">
                <a:solidFill>
                  <a:srgbClr val="E8A838"/>
                </a:solidFill>
                <a:latin typeface="Calibri" pitchFamily="34" charset="0"/>
                <a:ea typeface="Calibri" pitchFamily="34" charset="-122"/>
                <a:cs typeface="Calibri" pitchFamily="34" charset="-120"/>
              </a:rPr>
              <a:t>Risk integration means being in the room before the decision, not after.</a:t>
            </a:r>
            <a:endParaRPr lang="en-US" sz="1600" dirty="0"/>
          </a:p>
        </p:txBody>
      </p:sp>
      <p:sp>
        <p:nvSpPr>
          <p:cNvPr id="17" name="Shape 15"/>
          <p:cNvSpPr/>
          <p:nvPr/>
        </p:nvSpPr>
        <p:spPr>
          <a:xfrm>
            <a:off x="487680" y="4949952"/>
            <a:ext cx="11216640" cy="1524000"/>
          </a:xfrm>
          <a:prstGeom prst="rect">
            <a:avLst/>
          </a:prstGeom>
          <a:solidFill>
            <a:srgbClr val="0D1F3A"/>
          </a:solidFill>
          <a:ln w="12700">
            <a:solidFill>
              <a:srgbClr val="0A9396"/>
            </a:solidFill>
            <a:prstDash val="solid"/>
          </a:ln>
        </p:spPr>
      </p:sp>
      <p:sp>
        <p:nvSpPr>
          <p:cNvPr id="18" name="Shape 16"/>
          <p:cNvSpPr/>
          <p:nvPr/>
        </p:nvSpPr>
        <p:spPr>
          <a:xfrm>
            <a:off x="487680" y="4949952"/>
            <a:ext cx="85344" cy="1524000"/>
          </a:xfrm>
          <a:prstGeom prst="rect">
            <a:avLst/>
          </a:prstGeom>
          <a:solidFill>
            <a:srgbClr val="0A9396"/>
          </a:solidFill>
          <a:ln w="12700">
            <a:solidFill>
              <a:srgbClr val="0A9396"/>
            </a:solidFill>
            <a:prstDash val="solid"/>
          </a:ln>
        </p:spPr>
      </p:sp>
      <p:sp>
        <p:nvSpPr>
          <p:cNvPr id="19" name="Text 17"/>
          <p:cNvSpPr/>
          <p:nvPr/>
        </p:nvSpPr>
        <p:spPr>
          <a:xfrm>
            <a:off x="731520" y="5035296"/>
            <a:ext cx="10972800" cy="463296"/>
          </a:xfrm>
          <a:prstGeom prst="rect">
            <a:avLst/>
          </a:prstGeom>
          <a:noFill/>
          <a:ln/>
        </p:spPr>
        <p:txBody>
          <a:bodyPr wrap="square" lIns="0" tIns="0" rIns="0" bIns="0" rtlCol="0" anchor="ctr"/>
          <a:lstStyle/>
          <a:p>
            <a:r>
              <a:rPr lang="en-US" sz="1733" b="1" dirty="0">
                <a:solidFill>
                  <a:srgbClr val="FFFFFF"/>
                </a:solidFill>
                <a:latin typeface="Calibri" pitchFamily="34" charset="0"/>
                <a:ea typeface="Calibri" pitchFamily="34" charset="-122"/>
                <a:cs typeface="Calibri" pitchFamily="34" charset="-120"/>
              </a:rPr>
              <a:t>Internal audit finds a control gap — the finding sits unactioned for 18 months</a:t>
            </a:r>
            <a:endParaRPr lang="en-US" sz="1733" dirty="0"/>
          </a:p>
        </p:txBody>
      </p:sp>
      <p:sp>
        <p:nvSpPr>
          <p:cNvPr id="20" name="Text 18"/>
          <p:cNvSpPr/>
          <p:nvPr/>
        </p:nvSpPr>
        <p:spPr>
          <a:xfrm>
            <a:off x="731520" y="5535168"/>
            <a:ext cx="7924800" cy="853440"/>
          </a:xfrm>
          <a:prstGeom prst="rect">
            <a:avLst/>
          </a:prstGeom>
          <a:noFill/>
          <a:ln/>
        </p:spPr>
        <p:txBody>
          <a:bodyPr wrap="square" lIns="0" tIns="0" rIns="0" bIns="0" rtlCol="0" anchor="ctr"/>
          <a:lstStyle/>
          <a:p>
            <a:r>
              <a:rPr lang="en-US" sz="1533" dirty="0">
                <a:solidFill>
                  <a:srgbClr val="64748B"/>
                </a:solidFill>
                <a:latin typeface="Calibri" pitchFamily="34" charset="0"/>
                <a:ea typeface="Calibri" pitchFamily="34" charset="-122"/>
                <a:cs typeface="Calibri" pitchFamily="34" charset="-120"/>
              </a:rPr>
              <a:t>The third line surfaced the issue. The second line acknowledged it. The first line said they would fix it. Eighteen months later the same finding reappears. The structure worked. The accountability didn't.</a:t>
            </a:r>
            <a:endParaRPr lang="en-US" sz="1533" dirty="0"/>
          </a:p>
        </p:txBody>
      </p:sp>
      <p:sp>
        <p:nvSpPr>
          <p:cNvPr id="21" name="Text 19"/>
          <p:cNvSpPr/>
          <p:nvPr/>
        </p:nvSpPr>
        <p:spPr>
          <a:xfrm>
            <a:off x="8778240" y="5193792"/>
            <a:ext cx="2682240" cy="1036320"/>
          </a:xfrm>
          <a:prstGeom prst="rect">
            <a:avLst/>
          </a:prstGeom>
          <a:noFill/>
          <a:ln/>
        </p:spPr>
        <p:txBody>
          <a:bodyPr wrap="square" lIns="0" tIns="0" rIns="0" bIns="0" rtlCol="0" anchor="ctr"/>
          <a:lstStyle/>
          <a:p>
            <a:r>
              <a:rPr lang="en-US" sz="1600" b="1" i="1" dirty="0">
                <a:solidFill>
                  <a:srgbClr val="0A9396"/>
                </a:solidFill>
                <a:latin typeface="Calibri" pitchFamily="34" charset="0"/>
                <a:ea typeface="Calibri" pitchFamily="34" charset="-122"/>
                <a:cs typeface="Calibri" pitchFamily="34" charset="-120"/>
              </a:rPr>
              <a:t>Integration requires consequences, not just communication.</a:t>
            </a:r>
            <a:endParaRPr lang="en-US" sz="1600" dirty="0"/>
          </a:p>
        </p:txBody>
      </p:sp>
    </p:spTree>
    <p:extLst>
      <p:ext uri="{BB962C8B-B14F-4D97-AF65-F5344CB8AC3E}">
        <p14:creationId xmlns:p14="http://schemas.microsoft.com/office/powerpoint/2010/main" val="2455495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B7 — CONCEPT DEEPENER</a:t>
            </a:r>
            <a:endParaRPr lang="en-US" sz="1200" dirty="0"/>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latin typeface="Calibri" pitchFamily="34" charset="0"/>
                <a:ea typeface="Calibri" pitchFamily="34" charset="-122"/>
                <a:cs typeface="Calibri" pitchFamily="34" charset="-120"/>
              </a:rPr>
              <a:t>B</a:t>
            </a:r>
            <a:endParaRPr lang="en-US" sz="1867" dirty="0"/>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latin typeface="Calibri" pitchFamily="34" charset="0"/>
                <a:ea typeface="Calibri" pitchFamily="34" charset="-122"/>
                <a:cs typeface="Calibri" pitchFamily="34" charset="-120"/>
              </a:rPr>
              <a:t>Use if infosec/privacy needs illustration</a:t>
            </a:r>
            <a:endParaRPr lang="en-US" sz="1200" dirty="0"/>
          </a:p>
        </p:txBody>
      </p:sp>
      <p:sp>
        <p:nvSpPr>
          <p:cNvPr id="6" name="Text 4"/>
          <p:cNvSpPr/>
          <p:nvPr/>
        </p:nvSpPr>
        <p:spPr>
          <a:xfrm>
            <a:off x="487680" y="585216"/>
            <a:ext cx="11216640" cy="792480"/>
          </a:xfrm>
          <a:prstGeom prst="rect">
            <a:avLst/>
          </a:prstGeom>
          <a:noFill/>
          <a:ln/>
        </p:spPr>
        <p:txBody>
          <a:bodyPr wrap="square" lIns="0" tIns="0" rIns="0" bIns="0" rtlCol="0" anchor="ctr"/>
          <a:lstStyle/>
          <a:p>
            <a:r>
              <a:rPr lang="en-US" sz="3467" b="1" dirty="0">
                <a:solidFill>
                  <a:srgbClr val="FFFFFF"/>
                </a:solidFill>
                <a:latin typeface="Calibri" pitchFamily="34" charset="0"/>
                <a:ea typeface="Calibri" pitchFamily="34" charset="-122"/>
                <a:cs typeface="Calibri" pitchFamily="34" charset="-120"/>
              </a:rPr>
              <a:t>Privacy by Design — The Integration Difference</a:t>
            </a:r>
            <a:endParaRPr lang="en-US" sz="3467" dirty="0"/>
          </a:p>
        </p:txBody>
      </p:sp>
      <p:sp>
        <p:nvSpPr>
          <p:cNvPr id="7" name="Shape 5"/>
          <p:cNvSpPr/>
          <p:nvPr/>
        </p:nvSpPr>
        <p:spPr>
          <a:xfrm>
            <a:off x="487680" y="1560576"/>
            <a:ext cx="5486400" cy="4876800"/>
          </a:xfrm>
          <a:prstGeom prst="rect">
            <a:avLst/>
          </a:prstGeom>
          <a:solidFill>
            <a:srgbClr val="0D1F3A"/>
          </a:solidFill>
          <a:ln w="12700">
            <a:solidFill>
              <a:srgbClr val="DC2626"/>
            </a:solidFill>
            <a:prstDash val="solid"/>
          </a:ln>
        </p:spPr>
      </p:sp>
      <p:sp>
        <p:nvSpPr>
          <p:cNvPr id="8" name="Shape 6"/>
          <p:cNvSpPr/>
          <p:nvPr/>
        </p:nvSpPr>
        <p:spPr>
          <a:xfrm>
            <a:off x="487680" y="1560576"/>
            <a:ext cx="5486400" cy="609600"/>
          </a:xfrm>
          <a:prstGeom prst="rect">
            <a:avLst/>
          </a:prstGeom>
          <a:solidFill>
            <a:srgbClr val="DC2626"/>
          </a:solidFill>
          <a:ln w="12700">
            <a:solidFill>
              <a:srgbClr val="DC2626"/>
            </a:solidFill>
            <a:prstDash val="solid"/>
          </a:ln>
        </p:spPr>
      </p:sp>
      <p:sp>
        <p:nvSpPr>
          <p:cNvPr id="9" name="Text 7"/>
          <p:cNvSpPr/>
          <p:nvPr/>
        </p:nvSpPr>
        <p:spPr>
          <a:xfrm>
            <a:off x="609600" y="1584960"/>
            <a:ext cx="5242560" cy="560832"/>
          </a:xfrm>
          <a:prstGeom prst="rect">
            <a:avLst/>
          </a:prstGeom>
          <a:noFill/>
          <a:ln/>
        </p:spPr>
        <p:txBody>
          <a:bodyPr wrap="square" lIns="0" tIns="0" rIns="0" bIns="0" rtlCol="0" anchor="ctr"/>
          <a:lstStyle/>
          <a:p>
            <a:r>
              <a:rPr lang="en-US" sz="2000" b="1" dirty="0">
                <a:solidFill>
                  <a:srgbClr val="FFFFFF"/>
                </a:solidFill>
                <a:latin typeface="Calibri" pitchFamily="34" charset="0"/>
                <a:ea typeface="Calibri" pitchFamily="34" charset="-122"/>
                <a:cs typeface="Calibri" pitchFamily="34" charset="-120"/>
              </a:rPr>
              <a:t>Privacy as Legal Checkbox</a:t>
            </a:r>
            <a:endParaRPr lang="en-US" sz="2000" dirty="0"/>
          </a:p>
        </p:txBody>
      </p:sp>
      <p:sp>
        <p:nvSpPr>
          <p:cNvPr id="10" name="Shape 8"/>
          <p:cNvSpPr/>
          <p:nvPr/>
        </p:nvSpPr>
        <p:spPr>
          <a:xfrm>
            <a:off x="670560" y="2316480"/>
            <a:ext cx="182880" cy="182880"/>
          </a:xfrm>
          <a:prstGeom prst="line">
            <a:avLst/>
          </a:prstGeom>
          <a:solidFill>
            <a:srgbClr val="DC2626"/>
          </a:solidFill>
          <a:ln w="12700">
            <a:solidFill>
              <a:srgbClr val="DC2626"/>
            </a:solidFill>
            <a:prstDash val="solid"/>
          </a:ln>
        </p:spPr>
      </p:sp>
      <p:sp>
        <p:nvSpPr>
          <p:cNvPr id="11" name="Text 9"/>
          <p:cNvSpPr/>
          <p:nvPr/>
        </p:nvSpPr>
        <p:spPr>
          <a:xfrm>
            <a:off x="950976" y="2279904"/>
            <a:ext cx="4754880" cy="414528"/>
          </a:xfrm>
          <a:prstGeom prst="rect">
            <a:avLst/>
          </a:prstGeom>
          <a:noFill/>
          <a:ln/>
        </p:spPr>
        <p:txBody>
          <a:bodyPr wrap="square" lIns="0" tIns="0" rIns="0" bIns="0" rtlCol="0" anchor="ctr"/>
          <a:lstStyle/>
          <a:p>
            <a:r>
              <a:rPr lang="en-US" sz="1533" dirty="0">
                <a:solidFill>
                  <a:srgbClr val="CBD5E1"/>
                </a:solidFill>
                <a:latin typeface="Calibri" pitchFamily="34" charset="0"/>
                <a:ea typeface="Calibri" pitchFamily="34" charset="-122"/>
                <a:cs typeface="Calibri" pitchFamily="34" charset="-120"/>
              </a:rPr>
              <a:t>Business designs product</a:t>
            </a:r>
            <a:endParaRPr lang="en-US" sz="1533" dirty="0"/>
          </a:p>
        </p:txBody>
      </p:sp>
      <p:sp>
        <p:nvSpPr>
          <p:cNvPr id="12" name="Shape 10"/>
          <p:cNvSpPr/>
          <p:nvPr/>
        </p:nvSpPr>
        <p:spPr>
          <a:xfrm>
            <a:off x="670560" y="2767584"/>
            <a:ext cx="182880" cy="182880"/>
          </a:xfrm>
          <a:prstGeom prst="line">
            <a:avLst/>
          </a:prstGeom>
          <a:solidFill>
            <a:srgbClr val="DC2626"/>
          </a:solidFill>
          <a:ln w="12700">
            <a:solidFill>
              <a:srgbClr val="DC2626"/>
            </a:solidFill>
            <a:prstDash val="solid"/>
          </a:ln>
        </p:spPr>
      </p:sp>
      <p:sp>
        <p:nvSpPr>
          <p:cNvPr id="13" name="Text 11"/>
          <p:cNvSpPr/>
          <p:nvPr/>
        </p:nvSpPr>
        <p:spPr>
          <a:xfrm>
            <a:off x="950976" y="2731008"/>
            <a:ext cx="4754880" cy="414528"/>
          </a:xfrm>
          <a:prstGeom prst="rect">
            <a:avLst/>
          </a:prstGeom>
          <a:noFill/>
          <a:ln/>
        </p:spPr>
        <p:txBody>
          <a:bodyPr wrap="square" lIns="0" tIns="0" rIns="0" bIns="0" rtlCol="0" anchor="ctr"/>
          <a:lstStyle/>
          <a:p>
            <a:r>
              <a:rPr lang="en-US" sz="1533" dirty="0">
                <a:solidFill>
                  <a:srgbClr val="CBD5E1"/>
                </a:solidFill>
                <a:latin typeface="Calibri" pitchFamily="34" charset="0"/>
                <a:ea typeface="Calibri" pitchFamily="34" charset="-122"/>
                <a:cs typeface="Calibri" pitchFamily="34" charset="-120"/>
              </a:rPr>
              <a:t>Engineering builds it</a:t>
            </a:r>
            <a:endParaRPr lang="en-US" sz="1533" dirty="0"/>
          </a:p>
        </p:txBody>
      </p:sp>
      <p:sp>
        <p:nvSpPr>
          <p:cNvPr id="14" name="Shape 12"/>
          <p:cNvSpPr/>
          <p:nvPr/>
        </p:nvSpPr>
        <p:spPr>
          <a:xfrm>
            <a:off x="670560" y="3218688"/>
            <a:ext cx="182880" cy="182880"/>
          </a:xfrm>
          <a:prstGeom prst="line">
            <a:avLst/>
          </a:prstGeom>
          <a:solidFill>
            <a:srgbClr val="DC2626"/>
          </a:solidFill>
          <a:ln w="12700">
            <a:solidFill>
              <a:srgbClr val="DC2626"/>
            </a:solidFill>
            <a:prstDash val="solid"/>
          </a:ln>
        </p:spPr>
      </p:sp>
      <p:sp>
        <p:nvSpPr>
          <p:cNvPr id="15" name="Text 13"/>
          <p:cNvSpPr/>
          <p:nvPr/>
        </p:nvSpPr>
        <p:spPr>
          <a:xfrm>
            <a:off x="950976" y="3182112"/>
            <a:ext cx="4754880" cy="414528"/>
          </a:xfrm>
          <a:prstGeom prst="rect">
            <a:avLst/>
          </a:prstGeom>
          <a:noFill/>
          <a:ln/>
        </p:spPr>
        <p:txBody>
          <a:bodyPr wrap="square" lIns="0" tIns="0" rIns="0" bIns="0" rtlCol="0" anchor="ctr"/>
          <a:lstStyle/>
          <a:p>
            <a:r>
              <a:rPr lang="en-US" sz="1533" dirty="0">
                <a:solidFill>
                  <a:srgbClr val="CBD5E1"/>
                </a:solidFill>
                <a:latin typeface="Calibri" pitchFamily="34" charset="0"/>
                <a:ea typeface="Calibri" pitchFamily="34" charset="-122"/>
                <a:cs typeface="Calibri" pitchFamily="34" charset="-120"/>
              </a:rPr>
              <a:t>Legal reviews for GDPR</a:t>
            </a:r>
            <a:endParaRPr lang="en-US" sz="1533" dirty="0"/>
          </a:p>
        </p:txBody>
      </p:sp>
      <p:sp>
        <p:nvSpPr>
          <p:cNvPr id="16" name="Shape 14"/>
          <p:cNvSpPr/>
          <p:nvPr/>
        </p:nvSpPr>
        <p:spPr>
          <a:xfrm>
            <a:off x="670560" y="3669792"/>
            <a:ext cx="182880" cy="182880"/>
          </a:xfrm>
          <a:prstGeom prst="line">
            <a:avLst/>
          </a:prstGeom>
          <a:solidFill>
            <a:srgbClr val="DC2626"/>
          </a:solidFill>
          <a:ln w="12700">
            <a:solidFill>
              <a:srgbClr val="DC2626"/>
            </a:solidFill>
            <a:prstDash val="solid"/>
          </a:ln>
        </p:spPr>
      </p:sp>
      <p:sp>
        <p:nvSpPr>
          <p:cNvPr id="17" name="Text 15"/>
          <p:cNvSpPr/>
          <p:nvPr/>
        </p:nvSpPr>
        <p:spPr>
          <a:xfrm>
            <a:off x="950976" y="3633216"/>
            <a:ext cx="4754880" cy="414528"/>
          </a:xfrm>
          <a:prstGeom prst="rect">
            <a:avLst/>
          </a:prstGeom>
          <a:noFill/>
          <a:ln/>
        </p:spPr>
        <p:txBody>
          <a:bodyPr wrap="square" lIns="0" tIns="0" rIns="0" bIns="0" rtlCol="0" anchor="ctr"/>
          <a:lstStyle/>
          <a:p>
            <a:r>
              <a:rPr lang="en-US" sz="1533" dirty="0">
                <a:solidFill>
                  <a:srgbClr val="CBD5E1"/>
                </a:solidFill>
                <a:latin typeface="Calibri" pitchFamily="34" charset="0"/>
                <a:ea typeface="Calibri" pitchFamily="34" charset="-122"/>
                <a:cs typeface="Calibri" pitchFamily="34" charset="-120"/>
              </a:rPr>
              <a:t>Compliance signs off</a:t>
            </a:r>
            <a:endParaRPr lang="en-US" sz="1533" dirty="0"/>
          </a:p>
        </p:txBody>
      </p:sp>
      <p:sp>
        <p:nvSpPr>
          <p:cNvPr id="18" name="Shape 16"/>
          <p:cNvSpPr/>
          <p:nvPr/>
        </p:nvSpPr>
        <p:spPr>
          <a:xfrm>
            <a:off x="670560" y="4120896"/>
            <a:ext cx="182880" cy="182880"/>
          </a:xfrm>
          <a:prstGeom prst="line">
            <a:avLst/>
          </a:prstGeom>
          <a:solidFill>
            <a:srgbClr val="DC2626"/>
          </a:solidFill>
          <a:ln w="12700">
            <a:solidFill>
              <a:srgbClr val="DC2626"/>
            </a:solidFill>
            <a:prstDash val="solid"/>
          </a:ln>
        </p:spPr>
      </p:sp>
      <p:sp>
        <p:nvSpPr>
          <p:cNvPr id="19" name="Text 17"/>
          <p:cNvSpPr/>
          <p:nvPr/>
        </p:nvSpPr>
        <p:spPr>
          <a:xfrm>
            <a:off x="950976" y="4084320"/>
            <a:ext cx="4754880" cy="414528"/>
          </a:xfrm>
          <a:prstGeom prst="rect">
            <a:avLst/>
          </a:prstGeom>
          <a:noFill/>
          <a:ln/>
        </p:spPr>
        <p:txBody>
          <a:bodyPr wrap="square" lIns="0" tIns="0" rIns="0" bIns="0" rtlCol="0" anchor="ctr"/>
          <a:lstStyle/>
          <a:p>
            <a:r>
              <a:rPr lang="en-US" sz="1533" dirty="0">
                <a:solidFill>
                  <a:srgbClr val="DC2626"/>
                </a:solidFill>
                <a:latin typeface="Calibri" pitchFamily="34" charset="0"/>
                <a:ea typeface="Calibri" pitchFamily="34" charset="-122"/>
                <a:cs typeface="Calibri" pitchFamily="34" charset="-120"/>
              </a:rPr>
              <a:t>Privacy impact assessment done</a:t>
            </a:r>
            <a:endParaRPr lang="en-US" sz="1533" dirty="0"/>
          </a:p>
        </p:txBody>
      </p:sp>
      <p:sp>
        <p:nvSpPr>
          <p:cNvPr id="20" name="Shape 18"/>
          <p:cNvSpPr/>
          <p:nvPr/>
        </p:nvSpPr>
        <p:spPr>
          <a:xfrm>
            <a:off x="670560" y="4572000"/>
            <a:ext cx="182880" cy="182880"/>
          </a:xfrm>
          <a:prstGeom prst="line">
            <a:avLst/>
          </a:prstGeom>
          <a:solidFill>
            <a:srgbClr val="DC2626"/>
          </a:solidFill>
          <a:ln w="12700">
            <a:solidFill>
              <a:srgbClr val="DC2626"/>
            </a:solidFill>
            <a:prstDash val="solid"/>
          </a:ln>
        </p:spPr>
      </p:sp>
      <p:sp>
        <p:nvSpPr>
          <p:cNvPr id="21" name="Text 19"/>
          <p:cNvSpPr/>
          <p:nvPr/>
        </p:nvSpPr>
        <p:spPr>
          <a:xfrm>
            <a:off x="950976" y="4535424"/>
            <a:ext cx="4754880" cy="414528"/>
          </a:xfrm>
          <a:prstGeom prst="rect">
            <a:avLst/>
          </a:prstGeom>
          <a:noFill/>
          <a:ln/>
        </p:spPr>
        <p:txBody>
          <a:bodyPr wrap="square" lIns="0" tIns="0" rIns="0" bIns="0" rtlCol="0" anchor="ctr"/>
          <a:lstStyle/>
          <a:p>
            <a:r>
              <a:rPr lang="en-US" sz="1533" dirty="0">
                <a:solidFill>
                  <a:srgbClr val="DC2626"/>
                </a:solidFill>
                <a:latin typeface="Calibri" pitchFamily="34" charset="0"/>
                <a:ea typeface="Calibri" pitchFamily="34" charset="-122"/>
                <a:cs typeface="Calibri" pitchFamily="34" charset="-120"/>
              </a:rPr>
              <a:t>Privacy bolted on at end</a:t>
            </a:r>
            <a:endParaRPr lang="en-US" sz="1533" dirty="0"/>
          </a:p>
        </p:txBody>
      </p:sp>
      <p:sp>
        <p:nvSpPr>
          <p:cNvPr id="22" name="Shape 20"/>
          <p:cNvSpPr/>
          <p:nvPr/>
        </p:nvSpPr>
        <p:spPr>
          <a:xfrm>
            <a:off x="670560" y="5023104"/>
            <a:ext cx="182880" cy="182880"/>
          </a:xfrm>
          <a:prstGeom prst="line">
            <a:avLst/>
          </a:prstGeom>
          <a:solidFill>
            <a:srgbClr val="DC2626"/>
          </a:solidFill>
          <a:ln w="12700">
            <a:solidFill>
              <a:srgbClr val="DC2626"/>
            </a:solidFill>
            <a:prstDash val="solid"/>
          </a:ln>
        </p:spPr>
      </p:sp>
      <p:sp>
        <p:nvSpPr>
          <p:cNvPr id="23" name="Text 21"/>
          <p:cNvSpPr/>
          <p:nvPr/>
        </p:nvSpPr>
        <p:spPr>
          <a:xfrm>
            <a:off x="950976" y="4986528"/>
            <a:ext cx="4754880" cy="414528"/>
          </a:xfrm>
          <a:prstGeom prst="rect">
            <a:avLst/>
          </a:prstGeom>
          <a:noFill/>
          <a:ln/>
        </p:spPr>
        <p:txBody>
          <a:bodyPr wrap="square" lIns="0" tIns="0" rIns="0" bIns="0" rtlCol="0" anchor="ctr"/>
          <a:lstStyle/>
          <a:p>
            <a:r>
              <a:rPr lang="en-US" sz="1533" dirty="0">
                <a:solidFill>
                  <a:srgbClr val="DC2626"/>
                </a:solidFill>
                <a:latin typeface="Calibri" pitchFamily="34" charset="0"/>
                <a:ea typeface="Calibri" pitchFamily="34" charset="-122"/>
                <a:cs typeface="Calibri" pitchFamily="34" charset="-120"/>
              </a:rPr>
              <a:t>Launch delayed. Controls retrofitted.</a:t>
            </a:r>
            <a:endParaRPr lang="en-US" sz="1533" dirty="0"/>
          </a:p>
        </p:txBody>
      </p:sp>
      <p:sp>
        <p:nvSpPr>
          <p:cNvPr id="24" name="Text 22"/>
          <p:cNvSpPr/>
          <p:nvPr/>
        </p:nvSpPr>
        <p:spPr>
          <a:xfrm>
            <a:off x="609600" y="5949696"/>
            <a:ext cx="5242560" cy="390144"/>
          </a:xfrm>
          <a:prstGeom prst="rect">
            <a:avLst/>
          </a:prstGeom>
          <a:noFill/>
          <a:ln/>
        </p:spPr>
        <p:txBody>
          <a:bodyPr wrap="square" lIns="0" tIns="0" rIns="0" bIns="0" rtlCol="0" anchor="ctr"/>
          <a:lstStyle/>
          <a:p>
            <a:r>
              <a:rPr lang="en-US" sz="1600" b="1" i="1" dirty="0">
                <a:solidFill>
                  <a:srgbClr val="DC2626"/>
                </a:solidFill>
                <a:latin typeface="Calibri" pitchFamily="34" charset="0"/>
                <a:ea typeface="Calibri" pitchFamily="34" charset="-122"/>
                <a:cs typeface="Calibri" pitchFamily="34" charset="-120"/>
              </a:rPr>
              <a:t>Compliance happened. Integration didn't.</a:t>
            </a:r>
            <a:endParaRPr lang="en-US" sz="1600" dirty="0"/>
          </a:p>
        </p:txBody>
      </p:sp>
      <p:sp>
        <p:nvSpPr>
          <p:cNvPr id="25" name="Shape 23"/>
          <p:cNvSpPr/>
          <p:nvPr/>
        </p:nvSpPr>
        <p:spPr>
          <a:xfrm>
            <a:off x="6461760" y="1560576"/>
            <a:ext cx="5486400" cy="4876800"/>
          </a:xfrm>
          <a:prstGeom prst="rect">
            <a:avLst/>
          </a:prstGeom>
          <a:solidFill>
            <a:srgbClr val="0D1F3A"/>
          </a:solidFill>
          <a:ln w="12700">
            <a:solidFill>
              <a:srgbClr val="059669"/>
            </a:solidFill>
            <a:prstDash val="solid"/>
          </a:ln>
        </p:spPr>
      </p:sp>
      <p:sp>
        <p:nvSpPr>
          <p:cNvPr id="26" name="Shape 24"/>
          <p:cNvSpPr/>
          <p:nvPr/>
        </p:nvSpPr>
        <p:spPr>
          <a:xfrm>
            <a:off x="6461760" y="1560576"/>
            <a:ext cx="5486400" cy="609600"/>
          </a:xfrm>
          <a:prstGeom prst="rect">
            <a:avLst/>
          </a:prstGeom>
          <a:solidFill>
            <a:srgbClr val="059669"/>
          </a:solidFill>
          <a:ln w="12700">
            <a:solidFill>
              <a:srgbClr val="059669"/>
            </a:solidFill>
            <a:prstDash val="solid"/>
          </a:ln>
        </p:spPr>
      </p:sp>
      <p:sp>
        <p:nvSpPr>
          <p:cNvPr id="27" name="Text 25"/>
          <p:cNvSpPr/>
          <p:nvPr/>
        </p:nvSpPr>
        <p:spPr>
          <a:xfrm>
            <a:off x="6583680" y="1584960"/>
            <a:ext cx="5242560" cy="560832"/>
          </a:xfrm>
          <a:prstGeom prst="rect">
            <a:avLst/>
          </a:prstGeom>
          <a:noFill/>
          <a:ln/>
        </p:spPr>
        <p:txBody>
          <a:bodyPr wrap="square" lIns="0" tIns="0" rIns="0" bIns="0" rtlCol="0" anchor="ctr"/>
          <a:lstStyle/>
          <a:p>
            <a:r>
              <a:rPr lang="en-US" sz="2000" b="1" dirty="0">
                <a:solidFill>
                  <a:srgbClr val="FFFFFF"/>
                </a:solidFill>
                <a:latin typeface="Calibri" pitchFamily="34" charset="0"/>
                <a:ea typeface="Calibri" pitchFamily="34" charset="-122"/>
                <a:cs typeface="Calibri" pitchFamily="34" charset="-120"/>
              </a:rPr>
              <a:t>Privacy by Design</a:t>
            </a:r>
            <a:endParaRPr lang="en-US" sz="2000" dirty="0"/>
          </a:p>
        </p:txBody>
      </p:sp>
      <p:sp>
        <p:nvSpPr>
          <p:cNvPr id="28" name="Shape 26"/>
          <p:cNvSpPr/>
          <p:nvPr/>
        </p:nvSpPr>
        <p:spPr>
          <a:xfrm>
            <a:off x="6644640" y="2316480"/>
            <a:ext cx="182880" cy="182880"/>
          </a:xfrm>
          <a:prstGeom prst="line">
            <a:avLst/>
          </a:prstGeom>
          <a:solidFill>
            <a:srgbClr val="059669"/>
          </a:solidFill>
          <a:ln w="12700">
            <a:solidFill>
              <a:srgbClr val="059669"/>
            </a:solidFill>
            <a:prstDash val="solid"/>
          </a:ln>
        </p:spPr>
      </p:sp>
      <p:sp>
        <p:nvSpPr>
          <p:cNvPr id="29" name="Text 27"/>
          <p:cNvSpPr/>
          <p:nvPr/>
        </p:nvSpPr>
        <p:spPr>
          <a:xfrm>
            <a:off x="6925056" y="2279904"/>
            <a:ext cx="4754880" cy="414528"/>
          </a:xfrm>
          <a:prstGeom prst="rect">
            <a:avLst/>
          </a:prstGeom>
          <a:noFill/>
          <a:ln/>
        </p:spPr>
        <p:txBody>
          <a:bodyPr wrap="square" lIns="0" tIns="0" rIns="0" bIns="0" rtlCol="0" anchor="ctr"/>
          <a:lstStyle/>
          <a:p>
            <a:r>
              <a:rPr lang="en-US" sz="1533" dirty="0">
                <a:solidFill>
                  <a:srgbClr val="CBD5E1"/>
                </a:solidFill>
                <a:latin typeface="Calibri" pitchFamily="34" charset="0"/>
                <a:ea typeface="Calibri" pitchFamily="34" charset="-122"/>
                <a:cs typeface="Calibri" pitchFamily="34" charset="-120"/>
              </a:rPr>
              <a:t>Privacy requirements in brief</a:t>
            </a:r>
            <a:endParaRPr lang="en-US" sz="1533" dirty="0"/>
          </a:p>
        </p:txBody>
      </p:sp>
      <p:sp>
        <p:nvSpPr>
          <p:cNvPr id="30" name="Shape 28"/>
          <p:cNvSpPr/>
          <p:nvPr/>
        </p:nvSpPr>
        <p:spPr>
          <a:xfrm>
            <a:off x="6644640" y="2767584"/>
            <a:ext cx="182880" cy="182880"/>
          </a:xfrm>
          <a:prstGeom prst="line">
            <a:avLst/>
          </a:prstGeom>
          <a:solidFill>
            <a:srgbClr val="059669"/>
          </a:solidFill>
          <a:ln w="12700">
            <a:solidFill>
              <a:srgbClr val="059669"/>
            </a:solidFill>
            <a:prstDash val="solid"/>
          </a:ln>
        </p:spPr>
      </p:sp>
      <p:sp>
        <p:nvSpPr>
          <p:cNvPr id="31" name="Text 29"/>
          <p:cNvSpPr/>
          <p:nvPr/>
        </p:nvSpPr>
        <p:spPr>
          <a:xfrm>
            <a:off x="6925056" y="2731008"/>
            <a:ext cx="4754880" cy="414528"/>
          </a:xfrm>
          <a:prstGeom prst="rect">
            <a:avLst/>
          </a:prstGeom>
          <a:noFill/>
          <a:ln/>
        </p:spPr>
        <p:txBody>
          <a:bodyPr wrap="square" lIns="0" tIns="0" rIns="0" bIns="0" rtlCol="0" anchor="ctr"/>
          <a:lstStyle/>
          <a:p>
            <a:r>
              <a:rPr lang="en-US" sz="1533" dirty="0">
                <a:solidFill>
                  <a:srgbClr val="CBD5E1"/>
                </a:solidFill>
                <a:latin typeface="Calibri" pitchFamily="34" charset="0"/>
                <a:ea typeface="Calibri" pitchFamily="34" charset="-122"/>
                <a:cs typeface="Calibri" pitchFamily="34" charset="-120"/>
              </a:rPr>
              <a:t>Data minimisation by default</a:t>
            </a:r>
            <a:endParaRPr lang="en-US" sz="1533" dirty="0"/>
          </a:p>
        </p:txBody>
      </p:sp>
      <p:sp>
        <p:nvSpPr>
          <p:cNvPr id="32" name="Shape 30"/>
          <p:cNvSpPr/>
          <p:nvPr/>
        </p:nvSpPr>
        <p:spPr>
          <a:xfrm>
            <a:off x="6644640" y="3218688"/>
            <a:ext cx="182880" cy="182880"/>
          </a:xfrm>
          <a:prstGeom prst="line">
            <a:avLst/>
          </a:prstGeom>
          <a:solidFill>
            <a:srgbClr val="059669"/>
          </a:solidFill>
          <a:ln w="12700">
            <a:solidFill>
              <a:srgbClr val="059669"/>
            </a:solidFill>
            <a:prstDash val="solid"/>
          </a:ln>
        </p:spPr>
      </p:sp>
      <p:sp>
        <p:nvSpPr>
          <p:cNvPr id="33" name="Text 31"/>
          <p:cNvSpPr/>
          <p:nvPr/>
        </p:nvSpPr>
        <p:spPr>
          <a:xfrm>
            <a:off x="6925056" y="3182112"/>
            <a:ext cx="4754880" cy="414528"/>
          </a:xfrm>
          <a:prstGeom prst="rect">
            <a:avLst/>
          </a:prstGeom>
          <a:noFill/>
          <a:ln/>
        </p:spPr>
        <p:txBody>
          <a:bodyPr wrap="square" lIns="0" tIns="0" rIns="0" bIns="0" rtlCol="0" anchor="ctr"/>
          <a:lstStyle/>
          <a:p>
            <a:r>
              <a:rPr lang="en-US" sz="1533" dirty="0">
                <a:solidFill>
                  <a:srgbClr val="CBD5E1"/>
                </a:solidFill>
                <a:latin typeface="Calibri" pitchFamily="34" charset="0"/>
                <a:ea typeface="Calibri" pitchFamily="34" charset="-122"/>
                <a:cs typeface="Calibri" pitchFamily="34" charset="-120"/>
              </a:rPr>
              <a:t>Infosec &amp; compliance in sprint reviews</a:t>
            </a:r>
            <a:endParaRPr lang="en-US" sz="1533" dirty="0"/>
          </a:p>
        </p:txBody>
      </p:sp>
      <p:sp>
        <p:nvSpPr>
          <p:cNvPr id="34" name="Shape 32"/>
          <p:cNvSpPr/>
          <p:nvPr/>
        </p:nvSpPr>
        <p:spPr>
          <a:xfrm>
            <a:off x="6644640" y="3669792"/>
            <a:ext cx="182880" cy="182880"/>
          </a:xfrm>
          <a:prstGeom prst="line">
            <a:avLst/>
          </a:prstGeom>
          <a:solidFill>
            <a:srgbClr val="059669"/>
          </a:solidFill>
          <a:ln w="12700">
            <a:solidFill>
              <a:srgbClr val="059669"/>
            </a:solidFill>
            <a:prstDash val="solid"/>
          </a:ln>
        </p:spPr>
      </p:sp>
      <p:sp>
        <p:nvSpPr>
          <p:cNvPr id="35" name="Text 33"/>
          <p:cNvSpPr/>
          <p:nvPr/>
        </p:nvSpPr>
        <p:spPr>
          <a:xfrm>
            <a:off x="6925056" y="3633216"/>
            <a:ext cx="4754880" cy="414528"/>
          </a:xfrm>
          <a:prstGeom prst="rect">
            <a:avLst/>
          </a:prstGeom>
          <a:noFill/>
          <a:ln/>
        </p:spPr>
        <p:txBody>
          <a:bodyPr wrap="square" lIns="0" tIns="0" rIns="0" bIns="0" rtlCol="0" anchor="ctr"/>
          <a:lstStyle/>
          <a:p>
            <a:r>
              <a:rPr lang="en-US" sz="1533" dirty="0">
                <a:solidFill>
                  <a:srgbClr val="CBD5E1"/>
                </a:solidFill>
                <a:latin typeface="Calibri" pitchFamily="34" charset="0"/>
                <a:ea typeface="Calibri" pitchFamily="34" charset="-122"/>
                <a:cs typeface="Calibri" pitchFamily="34" charset="-120"/>
              </a:rPr>
              <a:t>DPIA conducted during design</a:t>
            </a:r>
            <a:endParaRPr lang="en-US" sz="1533" dirty="0"/>
          </a:p>
        </p:txBody>
      </p:sp>
      <p:sp>
        <p:nvSpPr>
          <p:cNvPr id="36" name="Shape 34"/>
          <p:cNvSpPr/>
          <p:nvPr/>
        </p:nvSpPr>
        <p:spPr>
          <a:xfrm>
            <a:off x="6644640" y="4120896"/>
            <a:ext cx="182880" cy="182880"/>
          </a:xfrm>
          <a:prstGeom prst="line">
            <a:avLst/>
          </a:prstGeom>
          <a:solidFill>
            <a:srgbClr val="059669"/>
          </a:solidFill>
          <a:ln w="12700">
            <a:solidFill>
              <a:srgbClr val="059669"/>
            </a:solidFill>
            <a:prstDash val="solid"/>
          </a:ln>
        </p:spPr>
      </p:sp>
      <p:sp>
        <p:nvSpPr>
          <p:cNvPr id="37" name="Text 35"/>
          <p:cNvSpPr/>
          <p:nvPr/>
        </p:nvSpPr>
        <p:spPr>
          <a:xfrm>
            <a:off x="6925056" y="4084320"/>
            <a:ext cx="4754880" cy="414528"/>
          </a:xfrm>
          <a:prstGeom prst="rect">
            <a:avLst/>
          </a:prstGeom>
          <a:noFill/>
          <a:ln/>
        </p:spPr>
        <p:txBody>
          <a:bodyPr wrap="square" lIns="0" tIns="0" rIns="0" bIns="0" rtlCol="0" anchor="ctr"/>
          <a:lstStyle/>
          <a:p>
            <a:r>
              <a:rPr lang="en-US" sz="1533" dirty="0">
                <a:solidFill>
                  <a:srgbClr val="059669"/>
                </a:solidFill>
                <a:latin typeface="Calibri" pitchFamily="34" charset="0"/>
                <a:ea typeface="Calibri" pitchFamily="34" charset="-122"/>
                <a:cs typeface="Calibri" pitchFamily="34" charset="-120"/>
              </a:rPr>
              <a:t>Consent flows built in from start</a:t>
            </a:r>
            <a:endParaRPr lang="en-US" sz="1533" dirty="0"/>
          </a:p>
        </p:txBody>
      </p:sp>
      <p:sp>
        <p:nvSpPr>
          <p:cNvPr id="38" name="Shape 36"/>
          <p:cNvSpPr/>
          <p:nvPr/>
        </p:nvSpPr>
        <p:spPr>
          <a:xfrm>
            <a:off x="6644640" y="4572000"/>
            <a:ext cx="182880" cy="182880"/>
          </a:xfrm>
          <a:prstGeom prst="line">
            <a:avLst/>
          </a:prstGeom>
          <a:solidFill>
            <a:srgbClr val="059669"/>
          </a:solidFill>
          <a:ln w="12700">
            <a:solidFill>
              <a:srgbClr val="059669"/>
            </a:solidFill>
            <a:prstDash val="solid"/>
          </a:ln>
        </p:spPr>
      </p:sp>
      <p:sp>
        <p:nvSpPr>
          <p:cNvPr id="39" name="Text 37"/>
          <p:cNvSpPr/>
          <p:nvPr/>
        </p:nvSpPr>
        <p:spPr>
          <a:xfrm>
            <a:off x="6925056" y="4535424"/>
            <a:ext cx="4754880" cy="414528"/>
          </a:xfrm>
          <a:prstGeom prst="rect">
            <a:avLst/>
          </a:prstGeom>
          <a:noFill/>
          <a:ln/>
        </p:spPr>
        <p:txBody>
          <a:bodyPr wrap="square" lIns="0" tIns="0" rIns="0" bIns="0" rtlCol="0" anchor="ctr"/>
          <a:lstStyle/>
          <a:p>
            <a:r>
              <a:rPr lang="en-US" sz="1533" dirty="0">
                <a:solidFill>
                  <a:srgbClr val="059669"/>
                </a:solidFill>
                <a:latin typeface="Calibri" pitchFamily="34" charset="0"/>
                <a:ea typeface="Calibri" pitchFamily="34" charset="-122"/>
                <a:cs typeface="Calibri" pitchFamily="34" charset="-120"/>
              </a:rPr>
              <a:t>Privacy-enhancing tech selected early</a:t>
            </a:r>
            <a:endParaRPr lang="en-US" sz="1533" dirty="0"/>
          </a:p>
        </p:txBody>
      </p:sp>
      <p:sp>
        <p:nvSpPr>
          <p:cNvPr id="40" name="Shape 38"/>
          <p:cNvSpPr/>
          <p:nvPr/>
        </p:nvSpPr>
        <p:spPr>
          <a:xfrm>
            <a:off x="6644640" y="5023104"/>
            <a:ext cx="182880" cy="182880"/>
          </a:xfrm>
          <a:prstGeom prst="line">
            <a:avLst/>
          </a:prstGeom>
          <a:solidFill>
            <a:srgbClr val="059669"/>
          </a:solidFill>
          <a:ln w="12700">
            <a:solidFill>
              <a:srgbClr val="059669"/>
            </a:solidFill>
            <a:prstDash val="solid"/>
          </a:ln>
        </p:spPr>
      </p:sp>
      <p:sp>
        <p:nvSpPr>
          <p:cNvPr id="41" name="Text 39"/>
          <p:cNvSpPr/>
          <p:nvPr/>
        </p:nvSpPr>
        <p:spPr>
          <a:xfrm>
            <a:off x="6925056" y="4986528"/>
            <a:ext cx="4754880" cy="414528"/>
          </a:xfrm>
          <a:prstGeom prst="rect">
            <a:avLst/>
          </a:prstGeom>
          <a:noFill/>
          <a:ln/>
        </p:spPr>
        <p:txBody>
          <a:bodyPr wrap="square" lIns="0" tIns="0" rIns="0" bIns="0" rtlCol="0" anchor="ctr"/>
          <a:lstStyle/>
          <a:p>
            <a:r>
              <a:rPr lang="en-US" sz="1533" dirty="0">
                <a:solidFill>
                  <a:srgbClr val="059669"/>
                </a:solidFill>
                <a:latin typeface="Calibri" pitchFamily="34" charset="0"/>
                <a:ea typeface="Calibri" pitchFamily="34" charset="-122"/>
                <a:cs typeface="Calibri" pitchFamily="34" charset="-120"/>
              </a:rPr>
              <a:t>Launch on time. Controls intrinsic.</a:t>
            </a:r>
            <a:endParaRPr lang="en-US" sz="1533" dirty="0"/>
          </a:p>
        </p:txBody>
      </p:sp>
      <p:sp>
        <p:nvSpPr>
          <p:cNvPr id="42" name="Text 40"/>
          <p:cNvSpPr/>
          <p:nvPr/>
        </p:nvSpPr>
        <p:spPr>
          <a:xfrm>
            <a:off x="6583680" y="5949696"/>
            <a:ext cx="5242560" cy="390144"/>
          </a:xfrm>
          <a:prstGeom prst="rect">
            <a:avLst/>
          </a:prstGeom>
          <a:noFill/>
          <a:ln/>
        </p:spPr>
        <p:txBody>
          <a:bodyPr wrap="square" lIns="0" tIns="0" rIns="0" bIns="0" rtlCol="0" anchor="ctr"/>
          <a:lstStyle/>
          <a:p>
            <a:r>
              <a:rPr lang="en-US" sz="1600" b="1" i="1" dirty="0">
                <a:solidFill>
                  <a:srgbClr val="059669"/>
                </a:solidFill>
                <a:latin typeface="Calibri" pitchFamily="34" charset="0"/>
                <a:ea typeface="Calibri" pitchFamily="34" charset="-122"/>
                <a:cs typeface="Calibri" pitchFamily="34" charset="-120"/>
              </a:rPr>
              <a:t>Compliance happened. Integration did too.</a:t>
            </a:r>
            <a:endParaRPr lang="en-US" sz="1600" dirty="0"/>
          </a:p>
        </p:txBody>
      </p:sp>
    </p:spTree>
    <p:extLst>
      <p:ext uri="{BB962C8B-B14F-4D97-AF65-F5344CB8AC3E}">
        <p14:creationId xmlns:p14="http://schemas.microsoft.com/office/powerpoint/2010/main" val="3132669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487680" y="219456"/>
            <a:ext cx="6096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B8 — DISCUSSION STARTER</a:t>
            </a:r>
            <a:endParaRPr lang="en-US" sz="1200" dirty="0"/>
          </a:p>
        </p:txBody>
      </p:sp>
      <p:sp>
        <p:nvSpPr>
          <p:cNvPr id="3" name="Shape 1"/>
          <p:cNvSpPr/>
          <p:nvPr/>
        </p:nvSpPr>
        <p:spPr>
          <a:xfrm>
            <a:off x="11338560" y="146304"/>
            <a:ext cx="609600" cy="390144"/>
          </a:xfrm>
          <a:prstGeom prst="rect">
            <a:avLst/>
          </a:prstGeom>
          <a:solidFill>
            <a:srgbClr val="0D7377"/>
          </a:solidFill>
          <a:ln w="12700">
            <a:solidFill>
              <a:srgbClr val="0D7377"/>
            </a:solidFill>
            <a:prstDash val="solid"/>
          </a:ln>
        </p:spPr>
      </p:sp>
      <p:sp>
        <p:nvSpPr>
          <p:cNvPr id="4" name="Text 2"/>
          <p:cNvSpPr/>
          <p:nvPr/>
        </p:nvSpPr>
        <p:spPr>
          <a:xfrm>
            <a:off x="11338560" y="146304"/>
            <a:ext cx="609600" cy="390144"/>
          </a:xfrm>
          <a:prstGeom prst="rect">
            <a:avLst/>
          </a:prstGeom>
          <a:noFill/>
          <a:ln/>
        </p:spPr>
        <p:txBody>
          <a:bodyPr wrap="square" lIns="0" tIns="0" rIns="0" bIns="0" rtlCol="0" anchor="ctr"/>
          <a:lstStyle/>
          <a:p>
            <a:pPr algn="ctr"/>
            <a:r>
              <a:rPr lang="en-US" sz="1867" b="1" dirty="0">
                <a:solidFill>
                  <a:srgbClr val="FFFFFF"/>
                </a:solidFill>
                <a:latin typeface="Calibri" pitchFamily="34" charset="0"/>
                <a:ea typeface="Calibri" pitchFamily="34" charset="-122"/>
                <a:cs typeface="Calibri" pitchFamily="34" charset="-120"/>
              </a:rPr>
              <a:t>B</a:t>
            </a:r>
            <a:endParaRPr lang="en-US" sz="1867" dirty="0"/>
          </a:p>
        </p:txBody>
      </p:sp>
      <p:sp>
        <p:nvSpPr>
          <p:cNvPr id="5" name="Text 3"/>
          <p:cNvSpPr/>
          <p:nvPr/>
        </p:nvSpPr>
        <p:spPr>
          <a:xfrm>
            <a:off x="8534400" y="182880"/>
            <a:ext cx="2682240" cy="316992"/>
          </a:xfrm>
          <a:prstGeom prst="rect">
            <a:avLst/>
          </a:prstGeom>
          <a:noFill/>
          <a:ln/>
        </p:spPr>
        <p:txBody>
          <a:bodyPr wrap="square" lIns="0" tIns="0" rIns="0" bIns="0" rtlCol="0" anchor="ctr"/>
          <a:lstStyle/>
          <a:p>
            <a:pPr algn="r"/>
            <a:r>
              <a:rPr lang="en-US" sz="1200" i="1" dirty="0">
                <a:solidFill>
                  <a:srgbClr val="0A9396"/>
                </a:solidFill>
                <a:latin typeface="Calibri" pitchFamily="34" charset="0"/>
                <a:ea typeface="Calibri" pitchFamily="34" charset="-122"/>
                <a:cs typeface="Calibri" pitchFamily="34" charset="-120"/>
              </a:rPr>
              <a:t>Use if closing reflection needs harder question</a:t>
            </a:r>
            <a:endParaRPr lang="en-US" sz="1200" dirty="0"/>
          </a:p>
        </p:txBody>
      </p:sp>
      <p:sp>
        <p:nvSpPr>
          <p:cNvPr id="6" name="Text 4"/>
          <p:cNvSpPr/>
          <p:nvPr/>
        </p:nvSpPr>
        <p:spPr>
          <a:xfrm>
            <a:off x="609600" y="1097280"/>
            <a:ext cx="10972800" cy="2438400"/>
          </a:xfrm>
          <a:prstGeom prst="rect">
            <a:avLst/>
          </a:prstGeom>
          <a:noFill/>
          <a:ln/>
        </p:spPr>
        <p:txBody>
          <a:bodyPr wrap="square" lIns="0" tIns="0" rIns="0" bIns="0" rtlCol="0" anchor="ctr"/>
          <a:lstStyle/>
          <a:p>
            <a:r>
              <a:rPr lang="en-US" sz="6133" b="1" dirty="0">
                <a:solidFill>
                  <a:srgbClr val="FFFFFF"/>
                </a:solidFill>
                <a:latin typeface="Calibri" pitchFamily="34" charset="0"/>
                <a:ea typeface="Calibri" pitchFamily="34" charset="-122"/>
                <a:cs typeface="Calibri" pitchFamily="34" charset="-120"/>
              </a:rPr>
              <a:t>If your compliance function</a:t>
            </a:r>
            <a:endParaRPr lang="en-US" sz="6133" dirty="0"/>
          </a:p>
          <a:p>
            <a:r>
              <a:rPr lang="en-US" sz="6133" b="1" dirty="0">
                <a:solidFill>
                  <a:srgbClr val="FFFFFF"/>
                </a:solidFill>
                <a:latin typeface="Calibri" pitchFamily="34" charset="0"/>
                <a:ea typeface="Calibri" pitchFamily="34" charset="-122"/>
                <a:cs typeface="Calibri" pitchFamily="34" charset="-120"/>
              </a:rPr>
              <a:t>disappeared tomorrow —</a:t>
            </a:r>
            <a:endParaRPr lang="en-US" sz="6133" dirty="0"/>
          </a:p>
        </p:txBody>
      </p:sp>
      <p:sp>
        <p:nvSpPr>
          <p:cNvPr id="7" name="Text 5"/>
          <p:cNvSpPr/>
          <p:nvPr/>
        </p:nvSpPr>
        <p:spPr>
          <a:xfrm>
            <a:off x="609600" y="3535680"/>
            <a:ext cx="10972800" cy="2194560"/>
          </a:xfrm>
          <a:prstGeom prst="rect">
            <a:avLst/>
          </a:prstGeom>
          <a:noFill/>
          <a:ln/>
        </p:spPr>
        <p:txBody>
          <a:bodyPr wrap="square" lIns="0" tIns="0" rIns="0" bIns="0" rtlCol="0" anchor="ctr"/>
          <a:lstStyle/>
          <a:p>
            <a:r>
              <a:rPr lang="en-US" sz="6133" b="1" dirty="0">
                <a:solidFill>
                  <a:srgbClr val="DC2626"/>
                </a:solidFill>
                <a:latin typeface="Calibri" pitchFamily="34" charset="0"/>
                <a:ea typeface="Calibri" pitchFamily="34" charset="-122"/>
                <a:cs typeface="Calibri" pitchFamily="34" charset="-120"/>
              </a:rPr>
              <a:t>what would your organisation</a:t>
            </a:r>
            <a:endParaRPr lang="en-US" sz="6133" dirty="0"/>
          </a:p>
          <a:p>
            <a:r>
              <a:rPr lang="en-US" sz="6133" b="1" dirty="0">
                <a:solidFill>
                  <a:srgbClr val="DC2626"/>
                </a:solidFill>
                <a:latin typeface="Calibri" pitchFamily="34" charset="0"/>
                <a:ea typeface="Calibri" pitchFamily="34" charset="-122"/>
                <a:cs typeface="Calibri" pitchFamily="34" charset="-120"/>
              </a:rPr>
              <a:t>actually do differently?</a:t>
            </a:r>
            <a:endParaRPr lang="en-US" sz="6133" dirty="0"/>
          </a:p>
        </p:txBody>
      </p:sp>
      <p:sp>
        <p:nvSpPr>
          <p:cNvPr id="8" name="Shape 6"/>
          <p:cNvSpPr/>
          <p:nvPr/>
        </p:nvSpPr>
        <p:spPr>
          <a:xfrm>
            <a:off x="609600" y="5852160"/>
            <a:ext cx="10972800" cy="48768"/>
          </a:xfrm>
          <a:prstGeom prst="rect">
            <a:avLst/>
          </a:prstGeom>
          <a:solidFill>
            <a:srgbClr val="0D7377"/>
          </a:solidFill>
          <a:ln w="12700">
            <a:solidFill>
              <a:srgbClr val="0D7377"/>
            </a:solidFill>
            <a:prstDash val="solid"/>
          </a:ln>
        </p:spPr>
      </p:sp>
      <p:sp>
        <p:nvSpPr>
          <p:cNvPr id="9" name="Text 7"/>
          <p:cNvSpPr/>
          <p:nvPr/>
        </p:nvSpPr>
        <p:spPr>
          <a:xfrm>
            <a:off x="609600" y="5974080"/>
            <a:ext cx="10972800" cy="670560"/>
          </a:xfrm>
          <a:prstGeom prst="rect">
            <a:avLst/>
          </a:prstGeom>
          <a:noFill/>
          <a:ln/>
        </p:spPr>
        <p:txBody>
          <a:bodyPr wrap="square" lIns="0" tIns="0" rIns="0" bIns="0" rtlCol="0" anchor="ctr"/>
          <a:lstStyle/>
          <a:p>
            <a:pPr algn="ctr"/>
            <a:r>
              <a:rPr lang="en-US" sz="1867" i="1" dirty="0">
                <a:solidFill>
                  <a:srgbClr val="64748B"/>
                </a:solidFill>
                <a:latin typeface="Calibri" pitchFamily="34" charset="0"/>
                <a:ea typeface="Calibri" pitchFamily="34" charset="-122"/>
                <a:cs typeface="Calibri" pitchFamily="34" charset="-120"/>
              </a:rPr>
              <a:t>This is not a cynical question. It is the most honest diagnostic available.</a:t>
            </a:r>
            <a:endParaRPr lang="en-US" sz="1867" dirty="0"/>
          </a:p>
        </p:txBody>
      </p:sp>
    </p:spTree>
    <p:extLst>
      <p:ext uri="{BB962C8B-B14F-4D97-AF65-F5344CB8AC3E}">
        <p14:creationId xmlns:p14="http://schemas.microsoft.com/office/powerpoint/2010/main" val="13538476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el 9"/>
          <p:cNvSpPr>
            <a:spLocks noGrp="1"/>
          </p:cNvSpPr>
          <p:nvPr>
            <p:ph type="title"/>
          </p:nvPr>
        </p:nvSpPr>
        <p:spPr>
          <a:xfrm>
            <a:off x="1407994" y="-54019"/>
            <a:ext cx="10515600" cy="1325563"/>
          </a:xfrm>
        </p:spPr>
        <p:txBody>
          <a:bodyPr/>
          <a:lstStyle/>
          <a:p>
            <a:r>
              <a:rPr lang="en-US" dirty="0" smtClean="0"/>
              <a:t>Corporate Compliance Challenges 2025</a:t>
            </a:r>
            <a:endParaRPr lang="en-US" dirty="0"/>
          </a:p>
        </p:txBody>
      </p:sp>
      <p:sp>
        <p:nvSpPr>
          <p:cNvPr id="11" name="Pladsholder til indhold 10"/>
          <p:cNvSpPr>
            <a:spLocks noGrp="1"/>
          </p:cNvSpPr>
          <p:nvPr>
            <p:ph sz="half" idx="1"/>
          </p:nvPr>
        </p:nvSpPr>
        <p:spPr>
          <a:xfrm>
            <a:off x="838200" y="1064525"/>
            <a:ext cx="4989394" cy="2784143"/>
          </a:xfrm>
          <a:ln w="3175">
            <a:solidFill>
              <a:schemeClr val="accent2">
                <a:lumMod val="75000"/>
                <a:alpha val="75000"/>
              </a:schemeClr>
            </a:solidFill>
          </a:ln>
        </p:spPr>
        <p:txBody>
          <a:bodyPr>
            <a:normAutofit fontScale="55000" lnSpcReduction="20000"/>
          </a:bodyPr>
          <a:lstStyle/>
          <a:p>
            <a:pPr marL="0" indent="0">
              <a:buNone/>
            </a:pPr>
            <a:r>
              <a:rPr lang="en-US" b="1" dirty="0" smtClean="0"/>
              <a:t>Regulatory Landscape</a:t>
            </a:r>
          </a:p>
          <a:p>
            <a:r>
              <a:rPr lang="en-US" sz="2900" b="1" dirty="0" smtClean="0"/>
              <a:t>EU Digital Operational Resilience Act (DORA)</a:t>
            </a:r>
            <a:r>
              <a:rPr lang="en-US" sz="2900" dirty="0" smtClean="0"/>
              <a:t>: Requires robust ICT risk management for financial entities</a:t>
            </a:r>
          </a:p>
          <a:p>
            <a:r>
              <a:rPr lang="en-US" sz="2900" b="1" dirty="0" smtClean="0"/>
              <a:t>NIS2 Directive</a:t>
            </a:r>
            <a:r>
              <a:rPr lang="en-US" sz="2900" dirty="0" smtClean="0"/>
              <a:t>: Expanded cybersecurity obligations across essential sectors</a:t>
            </a:r>
          </a:p>
          <a:p>
            <a:r>
              <a:rPr lang="en-US" sz="2900" b="1" dirty="0" smtClean="0"/>
              <a:t>EU AI Act</a:t>
            </a:r>
            <a:r>
              <a:rPr lang="en-US" sz="2900" dirty="0" smtClean="0"/>
              <a:t>: New risk-based compliance framework for AI systems</a:t>
            </a:r>
          </a:p>
          <a:p>
            <a:r>
              <a:rPr lang="en-US" sz="2900" b="1" dirty="0" smtClean="0"/>
              <a:t>Data Privacy Regulations</a:t>
            </a:r>
            <a:r>
              <a:rPr lang="en-US" sz="2900" dirty="0" smtClean="0"/>
              <a:t>: Continued enforcement and new amendments</a:t>
            </a:r>
          </a:p>
          <a:p>
            <a:r>
              <a:rPr lang="en-US" sz="2900" b="1" dirty="0" smtClean="0"/>
              <a:t>Corporate Sustainability Reporting Directive (CSRD)</a:t>
            </a:r>
            <a:r>
              <a:rPr lang="en-US" sz="2900" dirty="0" smtClean="0"/>
              <a:t>: Mandatory ESG reporting requirements</a:t>
            </a:r>
          </a:p>
          <a:p>
            <a:endParaRPr lang="en-US" dirty="0"/>
          </a:p>
        </p:txBody>
      </p:sp>
      <p:sp>
        <p:nvSpPr>
          <p:cNvPr id="12" name="Pladsholder til indhold 11"/>
          <p:cNvSpPr>
            <a:spLocks noGrp="1"/>
          </p:cNvSpPr>
          <p:nvPr>
            <p:ph sz="half" idx="2"/>
          </p:nvPr>
        </p:nvSpPr>
        <p:spPr>
          <a:xfrm>
            <a:off x="6172200" y="1064525"/>
            <a:ext cx="5181600" cy="2784143"/>
          </a:xfrm>
          <a:ln w="3175">
            <a:solidFill>
              <a:schemeClr val="accent2">
                <a:lumMod val="75000"/>
                <a:alpha val="75000"/>
              </a:schemeClr>
            </a:solidFill>
          </a:ln>
        </p:spPr>
        <p:txBody>
          <a:bodyPr>
            <a:normAutofit fontScale="55000" lnSpcReduction="20000"/>
          </a:bodyPr>
          <a:lstStyle/>
          <a:p>
            <a:pPr marL="0" indent="0">
              <a:buNone/>
            </a:pPr>
            <a:r>
              <a:rPr lang="en-US" b="1" dirty="0"/>
              <a:t>Geopolitical Impact</a:t>
            </a:r>
          </a:p>
          <a:p>
            <a:r>
              <a:rPr lang="en-US" sz="2900" b="1" dirty="0"/>
              <a:t>Russia-Ukraine Conflict</a:t>
            </a:r>
            <a:r>
              <a:rPr lang="en-US" sz="2900" dirty="0"/>
              <a:t>: Ongoing sanctions compliance and supply chain disruptions</a:t>
            </a:r>
          </a:p>
          <a:p>
            <a:r>
              <a:rPr lang="en-US" sz="2900" b="1" dirty="0"/>
              <a:t>Middle East Tensions</a:t>
            </a:r>
            <a:r>
              <a:rPr lang="en-US" sz="2900" dirty="0"/>
              <a:t>: Regional operational risks and compliance complexities</a:t>
            </a:r>
          </a:p>
          <a:p>
            <a:r>
              <a:rPr lang="en-US" sz="2900" b="1" dirty="0"/>
              <a:t>Economic Sanctions</a:t>
            </a:r>
            <a:r>
              <a:rPr lang="en-US" sz="2900" dirty="0"/>
              <a:t>: Increasing scope and complexity of restricted party screening</a:t>
            </a:r>
          </a:p>
          <a:p>
            <a:r>
              <a:rPr lang="en-US" sz="2900" b="1" dirty="0"/>
              <a:t>Trade Barriers</a:t>
            </a:r>
            <a:r>
              <a:rPr lang="en-US" sz="2900" dirty="0"/>
              <a:t>: Evolving import/export controls affecting cross-border operations</a:t>
            </a:r>
          </a:p>
          <a:p>
            <a:r>
              <a:rPr lang="en-US" sz="2900" b="1" dirty="0"/>
              <a:t>Digital Sovereignty Laws</a:t>
            </a:r>
            <a:r>
              <a:rPr lang="en-US" sz="2900" dirty="0"/>
              <a:t>: Regional data localization requirements</a:t>
            </a:r>
          </a:p>
          <a:p>
            <a:endParaRPr lang="en-GB" dirty="0"/>
          </a:p>
        </p:txBody>
      </p:sp>
      <p:sp>
        <p:nvSpPr>
          <p:cNvPr id="13" name="Tekstfelt 12"/>
          <p:cNvSpPr txBox="1"/>
          <p:nvPr/>
        </p:nvSpPr>
        <p:spPr>
          <a:xfrm>
            <a:off x="838200" y="4037056"/>
            <a:ext cx="4989394" cy="2734082"/>
          </a:xfrm>
          <a:prstGeom prst="rect">
            <a:avLst/>
          </a:prstGeom>
          <a:noFill/>
          <a:ln w="3175">
            <a:solidFill>
              <a:schemeClr val="accent2">
                <a:lumMod val="75000"/>
                <a:alpha val="75000"/>
              </a:schemeClr>
            </a:solidFill>
          </a:ln>
        </p:spPr>
        <p:txBody>
          <a:bodyPr wrap="square" rtlCol="0">
            <a:noAutofit/>
          </a:bodyPr>
          <a:lstStyle/>
          <a:p>
            <a:r>
              <a:rPr lang="en-US" b="1" dirty="0" smtClean="0"/>
              <a:t>Stakeholder </a:t>
            </a:r>
            <a:r>
              <a:rPr lang="en-US" b="1" dirty="0"/>
              <a:t>Expectations</a:t>
            </a:r>
          </a:p>
          <a:p>
            <a:pPr marL="228600" indent="-228600">
              <a:lnSpc>
                <a:spcPct val="70000"/>
              </a:lnSpc>
              <a:spcBef>
                <a:spcPts val="1000"/>
              </a:spcBef>
              <a:buFont typeface="Arial" panose="020B0604020202020204" pitchFamily="34" charset="0"/>
              <a:buChar char="•"/>
            </a:pPr>
            <a:r>
              <a:rPr lang="en-US" sz="1600" b="1" dirty="0"/>
              <a:t>Customer Transparency Demands: </a:t>
            </a:r>
            <a:r>
              <a:rPr lang="en-US" sz="1600" dirty="0"/>
              <a:t>Growing expectations for ethical practices disclosure</a:t>
            </a:r>
          </a:p>
          <a:p>
            <a:pPr marL="228600" indent="-228600">
              <a:lnSpc>
                <a:spcPct val="70000"/>
              </a:lnSpc>
              <a:spcBef>
                <a:spcPts val="1000"/>
              </a:spcBef>
              <a:buFont typeface="Arial" panose="020B0604020202020204" pitchFamily="34" charset="0"/>
              <a:buChar char="•"/>
            </a:pPr>
            <a:r>
              <a:rPr lang="en-US" sz="1600" b="1" dirty="0"/>
              <a:t>ESG Reporting Requirements: </a:t>
            </a:r>
            <a:r>
              <a:rPr lang="en-US" sz="1600" dirty="0"/>
              <a:t>Increased scrutiny of environmental and social governance</a:t>
            </a:r>
          </a:p>
          <a:p>
            <a:pPr marL="228600" indent="-228600">
              <a:lnSpc>
                <a:spcPct val="70000"/>
              </a:lnSpc>
              <a:spcBef>
                <a:spcPts val="1000"/>
              </a:spcBef>
              <a:buFont typeface="Arial" panose="020B0604020202020204" pitchFamily="34" charset="0"/>
              <a:buChar char="•"/>
            </a:pPr>
            <a:r>
              <a:rPr lang="en-US" sz="1600" b="1" dirty="0"/>
              <a:t>Supply Chain Due Diligence: </a:t>
            </a:r>
            <a:r>
              <a:rPr lang="en-US" sz="1600" dirty="0"/>
              <a:t>Greater pressure to verify third-party compliance</a:t>
            </a:r>
          </a:p>
          <a:p>
            <a:pPr marL="228600" indent="-228600">
              <a:lnSpc>
                <a:spcPct val="70000"/>
              </a:lnSpc>
              <a:spcBef>
                <a:spcPts val="1000"/>
              </a:spcBef>
              <a:buFont typeface="Arial" panose="020B0604020202020204" pitchFamily="34" charset="0"/>
              <a:buChar char="•"/>
            </a:pPr>
            <a:r>
              <a:rPr lang="en-US" sz="1600" b="1" dirty="0"/>
              <a:t>Reputational Risk Management</a:t>
            </a:r>
            <a:r>
              <a:rPr lang="en-US" sz="1600" dirty="0"/>
              <a:t>: Public expectations for corporate responsibility</a:t>
            </a:r>
          </a:p>
          <a:p>
            <a:pPr marL="228600" indent="-228600">
              <a:lnSpc>
                <a:spcPct val="70000"/>
              </a:lnSpc>
              <a:spcBef>
                <a:spcPts val="1000"/>
              </a:spcBef>
              <a:buFont typeface="Arial" panose="020B0604020202020204" pitchFamily="34" charset="0"/>
              <a:buChar char="•"/>
            </a:pPr>
            <a:r>
              <a:rPr lang="en-US" sz="1600" b="1" dirty="0"/>
              <a:t>Whistleblower Protection Directive: </a:t>
            </a:r>
            <a:r>
              <a:rPr lang="en-US" sz="1600" dirty="0"/>
              <a:t>Enhanced requirements for internal reporting </a:t>
            </a:r>
            <a:r>
              <a:rPr lang="en-US" sz="1600" dirty="0" smtClean="0"/>
              <a:t>channels</a:t>
            </a:r>
            <a:endParaRPr lang="en-GB" dirty="0"/>
          </a:p>
        </p:txBody>
      </p:sp>
      <p:sp>
        <p:nvSpPr>
          <p:cNvPr id="14" name="Pladsholder til indhold 10"/>
          <p:cNvSpPr txBox="1">
            <a:spLocks/>
          </p:cNvSpPr>
          <p:nvPr/>
        </p:nvSpPr>
        <p:spPr>
          <a:xfrm>
            <a:off x="6172200" y="4088692"/>
            <a:ext cx="5181600" cy="2682445"/>
          </a:xfrm>
          <a:prstGeom prst="rect">
            <a:avLst/>
          </a:prstGeom>
          <a:ln w="3175">
            <a:solidFill>
              <a:schemeClr val="accent2">
                <a:lumMod val="75000"/>
                <a:alpha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t>Strategic Response</a:t>
            </a:r>
          </a:p>
          <a:p>
            <a:r>
              <a:rPr lang="en-US" sz="1600" dirty="0"/>
              <a:t>Implementation of integrated compliance management systems</a:t>
            </a:r>
          </a:p>
          <a:p>
            <a:r>
              <a:rPr lang="en-US" sz="1600" dirty="0"/>
              <a:t>Cross-functional collaboration between legal, IT, and operations</a:t>
            </a:r>
          </a:p>
          <a:p>
            <a:r>
              <a:rPr lang="en-US" sz="1600" dirty="0"/>
              <a:t>Regular risk assessments with scenario planning</a:t>
            </a:r>
          </a:p>
          <a:p>
            <a:r>
              <a:rPr lang="en-US" sz="1600" dirty="0"/>
              <a:t>Investment in compliance technology and automation</a:t>
            </a:r>
          </a:p>
          <a:p>
            <a:endParaRPr lang="en-US" dirty="0"/>
          </a:p>
        </p:txBody>
      </p:sp>
      <p:pic>
        <p:nvPicPr>
          <p:cNvPr id="7" name="Billede 6"/>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224029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87680" y="365760"/>
            <a:ext cx="11216640" cy="5852160"/>
          </a:xfrm>
          <a:prstGeom prst="rect">
            <a:avLst/>
          </a:prstGeom>
          <a:solidFill>
            <a:srgbClr val="0D1F3A"/>
          </a:solidFill>
          <a:ln w="12700">
            <a:solidFill>
              <a:srgbClr val="0D7377"/>
            </a:solidFill>
            <a:prstDash val="solid"/>
          </a:ln>
        </p:spPr>
      </p:sp>
      <p:sp>
        <p:nvSpPr>
          <p:cNvPr id="3" name="Text 1"/>
          <p:cNvSpPr/>
          <p:nvPr/>
        </p:nvSpPr>
        <p:spPr>
          <a:xfrm>
            <a:off x="731520" y="2682240"/>
            <a:ext cx="10728960" cy="975360"/>
          </a:xfrm>
          <a:prstGeom prst="rect">
            <a:avLst/>
          </a:prstGeom>
          <a:noFill/>
          <a:ln/>
        </p:spPr>
        <p:txBody>
          <a:bodyPr wrap="square" lIns="0" tIns="0" rIns="0" bIns="0" rtlCol="0" anchor="ctr"/>
          <a:lstStyle/>
          <a:p>
            <a:pPr algn="ctr"/>
            <a:r>
              <a:rPr lang="en-US" sz="2933" i="1" dirty="0">
                <a:solidFill>
                  <a:srgbClr val="334155"/>
                </a:solidFill>
                <a:latin typeface="Calibri" pitchFamily="34" charset="0"/>
                <a:ea typeface="Calibri" pitchFamily="34" charset="-122"/>
                <a:cs typeface="Calibri" pitchFamily="34" charset="-120"/>
              </a:rPr>
              <a:t>[ type words here as participants share ]</a:t>
            </a:r>
            <a:endParaRPr lang="en-US" sz="2933" dirty="0"/>
          </a:p>
        </p:txBody>
      </p:sp>
      <p:sp>
        <p:nvSpPr>
          <p:cNvPr id="4" name="Text 2"/>
          <p:cNvSpPr/>
          <p:nvPr/>
        </p:nvSpPr>
        <p:spPr>
          <a:xfrm>
            <a:off x="4267200" y="6400800"/>
            <a:ext cx="3657600" cy="365760"/>
          </a:xfrm>
          <a:prstGeom prst="rect">
            <a:avLst/>
          </a:prstGeom>
          <a:noFill/>
          <a:ln/>
        </p:spPr>
        <p:txBody>
          <a:bodyPr wrap="square" lIns="0" tIns="0" rIns="0" bIns="0" rtlCol="0" anchor="ctr"/>
          <a:lstStyle/>
          <a:p>
            <a:pPr algn="ctr"/>
            <a:r>
              <a:rPr lang="en-US" sz="1467" i="1" dirty="0">
                <a:solidFill>
                  <a:srgbClr val="64748B"/>
                </a:solidFill>
                <a:latin typeface="Calibri" pitchFamily="34" charset="0"/>
                <a:ea typeface="Calibri" pitchFamily="34" charset="-122"/>
                <a:cs typeface="Calibri" pitchFamily="34" charset="-120"/>
              </a:rPr>
              <a:t>your words</a:t>
            </a:r>
            <a:endParaRPr lang="en-US" sz="1467" dirty="0"/>
          </a:p>
        </p:txBody>
      </p:sp>
    </p:spTree>
    <p:extLst>
      <p:ext uri="{BB962C8B-B14F-4D97-AF65-F5344CB8AC3E}">
        <p14:creationId xmlns:p14="http://schemas.microsoft.com/office/powerpoint/2010/main" val="3376612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e 1"/>
          <p:cNvGrpSpPr/>
          <p:nvPr/>
        </p:nvGrpSpPr>
        <p:grpSpPr>
          <a:xfrm>
            <a:off x="5514" y="-96974"/>
            <a:ext cx="12186485" cy="6954973"/>
            <a:chOff x="1524000" y="1657936"/>
            <a:chExt cx="9144000" cy="5463636"/>
          </a:xfrm>
        </p:grpSpPr>
        <p:pic>
          <p:nvPicPr>
            <p:cNvPr id="3" name="Billede 2" descr="article-0-1CCA379200000578-116_964x576.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524000" y="1657937"/>
              <a:ext cx="9144000" cy="5463635"/>
            </a:xfrm>
            <a:prstGeom prst="rect">
              <a:avLst/>
            </a:prstGeom>
          </p:spPr>
        </p:pic>
        <p:sp>
          <p:nvSpPr>
            <p:cNvPr id="4" name="Rektangel 3"/>
            <p:cNvSpPr/>
            <p:nvPr/>
          </p:nvSpPr>
          <p:spPr>
            <a:xfrm>
              <a:off x="1524000" y="1657936"/>
              <a:ext cx="9144000" cy="642374"/>
            </a:xfrm>
            <a:prstGeom prst="rect">
              <a:avLst/>
            </a:prstGeom>
            <a:gradFill flip="none" rotWithShape="1">
              <a:gsLst>
                <a:gs pos="100000">
                  <a:schemeClr val="bg1"/>
                </a:gs>
                <a:gs pos="0">
                  <a:schemeClr val="bg1">
                    <a:alpha val="0"/>
                  </a:schemeClr>
                </a:gs>
                <a:gs pos="100000">
                  <a:schemeClr val="bg1">
                    <a:alpha val="0"/>
                  </a:scheme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grpSp>
    </p:spTree>
    <p:extLst>
      <p:ext uri="{BB962C8B-B14F-4D97-AF65-F5344CB8AC3E}">
        <p14:creationId xmlns:p14="http://schemas.microsoft.com/office/powerpoint/2010/main" val="24430944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e 1"/>
          <p:cNvGrpSpPr/>
          <p:nvPr/>
        </p:nvGrpSpPr>
        <p:grpSpPr>
          <a:xfrm>
            <a:off x="5514" y="-96974"/>
            <a:ext cx="12186485" cy="6954973"/>
            <a:chOff x="1524000" y="1657936"/>
            <a:chExt cx="9144000" cy="5463636"/>
          </a:xfrm>
        </p:grpSpPr>
        <p:pic>
          <p:nvPicPr>
            <p:cNvPr id="3" name="Billede 2" descr="article-0-1CCA379200000578-116_964x576.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524000" y="1657937"/>
              <a:ext cx="9144000" cy="5463635"/>
            </a:xfrm>
            <a:prstGeom prst="rect">
              <a:avLst/>
            </a:prstGeom>
          </p:spPr>
        </p:pic>
        <p:sp>
          <p:nvSpPr>
            <p:cNvPr id="4" name="Rektangel 3"/>
            <p:cNvSpPr/>
            <p:nvPr/>
          </p:nvSpPr>
          <p:spPr>
            <a:xfrm>
              <a:off x="1524000" y="1657936"/>
              <a:ext cx="9144000" cy="642374"/>
            </a:xfrm>
            <a:prstGeom prst="rect">
              <a:avLst/>
            </a:prstGeom>
            <a:gradFill flip="none" rotWithShape="1">
              <a:gsLst>
                <a:gs pos="100000">
                  <a:schemeClr val="bg1"/>
                </a:gs>
                <a:gs pos="0">
                  <a:schemeClr val="bg1">
                    <a:alpha val="0"/>
                  </a:schemeClr>
                </a:gs>
                <a:gs pos="100000">
                  <a:schemeClr val="bg1">
                    <a:alpha val="0"/>
                  </a:scheme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sp>
          <p:nvSpPr>
            <p:cNvPr id="5" name="Billedforklaring med nedadgående pil 4"/>
            <p:cNvSpPr/>
            <p:nvPr/>
          </p:nvSpPr>
          <p:spPr>
            <a:xfrm>
              <a:off x="1899422" y="2779542"/>
              <a:ext cx="1102316" cy="495206"/>
            </a:xfrm>
            <a:prstGeom prst="down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Governance</a:t>
              </a:r>
            </a:p>
          </p:txBody>
        </p:sp>
        <p:sp>
          <p:nvSpPr>
            <p:cNvPr id="12" name="Billedforklaring med nedadgående pil 11"/>
            <p:cNvSpPr/>
            <p:nvPr/>
          </p:nvSpPr>
          <p:spPr>
            <a:xfrm>
              <a:off x="8034033" y="3035132"/>
              <a:ext cx="1102316" cy="495206"/>
            </a:xfrm>
            <a:prstGeom prst="down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Compliance</a:t>
              </a:r>
            </a:p>
          </p:txBody>
        </p:sp>
        <p:sp>
          <p:nvSpPr>
            <p:cNvPr id="13" name="Billedforklaring med nedadgående pil 12"/>
            <p:cNvSpPr/>
            <p:nvPr/>
          </p:nvSpPr>
          <p:spPr>
            <a:xfrm>
              <a:off x="6564916" y="3274749"/>
              <a:ext cx="1102316" cy="638973"/>
            </a:xfrm>
            <a:prstGeom prst="downArrowCallout">
              <a:avLst>
                <a:gd name="adj1" fmla="val 17499"/>
                <a:gd name="adj2" fmla="val 20000"/>
                <a:gd name="adj3" fmla="val 21250"/>
                <a:gd name="adj4" fmla="val 6497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100" dirty="0"/>
                <a:t>Risk Management</a:t>
              </a:r>
            </a:p>
          </p:txBody>
        </p:sp>
      </p:grpSp>
    </p:spTree>
    <p:extLst>
      <p:ext uri="{BB962C8B-B14F-4D97-AF65-F5344CB8AC3E}">
        <p14:creationId xmlns:p14="http://schemas.microsoft.com/office/powerpoint/2010/main" val="36418495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descr="article-0-1CCA379200000578-116_964x576.jpg"/>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65416"/>
          </a:xfrm>
          <a:prstGeom prst="rect">
            <a:avLst/>
          </a:prstGeom>
        </p:spPr>
      </p:pic>
      <p:sp>
        <p:nvSpPr>
          <p:cNvPr id="4" name="Rektangel 3"/>
          <p:cNvSpPr/>
          <p:nvPr/>
        </p:nvSpPr>
        <p:spPr>
          <a:xfrm>
            <a:off x="1524000" y="1657936"/>
            <a:ext cx="9144000" cy="642374"/>
          </a:xfrm>
          <a:prstGeom prst="rect">
            <a:avLst/>
          </a:prstGeom>
          <a:gradFill flip="none" rotWithShape="1">
            <a:gsLst>
              <a:gs pos="100000">
                <a:schemeClr val="bg1"/>
              </a:gs>
              <a:gs pos="0">
                <a:schemeClr val="bg1">
                  <a:alpha val="0"/>
                </a:schemeClr>
              </a:gs>
              <a:gs pos="100000">
                <a:schemeClr val="bg1">
                  <a:alpha val="0"/>
                </a:scheme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600"/>
          </a:p>
        </p:txBody>
      </p:sp>
      <p:grpSp>
        <p:nvGrpSpPr>
          <p:cNvPr id="2" name="Gruppe 1"/>
          <p:cNvGrpSpPr/>
          <p:nvPr/>
        </p:nvGrpSpPr>
        <p:grpSpPr>
          <a:xfrm>
            <a:off x="899345" y="150579"/>
            <a:ext cx="11154109" cy="5522258"/>
            <a:chOff x="1843778" y="662642"/>
            <a:chExt cx="8786180" cy="5522258"/>
          </a:xfrm>
        </p:grpSpPr>
        <p:sp>
          <p:nvSpPr>
            <p:cNvPr id="6" name="Bølgestreg 5"/>
            <p:cNvSpPr/>
            <p:nvPr/>
          </p:nvSpPr>
          <p:spPr>
            <a:xfrm>
              <a:off x="3337224" y="1466244"/>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200" dirty="0" smtClean="0"/>
                <a:t>Privacy</a:t>
              </a:r>
              <a:endParaRPr lang="en-GB" sz="1200" dirty="0"/>
            </a:p>
          </p:txBody>
        </p:sp>
        <p:sp>
          <p:nvSpPr>
            <p:cNvPr id="7" name="Pil ned 6"/>
            <p:cNvSpPr/>
            <p:nvPr/>
          </p:nvSpPr>
          <p:spPr>
            <a:xfrm>
              <a:off x="3241372" y="1549515"/>
              <a:ext cx="95853" cy="2284336"/>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8" name="Bølgestreg 7"/>
            <p:cNvSpPr/>
            <p:nvPr/>
          </p:nvSpPr>
          <p:spPr>
            <a:xfrm>
              <a:off x="5183031" y="1594687"/>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smtClean="0"/>
                <a:t>Cloud</a:t>
              </a:r>
              <a:endParaRPr lang="en-GB" sz="1050" dirty="0"/>
            </a:p>
          </p:txBody>
        </p:sp>
        <p:sp>
          <p:nvSpPr>
            <p:cNvPr id="9" name="Pil ned 8"/>
            <p:cNvSpPr/>
            <p:nvPr/>
          </p:nvSpPr>
          <p:spPr>
            <a:xfrm>
              <a:off x="5087179" y="1677958"/>
              <a:ext cx="95853" cy="2500342"/>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1" name="Pil ned 10"/>
            <p:cNvSpPr/>
            <p:nvPr/>
          </p:nvSpPr>
          <p:spPr>
            <a:xfrm>
              <a:off x="5335432" y="2680297"/>
              <a:ext cx="95853" cy="1609128"/>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4" name="Bølgestreg 13"/>
            <p:cNvSpPr/>
            <p:nvPr/>
          </p:nvSpPr>
          <p:spPr>
            <a:xfrm>
              <a:off x="8081959" y="1373198"/>
              <a:ext cx="926582" cy="581234"/>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Incident Management</a:t>
              </a:r>
            </a:p>
          </p:txBody>
        </p:sp>
        <p:sp>
          <p:nvSpPr>
            <p:cNvPr id="15" name="Pil ned 14"/>
            <p:cNvSpPr/>
            <p:nvPr/>
          </p:nvSpPr>
          <p:spPr>
            <a:xfrm>
              <a:off x="7986107" y="1438667"/>
              <a:ext cx="95851" cy="4098534"/>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6" name="Bølgestreg 15"/>
            <p:cNvSpPr/>
            <p:nvPr/>
          </p:nvSpPr>
          <p:spPr>
            <a:xfrm>
              <a:off x="9703376" y="3063673"/>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Business Continuity</a:t>
              </a:r>
            </a:p>
          </p:txBody>
        </p:sp>
        <p:sp>
          <p:nvSpPr>
            <p:cNvPr id="17" name="Pil ned 16"/>
            <p:cNvSpPr/>
            <p:nvPr/>
          </p:nvSpPr>
          <p:spPr>
            <a:xfrm>
              <a:off x="9607524" y="3146945"/>
              <a:ext cx="95853" cy="1142481"/>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8" name="Bølgestreg 17"/>
            <p:cNvSpPr/>
            <p:nvPr/>
          </p:nvSpPr>
          <p:spPr>
            <a:xfrm>
              <a:off x="3840985" y="2513754"/>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Problem Management</a:t>
              </a:r>
            </a:p>
          </p:txBody>
        </p:sp>
        <p:sp>
          <p:nvSpPr>
            <p:cNvPr id="19" name="Pil ned 18"/>
            <p:cNvSpPr/>
            <p:nvPr/>
          </p:nvSpPr>
          <p:spPr>
            <a:xfrm>
              <a:off x="3745133" y="2597025"/>
              <a:ext cx="95853" cy="2911600"/>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0" name="Bølgestreg 19"/>
            <p:cNvSpPr/>
            <p:nvPr/>
          </p:nvSpPr>
          <p:spPr>
            <a:xfrm>
              <a:off x="6405792" y="1663815"/>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Response planning</a:t>
              </a:r>
            </a:p>
          </p:txBody>
        </p:sp>
        <p:sp>
          <p:nvSpPr>
            <p:cNvPr id="21" name="Pil ned 20"/>
            <p:cNvSpPr/>
            <p:nvPr/>
          </p:nvSpPr>
          <p:spPr>
            <a:xfrm>
              <a:off x="6309940" y="1747086"/>
              <a:ext cx="95853" cy="2500342"/>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10" name="Bølgestreg 9"/>
            <p:cNvSpPr/>
            <p:nvPr/>
          </p:nvSpPr>
          <p:spPr>
            <a:xfrm>
              <a:off x="5431284" y="2597026"/>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200" dirty="0" smtClean="0"/>
                <a:t>Cyber security</a:t>
              </a:r>
              <a:endParaRPr lang="en-GB" sz="1200" dirty="0"/>
            </a:p>
          </p:txBody>
        </p:sp>
        <p:sp>
          <p:nvSpPr>
            <p:cNvPr id="22" name="Pil ned 21"/>
            <p:cNvSpPr/>
            <p:nvPr/>
          </p:nvSpPr>
          <p:spPr>
            <a:xfrm>
              <a:off x="4480921" y="1262858"/>
              <a:ext cx="146394" cy="2652162"/>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3" name="Bølgestreg 22"/>
            <p:cNvSpPr/>
            <p:nvPr/>
          </p:nvSpPr>
          <p:spPr>
            <a:xfrm>
              <a:off x="4498443" y="831639"/>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smtClean="0"/>
                <a:t>Legal</a:t>
              </a:r>
              <a:endParaRPr lang="en-GB" sz="1050" dirty="0"/>
            </a:p>
          </p:txBody>
        </p:sp>
        <p:sp>
          <p:nvSpPr>
            <p:cNvPr id="24" name="Bølgestreg 23"/>
            <p:cNvSpPr/>
            <p:nvPr/>
          </p:nvSpPr>
          <p:spPr>
            <a:xfrm>
              <a:off x="2662425" y="662642"/>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Disaster recovery</a:t>
              </a:r>
            </a:p>
          </p:txBody>
        </p:sp>
        <p:sp>
          <p:nvSpPr>
            <p:cNvPr id="25" name="Pil ned 24"/>
            <p:cNvSpPr/>
            <p:nvPr/>
          </p:nvSpPr>
          <p:spPr>
            <a:xfrm>
              <a:off x="2566573" y="745913"/>
              <a:ext cx="95853" cy="5438987"/>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6" name="Pil ned 25"/>
            <p:cNvSpPr/>
            <p:nvPr/>
          </p:nvSpPr>
          <p:spPr>
            <a:xfrm>
              <a:off x="1843778" y="2569172"/>
              <a:ext cx="95853" cy="2577503"/>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7" name="Bølgestreg 26"/>
            <p:cNvSpPr/>
            <p:nvPr/>
          </p:nvSpPr>
          <p:spPr>
            <a:xfrm>
              <a:off x="1939630" y="2485901"/>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Security measures</a:t>
              </a:r>
            </a:p>
          </p:txBody>
        </p:sp>
        <p:sp>
          <p:nvSpPr>
            <p:cNvPr id="28" name="Pil ned 27"/>
            <p:cNvSpPr/>
            <p:nvPr/>
          </p:nvSpPr>
          <p:spPr>
            <a:xfrm>
              <a:off x="8912689" y="2348230"/>
              <a:ext cx="95853" cy="2366645"/>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29" name="Bølgestreg 28"/>
            <p:cNvSpPr/>
            <p:nvPr/>
          </p:nvSpPr>
          <p:spPr>
            <a:xfrm>
              <a:off x="9008541" y="2264959"/>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Contract Management</a:t>
              </a:r>
            </a:p>
          </p:txBody>
        </p:sp>
        <p:sp>
          <p:nvSpPr>
            <p:cNvPr id="30" name="Bølgestreg 29"/>
            <p:cNvSpPr/>
            <p:nvPr/>
          </p:nvSpPr>
          <p:spPr>
            <a:xfrm>
              <a:off x="6972191" y="3216073"/>
              <a:ext cx="926582" cy="607027"/>
            </a:xfrm>
            <a:prstGeom prst="wav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sz="1050" dirty="0"/>
                <a:t>Document Management</a:t>
              </a:r>
            </a:p>
          </p:txBody>
        </p:sp>
        <p:sp>
          <p:nvSpPr>
            <p:cNvPr id="31" name="Pil ned 30"/>
            <p:cNvSpPr/>
            <p:nvPr/>
          </p:nvSpPr>
          <p:spPr>
            <a:xfrm>
              <a:off x="6876339" y="3299345"/>
              <a:ext cx="95853" cy="1142481"/>
            </a:xfrm>
            <a:prstGeom prst="downArrow">
              <a:avLst/>
            </a:prstGeom>
            <a:solidFill>
              <a:schemeClr val="bg1">
                <a:lumMod val="75000"/>
              </a:schemeClr>
            </a:solidFill>
            <a:ln>
              <a:solidFill>
                <a:schemeClr val="accent2"/>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grpSp>
      <p:sp>
        <p:nvSpPr>
          <p:cNvPr id="32" name="Billedforklaring med nedadgående pil 31"/>
          <p:cNvSpPr/>
          <p:nvPr/>
        </p:nvSpPr>
        <p:spPr>
          <a:xfrm>
            <a:off x="505850" y="1330782"/>
            <a:ext cx="1469090" cy="630376"/>
          </a:xfrm>
          <a:prstGeom prst="downArrowCallou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Governance</a:t>
            </a:r>
          </a:p>
        </p:txBody>
      </p:sp>
      <p:sp>
        <p:nvSpPr>
          <p:cNvPr id="33" name="Billedforklaring med nedadgående pil 32"/>
          <p:cNvSpPr/>
          <p:nvPr/>
        </p:nvSpPr>
        <p:spPr>
          <a:xfrm>
            <a:off x="8681632" y="1656137"/>
            <a:ext cx="1469090" cy="630376"/>
          </a:xfrm>
          <a:prstGeom prst="down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dirty="0"/>
              <a:t>Compliance</a:t>
            </a:r>
          </a:p>
        </p:txBody>
      </p:sp>
      <p:sp>
        <p:nvSpPr>
          <p:cNvPr id="35" name="Billedforklaring med nedadgående pil 34"/>
          <p:cNvSpPr/>
          <p:nvPr/>
        </p:nvSpPr>
        <p:spPr>
          <a:xfrm>
            <a:off x="6723695" y="1961159"/>
            <a:ext cx="1469090" cy="813385"/>
          </a:xfrm>
          <a:prstGeom prst="downArrowCallout">
            <a:avLst>
              <a:gd name="adj1" fmla="val 17499"/>
              <a:gd name="adj2" fmla="val 20000"/>
              <a:gd name="adj3" fmla="val 21250"/>
              <a:gd name="adj4" fmla="val 6497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100" dirty="0"/>
              <a:t>Risk Management</a:t>
            </a:r>
          </a:p>
        </p:txBody>
      </p:sp>
    </p:spTree>
    <p:extLst>
      <p:ext uri="{BB962C8B-B14F-4D97-AF65-F5344CB8AC3E}">
        <p14:creationId xmlns:p14="http://schemas.microsoft.com/office/powerpoint/2010/main" val="16181103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Traditional Compliance Toolkit</a:t>
            </a:r>
            <a:endParaRPr lang="en-GB" dirty="0"/>
          </a:p>
        </p:txBody>
      </p:sp>
      <p:sp>
        <p:nvSpPr>
          <p:cNvPr id="3" name="Pladsholder til indhold 2"/>
          <p:cNvSpPr>
            <a:spLocks noGrp="1"/>
          </p:cNvSpPr>
          <p:nvPr>
            <p:ph sz="quarter" idx="13"/>
          </p:nvPr>
        </p:nvSpPr>
        <p:spPr>
          <a:xfrm>
            <a:off x="807222" y="1448956"/>
            <a:ext cx="10729383" cy="1885371"/>
          </a:xfrm>
        </p:spPr>
        <p:txBody>
          <a:bodyPr>
            <a:normAutofit/>
          </a:bodyPr>
          <a:lstStyle/>
          <a:p>
            <a:r>
              <a:rPr lang="en-GB" sz="2000" dirty="0" smtClean="0"/>
              <a:t>Orders (think: stop-sign)</a:t>
            </a:r>
          </a:p>
          <a:p>
            <a:r>
              <a:rPr lang="en-GB" sz="2000" dirty="0" smtClean="0"/>
              <a:t>Rules (you MUST adhere to speeding limits) and Principles (avoid harm to other drivers)</a:t>
            </a:r>
          </a:p>
          <a:p>
            <a:r>
              <a:rPr lang="en-GB" sz="2000" dirty="0" smtClean="0"/>
              <a:t>Bribery and punishment (monetary incentives or disciplinary actions)</a:t>
            </a:r>
          </a:p>
          <a:p>
            <a:r>
              <a:rPr lang="en-GB" sz="2000" dirty="0" smtClean="0"/>
              <a:t>Marketing approach (Don’t drink and drive slogans)</a:t>
            </a:r>
            <a:endParaRPr lang="en-GB" sz="2000" dirty="0"/>
          </a:p>
        </p:txBody>
      </p:sp>
      <p:sp>
        <p:nvSpPr>
          <p:cNvPr id="4" name="Tekstfelt 3"/>
          <p:cNvSpPr txBox="1"/>
          <p:nvPr/>
        </p:nvSpPr>
        <p:spPr>
          <a:xfrm>
            <a:off x="807222" y="3334327"/>
            <a:ext cx="7416326" cy="369332"/>
          </a:xfrm>
          <a:prstGeom prst="rect">
            <a:avLst/>
          </a:prstGeom>
          <a:noFill/>
        </p:spPr>
        <p:txBody>
          <a:bodyPr wrap="none" rtlCol="0">
            <a:spAutoFit/>
          </a:bodyPr>
          <a:lstStyle/>
          <a:p>
            <a:r>
              <a:rPr lang="en-GB" dirty="0" smtClean="0"/>
              <a:t>There is nothing wrong with the above tools – but they are blunt instruments.</a:t>
            </a:r>
            <a:endParaRPr lang="en-GB" dirty="0"/>
          </a:p>
        </p:txBody>
      </p:sp>
      <p:pic>
        <p:nvPicPr>
          <p:cNvPr id="5" name="Billede 4"/>
          <p:cNvPicPr>
            <a:picLocks noChangeAspect="1"/>
          </p:cNvPicPr>
          <p:nvPr/>
        </p:nvPicPr>
        <p:blipFill>
          <a:blip r:embed="rId2"/>
          <a:stretch>
            <a:fillRect/>
          </a:stretch>
        </p:blipFill>
        <p:spPr>
          <a:xfrm>
            <a:off x="807222" y="3990048"/>
            <a:ext cx="3901932" cy="2304534"/>
          </a:xfrm>
          <a:prstGeom prst="rect">
            <a:avLst/>
          </a:prstGeom>
        </p:spPr>
      </p:pic>
      <p:pic>
        <p:nvPicPr>
          <p:cNvPr id="6" name="Billede 5"/>
          <p:cNvPicPr>
            <a:picLocks noChangeAspect="1"/>
          </p:cNvPicPr>
          <p:nvPr/>
        </p:nvPicPr>
        <p:blipFill>
          <a:blip r:embed="rId3"/>
          <a:stretch>
            <a:fillRect/>
          </a:stretch>
        </p:blipFill>
        <p:spPr>
          <a:xfrm>
            <a:off x="4709154" y="4195463"/>
            <a:ext cx="5217102" cy="946852"/>
          </a:xfrm>
          <a:prstGeom prst="rect">
            <a:avLst/>
          </a:prstGeom>
        </p:spPr>
      </p:pic>
      <p:sp>
        <p:nvSpPr>
          <p:cNvPr id="7" name="Tekstfelt 6"/>
          <p:cNvSpPr txBox="1"/>
          <p:nvPr/>
        </p:nvSpPr>
        <p:spPr>
          <a:xfrm>
            <a:off x="232625" y="6211639"/>
            <a:ext cx="10474036" cy="738664"/>
          </a:xfrm>
          <a:prstGeom prst="rect">
            <a:avLst/>
          </a:prstGeom>
          <a:noFill/>
        </p:spPr>
        <p:txBody>
          <a:bodyPr wrap="square" rtlCol="0">
            <a:spAutoFit/>
          </a:bodyPr>
          <a:lstStyle/>
          <a:p>
            <a:r>
              <a:rPr lang="en-GB" sz="1200" b="1" dirty="0" smtClean="0"/>
              <a:t>“Humanizing Rules - Bringing Behavioural Science to Ethics and Compliance”</a:t>
            </a:r>
          </a:p>
          <a:p>
            <a:r>
              <a:rPr lang="en-GB" sz="1200" b="1" dirty="0" smtClean="0"/>
              <a:t>By Christian Hunt</a:t>
            </a:r>
          </a:p>
          <a:p>
            <a:endParaRPr lang="en-GB" dirty="0"/>
          </a:p>
        </p:txBody>
      </p:sp>
      <p:pic>
        <p:nvPicPr>
          <p:cNvPr id="8" name="Billede 7"/>
          <p:cNvPicPr>
            <a:picLocks noChangeAspect="1"/>
          </p:cNvPicPr>
          <p:nvPr/>
        </p:nvPicPr>
        <p:blipFill>
          <a:blip r:embed="rId4"/>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1343816754"/>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The regulator paradox</a:t>
            </a:r>
            <a:endParaRPr lang="en-GB" dirty="0"/>
          </a:p>
        </p:txBody>
      </p:sp>
      <p:sp>
        <p:nvSpPr>
          <p:cNvPr id="3" name="Pladsholder til indhold 2"/>
          <p:cNvSpPr>
            <a:spLocks noGrp="1"/>
          </p:cNvSpPr>
          <p:nvPr>
            <p:ph idx="1"/>
          </p:nvPr>
        </p:nvSpPr>
        <p:spPr/>
        <p:txBody>
          <a:bodyPr>
            <a:normAutofit lnSpcReduction="10000"/>
          </a:bodyPr>
          <a:lstStyle/>
          <a:p>
            <a:pPr marL="0" indent="0">
              <a:buNone/>
            </a:pPr>
            <a:endParaRPr lang="en-US" i="1" dirty="0" smtClean="0"/>
          </a:p>
          <a:p>
            <a:pPr marL="0" indent="0">
              <a:buNone/>
            </a:pPr>
            <a:endParaRPr lang="en-US" i="1" dirty="0"/>
          </a:p>
          <a:p>
            <a:pPr marL="0" indent="0">
              <a:buNone/>
            </a:pPr>
            <a:r>
              <a:rPr lang="en-US" i="1" dirty="0" smtClean="0"/>
              <a:t>“</a:t>
            </a:r>
            <a:r>
              <a:rPr lang="en-US" i="1" dirty="0"/>
              <a:t>But quantifying safety by measuring what goes wrong will </a:t>
            </a:r>
            <a:r>
              <a:rPr lang="en-US" b="1" i="1" dirty="0"/>
              <a:t>inevitably lead </a:t>
            </a:r>
            <a:r>
              <a:rPr lang="en-US" i="1" dirty="0"/>
              <a:t>to a </a:t>
            </a:r>
            <a:r>
              <a:rPr lang="en-US" i="1" dirty="0" smtClean="0"/>
              <a:t>paradoxical situation</a:t>
            </a:r>
            <a:r>
              <a:rPr lang="en-US" i="1" dirty="0"/>
              <a:t>. The paradox is that </a:t>
            </a:r>
            <a:r>
              <a:rPr lang="en-US" b="1" i="1" dirty="0"/>
              <a:t>the safer something (an activity or system) is, the less there will</a:t>
            </a:r>
            <a:br>
              <a:rPr lang="en-US" b="1" i="1" dirty="0"/>
            </a:br>
            <a:r>
              <a:rPr lang="en-US" b="1" i="1" dirty="0"/>
              <a:t>be to measure</a:t>
            </a:r>
            <a:r>
              <a:rPr lang="en-US" b="1" i="1" dirty="0" smtClean="0"/>
              <a:t>.</a:t>
            </a:r>
            <a:r>
              <a:rPr lang="en-US" dirty="0" smtClean="0"/>
              <a:t>“</a:t>
            </a:r>
          </a:p>
          <a:p>
            <a:pPr marL="0" indent="0">
              <a:buNone/>
            </a:pPr>
            <a:endParaRPr lang="en-US" dirty="0"/>
          </a:p>
          <a:p>
            <a:pPr marL="0" indent="0">
              <a:buNone/>
            </a:pPr>
            <a:endParaRPr lang="en-US" dirty="0" smtClean="0"/>
          </a:p>
          <a:p>
            <a:pPr marL="0" indent="0">
              <a:buNone/>
            </a:pPr>
            <a:endParaRPr lang="en-US" dirty="0" smtClean="0"/>
          </a:p>
          <a:p>
            <a:pPr marL="0" indent="0">
              <a:buNone/>
            </a:pPr>
            <a:r>
              <a:rPr lang="en-US" sz="1300" dirty="0" err="1"/>
              <a:t>Hollnagel</a:t>
            </a:r>
            <a:r>
              <a:rPr lang="en-US" sz="1300" dirty="0"/>
              <a:t>, “Safety-1 and Safety-2 - The Past and Future of Safety Management” </a:t>
            </a:r>
            <a:br>
              <a:rPr lang="en-US" sz="1300" dirty="0"/>
            </a:br>
            <a:endParaRPr lang="en-GB" sz="1300" dirty="0"/>
          </a:p>
        </p:txBody>
      </p:sp>
      <p:pic>
        <p:nvPicPr>
          <p:cNvPr id="4" name="Billede 3"/>
          <p:cNvPicPr>
            <a:picLocks noChangeAspect="1"/>
          </p:cNvPicPr>
          <p:nvPr/>
        </p:nvPicPr>
        <p:blipFill>
          <a:blip r:embed="rId2"/>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96126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p:cNvPicPr>
            <a:picLocks noChangeAspect="1"/>
          </p:cNvPicPr>
          <p:nvPr/>
        </p:nvPicPr>
        <p:blipFill>
          <a:blip r:embed="rId2"/>
          <a:stretch>
            <a:fillRect/>
          </a:stretch>
        </p:blipFill>
        <p:spPr>
          <a:xfrm>
            <a:off x="0" y="150470"/>
            <a:ext cx="12192000" cy="6707529"/>
          </a:xfrm>
          <a:prstGeom prst="rect">
            <a:avLst/>
          </a:prstGeom>
        </p:spPr>
      </p:pic>
      <p:pic>
        <p:nvPicPr>
          <p:cNvPr id="3" name="Billede 2"/>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9264024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led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p:cNvSpPr>
            <a:spLocks noGrp="1"/>
          </p:cNvSpPr>
          <p:nvPr>
            <p:ph type="title"/>
          </p:nvPr>
        </p:nvSpPr>
        <p:spPr>
          <a:solidFill>
            <a:schemeClr val="bg2"/>
          </a:solidFill>
        </p:spPr>
        <p:txBody>
          <a:bodyPr/>
          <a:lstStyle/>
          <a:p>
            <a:r>
              <a:rPr lang="en-US" dirty="0" smtClean="0"/>
              <a:t> Behavioral Compliance: Beyond Rules</a:t>
            </a:r>
            <a:endParaRPr lang="en-US" dirty="0"/>
          </a:p>
        </p:txBody>
      </p:sp>
      <p:sp>
        <p:nvSpPr>
          <p:cNvPr id="3" name="Pladsholder til indhold 2"/>
          <p:cNvSpPr>
            <a:spLocks noGrp="1"/>
          </p:cNvSpPr>
          <p:nvPr>
            <p:ph sz="half" idx="1"/>
          </p:nvPr>
        </p:nvSpPr>
        <p:spPr>
          <a:xfrm>
            <a:off x="838200" y="1825625"/>
            <a:ext cx="5181600" cy="2787318"/>
          </a:xfrm>
          <a:solidFill>
            <a:schemeClr val="bg2"/>
          </a:solidFill>
        </p:spPr>
        <p:txBody>
          <a:bodyPr/>
          <a:lstStyle/>
          <a:p>
            <a:pPr marL="0" indent="0">
              <a:buNone/>
            </a:pPr>
            <a:r>
              <a:rPr lang="en-US" dirty="0"/>
              <a:t>Why Traditional Approaches Often </a:t>
            </a:r>
            <a:r>
              <a:rPr lang="en-US" dirty="0" smtClean="0"/>
              <a:t>Fail</a:t>
            </a:r>
          </a:p>
          <a:p>
            <a:r>
              <a:rPr lang="en-US" dirty="0" smtClean="0"/>
              <a:t>Overreliance </a:t>
            </a:r>
            <a:r>
              <a:rPr lang="en-US" dirty="0"/>
              <a:t>on policies, training, and </a:t>
            </a:r>
            <a:r>
              <a:rPr lang="en-US" dirty="0" smtClean="0"/>
              <a:t>auditing</a:t>
            </a:r>
          </a:p>
          <a:p>
            <a:r>
              <a:rPr lang="en-US" dirty="0" smtClean="0"/>
              <a:t>Lack </a:t>
            </a:r>
            <a:r>
              <a:rPr lang="en-US" dirty="0"/>
              <a:t>of attention to everyday decision pressures and habits</a:t>
            </a:r>
            <a:endParaRPr lang="en-GB" dirty="0"/>
          </a:p>
        </p:txBody>
      </p:sp>
      <p:sp>
        <p:nvSpPr>
          <p:cNvPr id="4" name="Pladsholder til indhold 3"/>
          <p:cNvSpPr>
            <a:spLocks noGrp="1"/>
          </p:cNvSpPr>
          <p:nvPr>
            <p:ph sz="half" idx="2"/>
          </p:nvPr>
        </p:nvSpPr>
        <p:spPr>
          <a:xfrm>
            <a:off x="6172200" y="1825625"/>
            <a:ext cx="5181600" cy="3619832"/>
          </a:xfrm>
          <a:solidFill>
            <a:schemeClr val="bg2"/>
          </a:solidFill>
        </p:spPr>
        <p:txBody>
          <a:bodyPr/>
          <a:lstStyle/>
          <a:p>
            <a:pPr marL="0" indent="0">
              <a:buNone/>
            </a:pPr>
            <a:r>
              <a:rPr lang="en-US" dirty="0"/>
              <a:t>Practical Behavioral Science </a:t>
            </a:r>
            <a:r>
              <a:rPr lang="en-US" dirty="0" smtClean="0"/>
              <a:t>Applications</a:t>
            </a:r>
          </a:p>
          <a:p>
            <a:r>
              <a:rPr lang="en-US" dirty="0" smtClean="0"/>
              <a:t>Nudges</a:t>
            </a:r>
            <a:r>
              <a:rPr lang="en-US" dirty="0"/>
              <a:t>: default options, prompts, feedback </a:t>
            </a:r>
            <a:r>
              <a:rPr lang="en-US" dirty="0" smtClean="0"/>
              <a:t>loops</a:t>
            </a:r>
          </a:p>
          <a:p>
            <a:r>
              <a:rPr lang="en-US" dirty="0" smtClean="0"/>
              <a:t>Simplification</a:t>
            </a:r>
            <a:r>
              <a:rPr lang="en-US" dirty="0"/>
              <a:t>: clear language, step-by-step </a:t>
            </a:r>
            <a:r>
              <a:rPr lang="en-US" dirty="0" smtClean="0"/>
              <a:t>guides</a:t>
            </a:r>
          </a:p>
          <a:p>
            <a:r>
              <a:rPr lang="en-US" dirty="0" smtClean="0"/>
              <a:t>Social </a:t>
            </a:r>
            <a:r>
              <a:rPr lang="en-US" dirty="0"/>
              <a:t>proof: sharing peer compliance metrics</a:t>
            </a:r>
            <a:endParaRPr lang="en-GB" dirty="0"/>
          </a:p>
        </p:txBody>
      </p:sp>
      <p:pic>
        <p:nvPicPr>
          <p:cNvPr id="5" name="Billede 4"/>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23767172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led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el 7"/>
          <p:cNvSpPr>
            <a:spLocks noGrp="1"/>
          </p:cNvSpPr>
          <p:nvPr>
            <p:ph type="title"/>
          </p:nvPr>
        </p:nvSpPr>
        <p:spPr>
          <a:solidFill>
            <a:schemeClr val="bg2"/>
          </a:solidFill>
        </p:spPr>
        <p:txBody>
          <a:bodyPr/>
          <a:lstStyle/>
          <a:p>
            <a:r>
              <a:rPr lang="en-US" dirty="0"/>
              <a:t>Making Compliance the Path of Least </a:t>
            </a:r>
            <a:r>
              <a:rPr lang="en-US" dirty="0" smtClean="0"/>
              <a:t>Resistance</a:t>
            </a:r>
            <a:endParaRPr lang="en-GB" dirty="0"/>
          </a:p>
        </p:txBody>
      </p:sp>
      <p:sp>
        <p:nvSpPr>
          <p:cNvPr id="9" name="Pladsholder til indhold 8"/>
          <p:cNvSpPr>
            <a:spLocks noGrp="1"/>
          </p:cNvSpPr>
          <p:nvPr>
            <p:ph idx="1"/>
          </p:nvPr>
        </p:nvSpPr>
        <p:spPr>
          <a:xfrm>
            <a:off x="838200" y="3422413"/>
            <a:ext cx="10515600" cy="1722793"/>
          </a:xfrm>
          <a:solidFill>
            <a:schemeClr val="bg2"/>
          </a:solidFill>
        </p:spPr>
        <p:txBody>
          <a:bodyPr/>
          <a:lstStyle/>
          <a:p>
            <a:r>
              <a:rPr lang="en-US" dirty="0" smtClean="0"/>
              <a:t>Integrate controls </a:t>
            </a:r>
            <a:r>
              <a:rPr lang="en-US" dirty="0"/>
              <a:t>into workflows and </a:t>
            </a:r>
            <a:r>
              <a:rPr lang="en-US" dirty="0" smtClean="0"/>
              <a:t>systems</a:t>
            </a:r>
          </a:p>
          <a:p>
            <a:r>
              <a:rPr lang="en-US" dirty="0" smtClean="0"/>
              <a:t>Use </a:t>
            </a:r>
            <a:r>
              <a:rPr lang="en-US" dirty="0"/>
              <a:t>dashboards and real-time </a:t>
            </a:r>
            <a:r>
              <a:rPr lang="en-US" dirty="0" smtClean="0"/>
              <a:t>alerts</a:t>
            </a:r>
          </a:p>
          <a:p>
            <a:r>
              <a:rPr lang="en-US" dirty="0" smtClean="0"/>
              <a:t>Recognize </a:t>
            </a:r>
            <a:r>
              <a:rPr lang="en-US" dirty="0"/>
              <a:t>and reward compliant behavior</a:t>
            </a:r>
            <a:endParaRPr lang="en-GB" dirty="0"/>
          </a:p>
        </p:txBody>
      </p:sp>
      <p:pic>
        <p:nvPicPr>
          <p:cNvPr id="10" name="Billede 9"/>
          <p:cNvPicPr>
            <a:picLocks noChangeAspect="1"/>
          </p:cNvPicPr>
          <p:nvPr/>
        </p:nvPicPr>
        <p:blipFill>
          <a:blip r:embed="rId3"/>
          <a:stretch>
            <a:fillRect/>
          </a:stretch>
        </p:blipFill>
        <p:spPr>
          <a:xfrm>
            <a:off x="11154482" y="26885"/>
            <a:ext cx="1087848" cy="1037640"/>
          </a:xfrm>
          <a:prstGeom prst="rect">
            <a:avLst/>
          </a:prstGeom>
        </p:spPr>
      </p:pic>
    </p:spTree>
    <p:extLst>
      <p:ext uri="{BB962C8B-B14F-4D97-AF65-F5344CB8AC3E}">
        <p14:creationId xmlns:p14="http://schemas.microsoft.com/office/powerpoint/2010/main" val="3403918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609600" cy="6858000"/>
          </a:xfrm>
          <a:prstGeom prst="rect">
            <a:avLst/>
          </a:prstGeom>
          <a:solidFill>
            <a:srgbClr val="E8A838"/>
          </a:solidFill>
          <a:ln w="12700">
            <a:solidFill>
              <a:srgbClr val="E8A838"/>
            </a:solidFill>
            <a:prstDash val="solid"/>
          </a:ln>
        </p:spPr>
      </p:sp>
      <p:sp>
        <p:nvSpPr>
          <p:cNvPr id="3" name="Text 1"/>
          <p:cNvSpPr/>
          <p:nvPr/>
        </p:nvSpPr>
        <p:spPr>
          <a:xfrm>
            <a:off x="1097280" y="1219200"/>
            <a:ext cx="10728960" cy="3048000"/>
          </a:xfrm>
          <a:prstGeom prst="rect">
            <a:avLst/>
          </a:prstGeom>
          <a:noFill/>
          <a:ln/>
        </p:spPr>
        <p:txBody>
          <a:bodyPr wrap="square" lIns="0" tIns="0" rIns="0" bIns="0" rtlCol="0" anchor="ctr"/>
          <a:lstStyle/>
          <a:p>
            <a:r>
              <a:rPr lang="en-US" sz="5600" b="1" dirty="0">
                <a:solidFill>
                  <a:srgbClr val="FFFFFF"/>
                </a:solidFill>
                <a:latin typeface="Calibri" pitchFamily="34" charset="0"/>
                <a:ea typeface="Calibri" pitchFamily="34" charset="-122"/>
                <a:cs typeface="Calibri" pitchFamily="34" charset="-120"/>
              </a:rPr>
              <a:t>“If you think compliance is expensive,</a:t>
            </a:r>
            <a:endParaRPr lang="en-US" sz="5600" dirty="0"/>
          </a:p>
          <a:p>
            <a:r>
              <a:rPr lang="en-US" sz="5600" b="1" dirty="0">
                <a:solidFill>
                  <a:srgbClr val="FFFFFF"/>
                </a:solidFill>
                <a:latin typeface="Calibri" pitchFamily="34" charset="0"/>
                <a:ea typeface="Calibri" pitchFamily="34" charset="-122"/>
                <a:cs typeface="Calibri" pitchFamily="34" charset="-120"/>
              </a:rPr>
              <a:t>try non-compliance.”</a:t>
            </a:r>
            <a:endParaRPr lang="en-US" sz="5600" dirty="0"/>
          </a:p>
        </p:txBody>
      </p:sp>
      <p:sp>
        <p:nvSpPr>
          <p:cNvPr id="4" name="Shape 2"/>
          <p:cNvSpPr/>
          <p:nvPr/>
        </p:nvSpPr>
        <p:spPr>
          <a:xfrm>
            <a:off x="1097280" y="4511040"/>
            <a:ext cx="1463040" cy="60960"/>
          </a:xfrm>
          <a:prstGeom prst="rect">
            <a:avLst/>
          </a:prstGeom>
          <a:solidFill>
            <a:srgbClr val="0D7377"/>
          </a:solidFill>
          <a:ln w="12700">
            <a:solidFill>
              <a:srgbClr val="0D7377"/>
            </a:solidFill>
            <a:prstDash val="solid"/>
          </a:ln>
        </p:spPr>
      </p:sp>
      <p:sp>
        <p:nvSpPr>
          <p:cNvPr id="5" name="Text 3"/>
          <p:cNvSpPr/>
          <p:nvPr/>
        </p:nvSpPr>
        <p:spPr>
          <a:xfrm>
            <a:off x="1097280" y="4693920"/>
            <a:ext cx="9753600" cy="487680"/>
          </a:xfrm>
          <a:prstGeom prst="rect">
            <a:avLst/>
          </a:prstGeom>
          <a:noFill/>
          <a:ln/>
        </p:spPr>
        <p:txBody>
          <a:bodyPr wrap="square" lIns="0" tIns="0" rIns="0" bIns="0" rtlCol="0" anchor="ctr"/>
          <a:lstStyle/>
          <a:p>
            <a:r>
              <a:rPr lang="en-US" sz="1867" i="1" dirty="0">
                <a:solidFill>
                  <a:srgbClr val="64748B"/>
                </a:solidFill>
                <a:latin typeface="Calibri" pitchFamily="34" charset="0"/>
                <a:ea typeface="Calibri" pitchFamily="34" charset="-122"/>
                <a:cs typeface="Calibri" pitchFamily="34" charset="-120"/>
              </a:rPr>
              <a:t>Paul McNulty  —  Former US Deputy Attorney General</a:t>
            </a:r>
            <a:endParaRPr lang="en-US" sz="1867" dirty="0"/>
          </a:p>
        </p:txBody>
      </p:sp>
      <p:pic>
        <p:nvPicPr>
          <p:cNvPr id="6" name="Billede 5"/>
          <p:cNvPicPr>
            <a:picLocks noChangeAspect="1"/>
          </p:cNvPicPr>
          <p:nvPr/>
        </p:nvPicPr>
        <p:blipFill>
          <a:blip r:embed="rId3"/>
          <a:stretch>
            <a:fillRect/>
          </a:stretch>
        </p:blipFill>
        <p:spPr>
          <a:xfrm>
            <a:off x="8967536" y="752798"/>
            <a:ext cx="3224463" cy="6105201"/>
          </a:xfrm>
          <a:prstGeom prst="rect">
            <a:avLst/>
          </a:prstGeom>
        </p:spPr>
      </p:pic>
      <p:pic>
        <p:nvPicPr>
          <p:cNvPr id="7" name="Billede 6"/>
          <p:cNvPicPr>
            <a:picLocks noChangeAspect="1"/>
          </p:cNvPicPr>
          <p:nvPr/>
        </p:nvPicPr>
        <p:blipFill>
          <a:blip r:embed="rId4"/>
          <a:stretch>
            <a:fillRect/>
          </a:stretch>
        </p:blipFill>
        <p:spPr>
          <a:xfrm>
            <a:off x="11104152" y="0"/>
            <a:ext cx="1087848" cy="1037640"/>
          </a:xfrm>
          <a:prstGeom prst="rect">
            <a:avLst/>
          </a:prstGeom>
        </p:spPr>
      </p:pic>
    </p:spTree>
    <p:extLst>
      <p:ext uri="{BB962C8B-B14F-4D97-AF65-F5344CB8AC3E}">
        <p14:creationId xmlns:p14="http://schemas.microsoft.com/office/powerpoint/2010/main" val="148618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MOVEMENT 1 — THE THREE DOMAINS</a:t>
            </a:r>
            <a:endParaRPr lang="en-US" sz="1200" dirty="0"/>
          </a:p>
        </p:txBody>
      </p:sp>
      <p:sp>
        <p:nvSpPr>
          <p:cNvPr id="4" name="Text 2"/>
          <p:cNvSpPr/>
          <p:nvPr/>
        </p:nvSpPr>
        <p:spPr>
          <a:xfrm>
            <a:off x="365760" y="1706880"/>
            <a:ext cx="3901440" cy="1706880"/>
          </a:xfrm>
          <a:prstGeom prst="rect">
            <a:avLst/>
          </a:prstGeom>
          <a:noFill/>
          <a:ln/>
        </p:spPr>
        <p:txBody>
          <a:bodyPr wrap="square" lIns="0" tIns="0" rIns="0" bIns="0" rtlCol="0" anchor="ctr"/>
          <a:lstStyle/>
          <a:p>
            <a:pPr algn="ctr"/>
            <a:r>
              <a:rPr lang="en-US" sz="4800" b="1" dirty="0">
                <a:solidFill>
                  <a:srgbClr val="0A9396"/>
                </a:solidFill>
                <a:latin typeface="Calibri" pitchFamily="34" charset="0"/>
                <a:ea typeface="Calibri" pitchFamily="34" charset="-122"/>
                <a:cs typeface="Calibri" pitchFamily="34" charset="-120"/>
              </a:rPr>
              <a:t>Governance</a:t>
            </a:r>
            <a:endParaRPr lang="en-US" sz="4800" dirty="0"/>
          </a:p>
        </p:txBody>
      </p:sp>
      <p:sp>
        <p:nvSpPr>
          <p:cNvPr id="5" name="Text 3"/>
          <p:cNvSpPr/>
          <p:nvPr/>
        </p:nvSpPr>
        <p:spPr>
          <a:xfrm>
            <a:off x="4267200" y="1706880"/>
            <a:ext cx="3901440" cy="1706880"/>
          </a:xfrm>
          <a:prstGeom prst="rect">
            <a:avLst/>
          </a:prstGeom>
          <a:noFill/>
          <a:ln/>
        </p:spPr>
        <p:txBody>
          <a:bodyPr wrap="square" lIns="0" tIns="0" rIns="0" bIns="0" rtlCol="0" anchor="ctr"/>
          <a:lstStyle/>
          <a:p>
            <a:pPr algn="ctr"/>
            <a:r>
              <a:rPr lang="en-US" sz="4800" b="1" dirty="0">
                <a:solidFill>
                  <a:srgbClr val="E8A838"/>
                </a:solidFill>
                <a:latin typeface="Calibri" pitchFamily="34" charset="0"/>
                <a:ea typeface="Calibri" pitchFamily="34" charset="-122"/>
                <a:cs typeface="Calibri" pitchFamily="34" charset="-120"/>
              </a:rPr>
              <a:t>Risk</a:t>
            </a:r>
            <a:endParaRPr lang="en-US" sz="4800" dirty="0"/>
          </a:p>
        </p:txBody>
      </p:sp>
      <p:sp>
        <p:nvSpPr>
          <p:cNvPr id="6" name="Text 4"/>
          <p:cNvSpPr/>
          <p:nvPr/>
        </p:nvSpPr>
        <p:spPr>
          <a:xfrm>
            <a:off x="7924800" y="1706880"/>
            <a:ext cx="3901440" cy="1706880"/>
          </a:xfrm>
          <a:prstGeom prst="rect">
            <a:avLst/>
          </a:prstGeom>
          <a:noFill/>
          <a:ln/>
        </p:spPr>
        <p:txBody>
          <a:bodyPr wrap="square" lIns="0" tIns="0" rIns="0" bIns="0" rtlCol="0" anchor="ctr"/>
          <a:lstStyle/>
          <a:p>
            <a:pPr algn="ctr"/>
            <a:r>
              <a:rPr lang="en-US" sz="4800" b="1" dirty="0">
                <a:solidFill>
                  <a:srgbClr val="CBD5E1"/>
                </a:solidFill>
                <a:latin typeface="Calibri" pitchFamily="34" charset="0"/>
                <a:ea typeface="Calibri" pitchFamily="34" charset="-122"/>
                <a:cs typeface="Calibri" pitchFamily="34" charset="-120"/>
              </a:rPr>
              <a:t>Compliance</a:t>
            </a:r>
            <a:endParaRPr lang="en-US" sz="4800" dirty="0"/>
          </a:p>
        </p:txBody>
      </p:sp>
      <p:sp>
        <p:nvSpPr>
          <p:cNvPr id="7" name="Shape 5"/>
          <p:cNvSpPr/>
          <p:nvPr/>
        </p:nvSpPr>
        <p:spPr>
          <a:xfrm>
            <a:off x="487680" y="3535680"/>
            <a:ext cx="11216640" cy="48768"/>
          </a:xfrm>
          <a:prstGeom prst="rect">
            <a:avLst/>
          </a:prstGeom>
          <a:solidFill>
            <a:srgbClr val="1E3A5F"/>
          </a:solidFill>
          <a:ln w="12700">
            <a:solidFill>
              <a:srgbClr val="1E3A5F"/>
            </a:solidFill>
            <a:prstDash val="solid"/>
          </a:ln>
        </p:spPr>
      </p:sp>
      <p:pic>
        <p:nvPicPr>
          <p:cNvPr id="11" name="Billede 10"/>
          <p:cNvPicPr>
            <a:picLocks noChangeAspect="1"/>
          </p:cNvPicPr>
          <p:nvPr/>
        </p:nvPicPr>
        <p:blipFill>
          <a:blip r:embed="rId3"/>
          <a:stretch>
            <a:fillRect/>
          </a:stretch>
        </p:blipFill>
        <p:spPr>
          <a:xfrm>
            <a:off x="11104152" y="0"/>
            <a:ext cx="1087848" cy="1037640"/>
          </a:xfrm>
          <a:prstGeom prst="rect">
            <a:avLst/>
          </a:prstGeom>
        </p:spPr>
      </p:pic>
    </p:spTree>
    <p:extLst>
      <p:ext uri="{BB962C8B-B14F-4D97-AF65-F5344CB8AC3E}">
        <p14:creationId xmlns:p14="http://schemas.microsoft.com/office/powerpoint/2010/main" val="2976635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MOVEMENT 1 — THE THREE DOMAINS</a:t>
            </a:r>
            <a:endParaRPr lang="en-US" sz="1200" dirty="0"/>
          </a:p>
        </p:txBody>
      </p:sp>
      <p:sp>
        <p:nvSpPr>
          <p:cNvPr id="4" name="Text 2"/>
          <p:cNvSpPr/>
          <p:nvPr/>
        </p:nvSpPr>
        <p:spPr>
          <a:xfrm>
            <a:off x="365760" y="1706880"/>
            <a:ext cx="3901440" cy="1706880"/>
          </a:xfrm>
          <a:prstGeom prst="rect">
            <a:avLst/>
          </a:prstGeom>
          <a:noFill/>
          <a:ln/>
        </p:spPr>
        <p:txBody>
          <a:bodyPr wrap="square" lIns="0" tIns="0" rIns="0" bIns="0" rtlCol="0" anchor="ctr"/>
          <a:lstStyle/>
          <a:p>
            <a:pPr algn="ctr"/>
            <a:r>
              <a:rPr lang="en-US" sz="4800" b="1" dirty="0">
                <a:solidFill>
                  <a:srgbClr val="0A9396"/>
                </a:solidFill>
                <a:latin typeface="Calibri" pitchFamily="34" charset="0"/>
                <a:ea typeface="Calibri" pitchFamily="34" charset="-122"/>
                <a:cs typeface="Calibri" pitchFamily="34" charset="-120"/>
              </a:rPr>
              <a:t>Governance</a:t>
            </a:r>
            <a:endParaRPr lang="en-US" sz="4800" dirty="0"/>
          </a:p>
        </p:txBody>
      </p:sp>
      <p:sp>
        <p:nvSpPr>
          <p:cNvPr id="5" name="Text 3"/>
          <p:cNvSpPr/>
          <p:nvPr/>
        </p:nvSpPr>
        <p:spPr>
          <a:xfrm>
            <a:off x="4267200" y="1706880"/>
            <a:ext cx="3901440" cy="1706880"/>
          </a:xfrm>
          <a:prstGeom prst="rect">
            <a:avLst/>
          </a:prstGeom>
          <a:noFill/>
          <a:ln/>
        </p:spPr>
        <p:txBody>
          <a:bodyPr wrap="square" lIns="0" tIns="0" rIns="0" bIns="0" rtlCol="0" anchor="ctr"/>
          <a:lstStyle/>
          <a:p>
            <a:pPr algn="ctr"/>
            <a:r>
              <a:rPr lang="en-US" sz="4800" b="1" dirty="0">
                <a:solidFill>
                  <a:srgbClr val="E8A838"/>
                </a:solidFill>
                <a:latin typeface="Calibri" pitchFamily="34" charset="0"/>
                <a:ea typeface="Calibri" pitchFamily="34" charset="-122"/>
                <a:cs typeface="Calibri" pitchFamily="34" charset="-120"/>
              </a:rPr>
              <a:t>Risk</a:t>
            </a:r>
            <a:endParaRPr lang="en-US" sz="4800" dirty="0"/>
          </a:p>
        </p:txBody>
      </p:sp>
      <p:sp>
        <p:nvSpPr>
          <p:cNvPr id="6" name="Text 4"/>
          <p:cNvSpPr/>
          <p:nvPr/>
        </p:nvSpPr>
        <p:spPr>
          <a:xfrm>
            <a:off x="7924800" y="1706880"/>
            <a:ext cx="3901440" cy="1706880"/>
          </a:xfrm>
          <a:prstGeom prst="rect">
            <a:avLst/>
          </a:prstGeom>
          <a:noFill/>
          <a:ln/>
        </p:spPr>
        <p:txBody>
          <a:bodyPr wrap="square" lIns="0" tIns="0" rIns="0" bIns="0" rtlCol="0" anchor="ctr"/>
          <a:lstStyle/>
          <a:p>
            <a:pPr algn="ctr"/>
            <a:r>
              <a:rPr lang="en-US" sz="4800" b="1" dirty="0">
                <a:solidFill>
                  <a:srgbClr val="CBD5E1"/>
                </a:solidFill>
                <a:latin typeface="Calibri" pitchFamily="34" charset="0"/>
                <a:ea typeface="Calibri" pitchFamily="34" charset="-122"/>
                <a:cs typeface="Calibri" pitchFamily="34" charset="-120"/>
              </a:rPr>
              <a:t>Compliance</a:t>
            </a:r>
            <a:endParaRPr lang="en-US" sz="4800" dirty="0"/>
          </a:p>
        </p:txBody>
      </p:sp>
      <p:sp>
        <p:nvSpPr>
          <p:cNvPr id="7" name="Shape 5"/>
          <p:cNvSpPr/>
          <p:nvPr/>
        </p:nvSpPr>
        <p:spPr>
          <a:xfrm>
            <a:off x="487680" y="3535680"/>
            <a:ext cx="11216640" cy="48768"/>
          </a:xfrm>
          <a:prstGeom prst="rect">
            <a:avLst/>
          </a:prstGeom>
          <a:solidFill>
            <a:srgbClr val="1E3A5F"/>
          </a:solidFill>
          <a:ln w="12700">
            <a:solidFill>
              <a:srgbClr val="1E3A5F"/>
            </a:solidFill>
            <a:prstDash val="solid"/>
          </a:ln>
        </p:spPr>
      </p:sp>
      <p:sp>
        <p:nvSpPr>
          <p:cNvPr id="8" name="Text 6"/>
          <p:cNvSpPr/>
          <p:nvPr/>
        </p:nvSpPr>
        <p:spPr>
          <a:xfrm>
            <a:off x="365760" y="3718560"/>
            <a:ext cx="3901440" cy="1828800"/>
          </a:xfrm>
          <a:prstGeom prst="rect">
            <a:avLst/>
          </a:prstGeom>
          <a:noFill/>
          <a:ln/>
        </p:spPr>
        <p:txBody>
          <a:bodyPr wrap="square" lIns="0" tIns="0" rIns="0" bIns="0" rtlCol="0" anchor="ctr"/>
          <a:lstStyle/>
          <a:p>
            <a:pPr algn="ctr"/>
            <a:r>
              <a:rPr lang="en-US" sz="2000" i="1" dirty="0">
                <a:solidFill>
                  <a:srgbClr val="64748B"/>
                </a:solidFill>
                <a:latin typeface="Calibri" pitchFamily="34" charset="0"/>
                <a:ea typeface="Calibri" pitchFamily="34" charset="-122"/>
                <a:cs typeface="Calibri" pitchFamily="34" charset="-120"/>
              </a:rPr>
              <a:t>Who decides — and</a:t>
            </a:r>
            <a:endParaRPr lang="en-US" sz="2000" dirty="0"/>
          </a:p>
          <a:p>
            <a:pPr algn="ctr"/>
            <a:r>
              <a:rPr lang="en-US" sz="2000" i="1" dirty="0">
                <a:solidFill>
                  <a:srgbClr val="64748B"/>
                </a:solidFill>
                <a:latin typeface="Calibri" pitchFamily="34" charset="0"/>
                <a:ea typeface="Calibri" pitchFamily="34" charset="-122"/>
                <a:cs typeface="Calibri" pitchFamily="34" charset="-120"/>
              </a:rPr>
              <a:t>who is accountable?</a:t>
            </a:r>
            <a:endParaRPr lang="en-US" sz="2000" dirty="0"/>
          </a:p>
        </p:txBody>
      </p:sp>
      <p:sp>
        <p:nvSpPr>
          <p:cNvPr id="9" name="Text 7"/>
          <p:cNvSpPr/>
          <p:nvPr/>
        </p:nvSpPr>
        <p:spPr>
          <a:xfrm>
            <a:off x="4267200" y="3718560"/>
            <a:ext cx="3901440" cy="1828800"/>
          </a:xfrm>
          <a:prstGeom prst="rect">
            <a:avLst/>
          </a:prstGeom>
          <a:noFill/>
          <a:ln/>
        </p:spPr>
        <p:txBody>
          <a:bodyPr wrap="square" lIns="0" tIns="0" rIns="0" bIns="0" rtlCol="0" anchor="ctr"/>
          <a:lstStyle/>
          <a:p>
            <a:pPr algn="ctr"/>
            <a:r>
              <a:rPr lang="en-US" sz="2000" i="1" dirty="0">
                <a:solidFill>
                  <a:srgbClr val="64748B"/>
                </a:solidFill>
                <a:latin typeface="Calibri" pitchFamily="34" charset="0"/>
                <a:ea typeface="Calibri" pitchFamily="34" charset="-122"/>
                <a:cs typeface="Calibri" pitchFamily="34" charset="-120"/>
              </a:rPr>
              <a:t>What could prevent</a:t>
            </a:r>
            <a:endParaRPr lang="en-US" sz="2000" dirty="0"/>
          </a:p>
          <a:p>
            <a:pPr algn="ctr"/>
            <a:r>
              <a:rPr lang="en-US" sz="2000" i="1" dirty="0">
                <a:solidFill>
                  <a:srgbClr val="64748B"/>
                </a:solidFill>
                <a:latin typeface="Calibri" pitchFamily="34" charset="0"/>
                <a:ea typeface="Calibri" pitchFamily="34" charset="-122"/>
                <a:cs typeface="Calibri" pitchFamily="34" charset="-120"/>
              </a:rPr>
              <a:t>us achieving</a:t>
            </a:r>
            <a:endParaRPr lang="en-US" sz="2000" dirty="0"/>
          </a:p>
          <a:p>
            <a:pPr algn="ctr"/>
            <a:r>
              <a:rPr lang="en-US" sz="2000" i="1" dirty="0">
                <a:solidFill>
                  <a:srgbClr val="64748B"/>
                </a:solidFill>
                <a:latin typeface="Calibri" pitchFamily="34" charset="0"/>
                <a:ea typeface="Calibri" pitchFamily="34" charset="-122"/>
                <a:cs typeface="Calibri" pitchFamily="34" charset="-120"/>
              </a:rPr>
              <a:t>our objectives?</a:t>
            </a:r>
            <a:endParaRPr lang="en-US" sz="2000" dirty="0"/>
          </a:p>
        </p:txBody>
      </p:sp>
      <p:sp>
        <p:nvSpPr>
          <p:cNvPr id="10" name="Text 8"/>
          <p:cNvSpPr/>
          <p:nvPr/>
        </p:nvSpPr>
        <p:spPr>
          <a:xfrm>
            <a:off x="7924800" y="3718560"/>
            <a:ext cx="3901440" cy="1828800"/>
          </a:xfrm>
          <a:prstGeom prst="rect">
            <a:avLst/>
          </a:prstGeom>
          <a:noFill/>
          <a:ln/>
        </p:spPr>
        <p:txBody>
          <a:bodyPr wrap="square" lIns="0" tIns="0" rIns="0" bIns="0" rtlCol="0" anchor="ctr"/>
          <a:lstStyle/>
          <a:p>
            <a:pPr algn="ctr"/>
            <a:r>
              <a:rPr lang="en-US" sz="2000" i="1" dirty="0">
                <a:solidFill>
                  <a:srgbClr val="64748B"/>
                </a:solidFill>
                <a:latin typeface="Calibri" pitchFamily="34" charset="0"/>
                <a:ea typeface="Calibri" pitchFamily="34" charset="-122"/>
                <a:cs typeface="Calibri" pitchFamily="34" charset="-120"/>
              </a:rPr>
              <a:t>What are we required</a:t>
            </a:r>
            <a:endParaRPr lang="en-US" sz="2000" dirty="0"/>
          </a:p>
          <a:p>
            <a:pPr algn="ctr"/>
            <a:r>
              <a:rPr lang="en-US" sz="2000" i="1" dirty="0">
                <a:solidFill>
                  <a:srgbClr val="64748B"/>
                </a:solidFill>
                <a:latin typeface="Calibri" pitchFamily="34" charset="0"/>
                <a:ea typeface="Calibri" pitchFamily="34" charset="-122"/>
                <a:cs typeface="Calibri" pitchFamily="34" charset="-120"/>
              </a:rPr>
              <a:t>to do — and can we</a:t>
            </a:r>
            <a:endParaRPr lang="en-US" sz="2000" dirty="0"/>
          </a:p>
          <a:p>
            <a:pPr algn="ctr"/>
            <a:r>
              <a:rPr lang="en-US" sz="2000" i="1" dirty="0">
                <a:solidFill>
                  <a:srgbClr val="64748B"/>
                </a:solidFill>
                <a:latin typeface="Calibri" pitchFamily="34" charset="0"/>
                <a:ea typeface="Calibri" pitchFamily="34" charset="-122"/>
                <a:cs typeface="Calibri" pitchFamily="34" charset="-120"/>
              </a:rPr>
              <a:t>demonstrate it?</a:t>
            </a:r>
            <a:endParaRPr lang="en-US" sz="2000" dirty="0"/>
          </a:p>
        </p:txBody>
      </p:sp>
      <p:pic>
        <p:nvPicPr>
          <p:cNvPr id="11" name="Billede 10"/>
          <p:cNvPicPr>
            <a:picLocks noChangeAspect="1"/>
          </p:cNvPicPr>
          <p:nvPr/>
        </p:nvPicPr>
        <p:blipFill>
          <a:blip r:embed="rId3"/>
          <a:stretch>
            <a:fillRect/>
          </a:stretch>
        </p:blipFill>
        <p:spPr>
          <a:xfrm>
            <a:off x="11104152" y="0"/>
            <a:ext cx="1087848" cy="1037640"/>
          </a:xfrm>
          <a:prstGeom prst="rect">
            <a:avLst/>
          </a:prstGeom>
        </p:spPr>
      </p:pic>
    </p:spTree>
    <p:extLst>
      <p:ext uri="{BB962C8B-B14F-4D97-AF65-F5344CB8AC3E}">
        <p14:creationId xmlns:p14="http://schemas.microsoft.com/office/powerpoint/2010/main" val="3293598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rc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1B2A4A">
              <a:alpha val="25000"/>
            </a:srgbClr>
          </a:solidFill>
          <a:ln/>
        </p:spPr>
      </p:sp>
      <p:sp>
        <p:nvSpPr>
          <p:cNvPr id="4" name="Shape 1"/>
          <p:cNvSpPr/>
          <p:nvPr/>
        </p:nvSpPr>
        <p:spPr>
          <a:xfrm>
            <a:off x="487680" y="219456"/>
            <a:ext cx="0" cy="0"/>
          </a:xfrm>
          <a:prstGeom prst="rect">
            <a:avLst/>
          </a:prstGeom>
          <a:noFill/>
          <a:ln/>
        </p:spPr>
      </p:sp>
      <p:sp>
        <p:nvSpPr>
          <p:cNvPr id="5" name="Text 2"/>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MOVEMENT 2 — WHY CONTROLS FAIL</a:t>
            </a:r>
            <a:endParaRPr lang="en-US" sz="1200" dirty="0"/>
          </a:p>
        </p:txBody>
      </p:sp>
      <p:pic>
        <p:nvPicPr>
          <p:cNvPr id="8" name="Pladsholder til indhold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528" y="737907"/>
            <a:ext cx="11699577" cy="5943017"/>
          </a:xfrm>
          <a:prstGeom prst="rect">
            <a:avLst/>
          </a:prstGeom>
        </p:spPr>
      </p:pic>
      <p:sp>
        <p:nvSpPr>
          <p:cNvPr id="6" name="Text 3"/>
          <p:cNvSpPr/>
          <p:nvPr/>
        </p:nvSpPr>
        <p:spPr>
          <a:xfrm>
            <a:off x="731520" y="1219200"/>
            <a:ext cx="10972800" cy="2438400"/>
          </a:xfrm>
          <a:prstGeom prst="rect">
            <a:avLst/>
          </a:prstGeom>
          <a:noFill/>
          <a:ln/>
        </p:spPr>
        <p:txBody>
          <a:bodyPr wrap="square" lIns="0" tIns="0" rIns="0" bIns="0" rtlCol="0" anchor="ctr"/>
          <a:lstStyle/>
          <a:p>
            <a:r>
              <a:rPr lang="en-US" sz="6933" b="1" dirty="0">
                <a:solidFill>
                  <a:srgbClr val="FFFFFF"/>
                </a:solidFill>
                <a:latin typeface="Calibri" pitchFamily="34" charset="0"/>
                <a:ea typeface="Calibri" pitchFamily="34" charset="-122"/>
                <a:cs typeface="Calibri" pitchFamily="34" charset="-120"/>
              </a:rPr>
              <a:t>“Brakes allow you</a:t>
            </a:r>
            <a:endParaRPr lang="en-US" sz="6933" dirty="0"/>
          </a:p>
          <a:p>
            <a:r>
              <a:rPr lang="en-US" sz="6933" b="1" dirty="0">
                <a:solidFill>
                  <a:srgbClr val="FFFFFF"/>
                </a:solidFill>
                <a:latin typeface="Calibri" pitchFamily="34" charset="0"/>
                <a:ea typeface="Calibri" pitchFamily="34" charset="-122"/>
                <a:cs typeface="Calibri" pitchFamily="34" charset="-120"/>
              </a:rPr>
              <a:t>to go fast.</a:t>
            </a:r>
            <a:endParaRPr lang="en-US" sz="6933" dirty="0"/>
          </a:p>
        </p:txBody>
      </p:sp>
      <p:sp>
        <p:nvSpPr>
          <p:cNvPr id="7" name="Text 4"/>
          <p:cNvSpPr/>
          <p:nvPr/>
        </p:nvSpPr>
        <p:spPr>
          <a:xfrm>
            <a:off x="731520" y="3657600"/>
            <a:ext cx="10972800" cy="1463040"/>
          </a:xfrm>
          <a:prstGeom prst="rect">
            <a:avLst/>
          </a:prstGeom>
          <a:noFill/>
          <a:ln/>
        </p:spPr>
        <p:txBody>
          <a:bodyPr wrap="square" lIns="0" tIns="0" rIns="0" bIns="0" rtlCol="0" anchor="ctr"/>
          <a:lstStyle/>
          <a:p>
            <a:r>
              <a:rPr lang="en-US" sz="6933" b="1" dirty="0">
                <a:solidFill>
                  <a:srgbClr val="E8A838"/>
                </a:solidFill>
                <a:latin typeface="Calibri" pitchFamily="34" charset="0"/>
                <a:ea typeface="Calibri" pitchFamily="34" charset="-122"/>
                <a:cs typeface="Calibri" pitchFamily="34" charset="-120"/>
              </a:rPr>
              <a:t>Great brakes; faster.”</a:t>
            </a:r>
            <a:endParaRPr lang="en-US" sz="6933" dirty="0"/>
          </a:p>
        </p:txBody>
      </p:sp>
    </p:spTree>
    <p:extLst>
      <p:ext uri="{BB962C8B-B14F-4D97-AF65-F5344CB8AC3E}">
        <p14:creationId xmlns:p14="http://schemas.microsoft.com/office/powerpoint/2010/main" val="86032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ladsholder til indhold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300296"/>
          </a:xfrm>
        </p:spPr>
      </p:pic>
      <p:sp>
        <p:nvSpPr>
          <p:cNvPr id="5" name="Tekstfelt 4"/>
          <p:cNvSpPr txBox="1"/>
          <p:nvPr/>
        </p:nvSpPr>
        <p:spPr>
          <a:xfrm>
            <a:off x="2838995" y="6426926"/>
            <a:ext cx="7231210" cy="369332"/>
          </a:xfrm>
          <a:prstGeom prst="rect">
            <a:avLst/>
          </a:prstGeom>
          <a:noFill/>
        </p:spPr>
        <p:txBody>
          <a:bodyPr wrap="none" rtlCol="0">
            <a:spAutoFit/>
          </a:bodyPr>
          <a:lstStyle/>
          <a:p>
            <a:r>
              <a:rPr lang="en-GB" dirty="0">
                <a:solidFill>
                  <a:schemeClr val="accent2"/>
                </a:solidFill>
              </a:rPr>
              <a:t>https://humanisticsystems.com/2016/12/05/the-varieties-of-human-work/</a:t>
            </a:r>
          </a:p>
        </p:txBody>
      </p:sp>
      <p:pic>
        <p:nvPicPr>
          <p:cNvPr id="6" name="Billede 5"/>
          <p:cNvPicPr>
            <a:picLocks noChangeAspect="1"/>
          </p:cNvPicPr>
          <p:nvPr/>
        </p:nvPicPr>
        <p:blipFill>
          <a:blip r:embed="rId4"/>
          <a:stretch>
            <a:fillRect/>
          </a:stretch>
        </p:blipFill>
        <p:spPr>
          <a:xfrm>
            <a:off x="10889529" y="5615643"/>
            <a:ext cx="1302471" cy="1242357"/>
          </a:xfrm>
          <a:prstGeom prst="rect">
            <a:avLst/>
          </a:prstGeom>
        </p:spPr>
      </p:pic>
    </p:spTree>
    <p:extLst>
      <p:ext uri="{BB962C8B-B14F-4D97-AF65-F5344CB8AC3E}">
        <p14:creationId xmlns:p14="http://schemas.microsoft.com/office/powerpoint/2010/main" val="37264130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487680" y="219456"/>
            <a:ext cx="0" cy="0"/>
          </a:xfrm>
          <a:prstGeom prst="rect">
            <a:avLst/>
          </a:prstGeom>
          <a:noFill/>
          <a:ln/>
        </p:spPr>
      </p:sp>
      <p:sp>
        <p:nvSpPr>
          <p:cNvPr id="3" name="Text 1"/>
          <p:cNvSpPr/>
          <p:nvPr/>
        </p:nvSpPr>
        <p:spPr>
          <a:xfrm>
            <a:off x="487680" y="219456"/>
            <a:ext cx="3048000" cy="341376"/>
          </a:xfrm>
          <a:prstGeom prst="rect">
            <a:avLst/>
          </a:prstGeom>
          <a:noFill/>
          <a:ln/>
        </p:spPr>
        <p:txBody>
          <a:bodyPr wrap="square" lIns="0" tIns="0" rIns="0" bIns="0" rtlCol="0" anchor="ctr"/>
          <a:lstStyle/>
          <a:p>
            <a:r>
              <a:rPr lang="en-US" sz="1200" b="1" kern="0" spc="400" dirty="0">
                <a:solidFill>
                  <a:srgbClr val="E8A838"/>
                </a:solidFill>
                <a:latin typeface="Calibri" pitchFamily="34" charset="0"/>
                <a:ea typeface="Calibri" pitchFamily="34" charset="-122"/>
                <a:cs typeface="Calibri" pitchFamily="34" charset="-120"/>
              </a:rPr>
              <a:t>CHRISTIAN HUNT — HUMAN RULES</a:t>
            </a:r>
            <a:endParaRPr lang="en-US" sz="1200" dirty="0"/>
          </a:p>
        </p:txBody>
      </p:sp>
      <p:pic>
        <p:nvPicPr>
          <p:cNvPr id="4" name="Image 0" descr="preencoded.png"/>
          <p:cNvPicPr>
            <a:picLocks noChangeAspect="1"/>
          </p:cNvPicPr>
          <p:nvPr/>
        </p:nvPicPr>
        <p:blipFill>
          <a:blip r:embed="rId3"/>
          <a:stretch>
            <a:fillRect/>
          </a:stretch>
        </p:blipFill>
        <p:spPr>
          <a:xfrm>
            <a:off x="0" y="0"/>
            <a:ext cx="12192000" cy="6858000"/>
          </a:xfrm>
          <a:prstGeom prst="rect">
            <a:avLst/>
          </a:prstGeom>
        </p:spPr>
      </p:pic>
      <p:pic>
        <p:nvPicPr>
          <p:cNvPr id="5" name="Billede 4"/>
          <p:cNvPicPr>
            <a:picLocks noChangeAspect="1"/>
          </p:cNvPicPr>
          <p:nvPr/>
        </p:nvPicPr>
        <p:blipFill>
          <a:blip r:embed="rId4"/>
          <a:stretch>
            <a:fillRect/>
          </a:stretch>
        </p:blipFill>
        <p:spPr>
          <a:xfrm>
            <a:off x="11104152" y="5815088"/>
            <a:ext cx="1087848" cy="1037640"/>
          </a:xfrm>
          <a:prstGeom prst="rect">
            <a:avLst/>
          </a:prstGeom>
        </p:spPr>
      </p:pic>
      <p:sp>
        <p:nvSpPr>
          <p:cNvPr id="7" name="Text 5"/>
          <p:cNvSpPr/>
          <p:nvPr/>
        </p:nvSpPr>
        <p:spPr>
          <a:xfrm>
            <a:off x="487680" y="6242304"/>
            <a:ext cx="11216640" cy="487680"/>
          </a:xfrm>
          <a:prstGeom prst="rect">
            <a:avLst/>
          </a:prstGeom>
          <a:noFill/>
          <a:ln/>
        </p:spPr>
        <p:txBody>
          <a:bodyPr wrap="square" lIns="0" tIns="0" rIns="0" bIns="0" rtlCol="0" anchor="ctr"/>
          <a:lstStyle/>
          <a:p>
            <a:r>
              <a:rPr lang="en-US" sz="1733" i="1" dirty="0">
                <a:solidFill>
                  <a:srgbClr val="CBD5E1"/>
                </a:solidFill>
                <a:latin typeface="Calibri" pitchFamily="34" charset="0"/>
                <a:ea typeface="Calibri" pitchFamily="34" charset="-122"/>
                <a:cs typeface="Calibri" pitchFamily="34" charset="-120"/>
              </a:rPr>
              <a:t>Your controls are designed for the person on the left. Your compliance failures happen to the person on the right.</a:t>
            </a:r>
            <a:endParaRPr lang="en-US" sz="1733" dirty="0"/>
          </a:p>
        </p:txBody>
      </p:sp>
    </p:spTree>
    <p:extLst>
      <p:ext uri="{BB962C8B-B14F-4D97-AF65-F5344CB8AC3E}">
        <p14:creationId xmlns:p14="http://schemas.microsoft.com/office/powerpoint/2010/main" val="963619127"/>
      </p:ext>
    </p:extLst>
  </p:cSld>
  <p:clrMapOvr>
    <a:masterClrMapping/>
  </p:clrMapOvr>
</p:sld>
</file>

<file path=ppt/theme/theme1.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TotalTime>
  <Words>3024</Words>
  <Application>Microsoft Office PowerPoint</Application>
  <PresentationFormat>Widescreen</PresentationFormat>
  <Paragraphs>334</Paragraphs>
  <Slides>37</Slides>
  <Notes>26</Notes>
  <HiddenSlides>4</HiddenSlides>
  <MMClips>0</MMClips>
  <ScaleCrop>false</ScaleCrop>
  <HeadingPairs>
    <vt:vector size="6" baseType="variant">
      <vt:variant>
        <vt:lpstr>Benyttede skrifttyper</vt:lpstr>
      </vt:variant>
      <vt:variant>
        <vt:i4>4</vt:i4>
      </vt:variant>
      <vt:variant>
        <vt:lpstr>Tema</vt:lpstr>
      </vt:variant>
      <vt:variant>
        <vt:i4>1</vt:i4>
      </vt:variant>
      <vt:variant>
        <vt:lpstr>Slidetitler</vt:lpstr>
      </vt:variant>
      <vt:variant>
        <vt:i4>37</vt:i4>
      </vt:variant>
    </vt:vector>
  </HeadingPairs>
  <TitlesOfParts>
    <vt:vector size="42" baseType="lpstr">
      <vt:lpstr>Arial</vt:lpstr>
      <vt:lpstr>Calibri</vt:lpstr>
      <vt:lpstr>Calibri Light</vt:lpstr>
      <vt:lpstr>Verdana</vt:lpstr>
      <vt:lpstr>Office-tema</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Compliance example during COVID</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Corporate Compliance Challenges 2025</vt:lpstr>
      <vt:lpstr>PowerPoint-præsentation</vt:lpstr>
      <vt:lpstr>PowerPoint-præsentation</vt:lpstr>
      <vt:lpstr>PowerPoint-præsentation</vt:lpstr>
      <vt:lpstr>Traditional Compliance Toolkit</vt:lpstr>
      <vt:lpstr>The regulator paradox</vt:lpstr>
      <vt:lpstr>PowerPoint-præsentation</vt:lpstr>
      <vt:lpstr> Behavioral Compliance: Beyond Rules</vt:lpstr>
      <vt:lpstr>Making Compliance the Path of Least Resistance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GRC Principles </dc:title>
  <dc:creator>Martin Falck</dc:creator>
  <cp:lastModifiedBy>Martin Falck</cp:lastModifiedBy>
  <cp:revision>42</cp:revision>
  <dcterms:created xsi:type="dcterms:W3CDTF">2025-05-05T13:10:56Z</dcterms:created>
  <dcterms:modified xsi:type="dcterms:W3CDTF">2026-05-04T12:31:06Z</dcterms:modified>
</cp:coreProperties>
</file>