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5"/>
  </p:notesMasterIdLst>
  <p:sldIdLst>
    <p:sldId id="317" r:id="rId3"/>
    <p:sldId id="318" r:id="rId4"/>
    <p:sldId id="339" r:id="rId5"/>
    <p:sldId id="319" r:id="rId6"/>
    <p:sldId id="320" r:id="rId7"/>
    <p:sldId id="321" r:id="rId8"/>
    <p:sldId id="322" r:id="rId9"/>
    <p:sldId id="323" r:id="rId10"/>
    <p:sldId id="324" r:id="rId11"/>
    <p:sldId id="325" r:id="rId12"/>
    <p:sldId id="344" r:id="rId13"/>
    <p:sldId id="326" r:id="rId14"/>
    <p:sldId id="327" r:id="rId15"/>
    <p:sldId id="328" r:id="rId16"/>
    <p:sldId id="329" r:id="rId17"/>
    <p:sldId id="330" r:id="rId18"/>
    <p:sldId id="331" r:id="rId19"/>
    <p:sldId id="332" r:id="rId20"/>
    <p:sldId id="340" r:id="rId21"/>
    <p:sldId id="341" r:id="rId22"/>
    <p:sldId id="342" r:id="rId23"/>
    <p:sldId id="333" r:id="rId24"/>
    <p:sldId id="334" r:id="rId25"/>
    <p:sldId id="335" r:id="rId26"/>
    <p:sldId id="336" r:id="rId27"/>
    <p:sldId id="337" r:id="rId28"/>
    <p:sldId id="338" r:id="rId29"/>
    <p:sldId id="343" r:id="rId30"/>
    <p:sldId id="345" r:id="rId31"/>
    <p:sldId id="346" r:id="rId32"/>
    <p:sldId id="308" r:id="rId33"/>
    <p:sldId id="309" r:id="rId34"/>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kke-navngivet sektion" id="{0F25E46E-ABD3-4FB4-BFBF-C55230EF720A}">
          <p14:sldIdLst>
            <p14:sldId id="317"/>
            <p14:sldId id="318"/>
            <p14:sldId id="339"/>
            <p14:sldId id="319"/>
            <p14:sldId id="320"/>
            <p14:sldId id="321"/>
            <p14:sldId id="322"/>
            <p14:sldId id="323"/>
            <p14:sldId id="324"/>
            <p14:sldId id="325"/>
            <p14:sldId id="344"/>
            <p14:sldId id="326"/>
            <p14:sldId id="327"/>
            <p14:sldId id="328"/>
          </p14:sldIdLst>
        </p14:section>
        <p14:section name="Backup slides" id="{2D5A23DC-CDC0-459A-B3BD-ED29D3F126C9}">
          <p14:sldIdLst>
            <p14:sldId id="329"/>
            <p14:sldId id="330"/>
            <p14:sldId id="331"/>
            <p14:sldId id="332"/>
            <p14:sldId id="340"/>
            <p14:sldId id="341"/>
            <p14:sldId id="342"/>
            <p14:sldId id="333"/>
            <p14:sldId id="334"/>
            <p14:sldId id="335"/>
            <p14:sldId id="336"/>
            <p14:sldId id="337"/>
            <p14:sldId id="338"/>
            <p14:sldId id="343"/>
            <p14:sldId id="345"/>
            <p14:sldId id="346"/>
          </p14:sldIdLst>
        </p14:section>
        <p14:section name="Gamle slides" id="{9878824D-1FEE-4B43-8FFC-807B29A90756}">
          <p14:sldIdLst>
            <p14:sldId id="308"/>
            <p14:sldId id="30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A4A"/>
    <a:srgbClr val="0D1F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82561" autoAdjust="0"/>
  </p:normalViewPr>
  <p:slideViewPr>
    <p:cSldViewPr snapToGrid="0">
      <p:cViewPr varScale="1">
        <p:scale>
          <a:sx n="135" d="100"/>
          <a:sy n="135" d="100"/>
        </p:scale>
        <p:origin x="2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8381FF-9F1D-4487-AC03-C841A949F4EE}" type="datetimeFigureOut">
              <a:rPr lang="en-GB" smtClean="0"/>
              <a:t>04/05/2026</a:t>
            </a:fld>
            <a:endParaRPr lang="en-GB"/>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906DE-411A-46CD-A9A2-C8975A517CEA}" type="slidenum">
              <a:rPr lang="en-GB" smtClean="0"/>
              <a:t>‹nr.›</a:t>
            </a:fld>
            <a:endParaRPr lang="en-GB"/>
          </a:p>
        </p:txBody>
      </p:sp>
    </p:spTree>
    <p:extLst>
      <p:ext uri="{BB962C8B-B14F-4D97-AF65-F5344CB8AC3E}">
        <p14:creationId xmlns:p14="http://schemas.microsoft.com/office/powerpoint/2010/main" val="9501735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change the slide yet. Start talking over it. 'Did anyone find an answer during the break?' Take whatever comes. If they found one, explore it. If not: 'We often talk at each other with data. Rarely with each other about consequences. That's the gap this session is about.' Then pivot: 'Let me make that harder.'</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82813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question applies to everything. No framework named. The frameworks were designed to solve specific problems at specific moments. COSO came from the Treadway Commission work after the S&amp;L crisis. The Three Lines from decades of assurance practice. These aren't arbitrary constructs. But the moment keeps moving and the frameworks don't always move with it.</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24005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slidenummer 3"/>
          <p:cNvSpPr>
            <a:spLocks noGrp="1"/>
          </p:cNvSpPr>
          <p:nvPr>
            <p:ph type="sldNum" sz="quarter" idx="10"/>
          </p:nvPr>
        </p:nvSpPr>
        <p:spPr/>
        <p:txBody>
          <a:bodyPr/>
          <a:lstStyle/>
          <a:p>
            <a:fld id="{A68906DE-411A-46CD-A9A2-C8975A517CEA}" type="slidenum">
              <a:rPr lang="en-GB" smtClean="0"/>
              <a:t>11</a:t>
            </a:fld>
            <a:endParaRPr lang="en-GB"/>
          </a:p>
        </p:txBody>
      </p:sp>
    </p:spTree>
    <p:extLst>
      <p:ext uri="{BB962C8B-B14F-4D97-AF65-F5344CB8AC3E}">
        <p14:creationId xmlns:p14="http://schemas.microsoft.com/office/powerpoint/2010/main" val="4022857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both. Let them read it for 30 seconds before you say anything. 'What changed? And why?' Let them figure it out. The discovery that the IIA itself acknowledged the original model had structural problems is more powerful coming from their reading than from your explanation. Then COSO blind spot: tone at the top drives culture downward — except Enron, VW, Wells Fargo all had strong tone at top.</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083838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commercial ecosystem has a structural incentive to make frameworks seem more permanent than they are. Every revision creates a consulting opportunity. The professional skill nobody teaches: telling the difference between genuine advancement and a reason to buy a new certification. Ask: 'What problem does this solve that the previous version didn't? If the honest answer is a new certification — that's your answer.' Snake oil observation — carefully. Not an attack on the industry, a diagnostic.</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790340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 ladder revealed for the first time. 30 seconds to read. 'Where is your organisation? And where are you?' The individual versus organisational gap is where most frustration in this field lives. Final question: 'What is the one conversation that isn't happening between governance, risk and compliance in your organisation — and what would it take to have it?' 30 seconds silence. Three answers. Don't synthesise. Don't wrap it up. Then: 'That conversation — whatever you just described — is what this session has been about. Not COSO. Not the Three Lines. Not ISO 37301. The conversation. Hernan is going to spend the next hour on what it takes to actually have it.' Hand out IRM paper. Stop.</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4653055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037650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INUS explanation lands too abstractly. The four boxes make the logic visual. The key takeaway: the question isn't whether ERM is valuable in theory — it's whether your organisation has created the conditions that allow it to be valuable in practice.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27291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someone asks what ERM would actually need to look like to make a difference. These three conditions are the direct answer to the Hunziker question — ERM creates value when all three are present. The diagnostic questions in the right column are the most useful thing on the slide.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52339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GRC 1.0 vs modern GRC argument needs a clearer before/after. The Gretzky quote lands as a closer — skating to where the puck was describes GRC 1.0 perfectly. The AI row at the bottom connects the maturity argument to the Provocation 1 AI spike.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382160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someone conflates gray rhino with black swan thinking, or argues ERM should focus on the unpredictable. The key distinction: most costly failures are gray rhinos, not black swans. ERM's real test is whether it creates the conditions for acting on visible risks before they charge.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59209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Hunziker question — not as cynicism, as a genuine diagnostic. 'Did ERM actually produce outcomes — or is success simply attributed to it after the fact?' Key question: 'Think of the last significant decision your organisation made. How much did risk or compliance genuinely shape it — not document it afterwards, not review it, but actually change what was decided?' Take 3 answers. Don't evaluate.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4000155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gray rhino discussion gets bogged down in methodology rather than accountability. This reframe — from defending the number to naming the blocker — is the most practically useful thing a risk professional can learn.</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005686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someone challenges the claim that the original Three Lines model had structural problems. This is sourced from the IIA's own 2020 revision — the institution itself acknowledged the limitations. The key insight: even the best frameworks acknowledge their own limitations. The question is whether the implementations catch up.</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247938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someone defends COSO's effectiveness on cultural compliance. These three cases are not obscure — everyone knows them. The point is not that COSO is wrong, but that it was designed for a model of culture that organisational psychology doesn't support. Culture is emergent and lateral, not top-down and mandated.</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04613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ladder discussion goes deep and students want to make it more concrete and operational. The Monday morning test is the most useful translation of the abstract levels into lived reality. Each row should prompt immediate recognition — 'that's us' at whatever level they honestly sit.</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32369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complexity discussion opens up genuinely wicked problem territory and the room is engaged enough to go there. The Rittel and Webber framing is academically credible and immediately practical. The key closing point: the L5 response to a wicked problem is not a solution — it's honest navigation.</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397395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question applies to everything. No framework named. The frameworks were designed to solve specific problems at specific moments. COSO came from the Treadway Commission work after the S&amp;L crisis. The Three Lines from decades of assurance practice. These aren't arbitrary constructs. But the moment keeps moving and the frameworks don't always move with it.</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68435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Hunziker question — not as cynicism, as a genuine diagnostic. 'Did ERM actually produce outcomes — or is success simply attributed to it after the fact?' Key question: 'Think of the last significant decision your organisation made. How much did risk or compliance genuinely shape it — not document it afterwards, not review it, but actually change what was decided?' Take 3 answers. Don't evaluate.</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768085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explanation. No caption. Put it on screen and ask: 'Which room have you spent more time in this week?' Let the laugh happen. It's an uncomfortable laugh — that's correct. Then: 'The left panel isn't a failure of ERM design. It's a failure of the conditions. Culture, leadership maturity, genuine integration. Without them, ERM is the left panel indefinitely.'</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601260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60 seconds for them to read. No explanation yet. 'If this landed on your desk as evidence of your organisation's risk management — what would you do with it?' Take 3 answers. THEN: 'This took four minutes. I didn't write a word of it.' Let it land. Three questions in sequence: Could your audit committee tell the difference? Does it matter whether they can? If your organisation relied on this — where on the ladder are they?</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833109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Hold this slide for the full discussion. 'If you can't explain why the data matters today — in this organisation, with these people — you are already obsolete. Not because AI replaced you. Because you replaced yourself with a process.' Let the argument between 'content is content' and 'thinking is the point' run. That's the most important argument in the session.</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4243226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appearance of the ladder — mindset questions only, no labels. 'Which of these sounds most like your organisation right now? Not aspirationally. Actually.' Take 3-4 responses. Note that organisations are rarely at the same level across all three disciplines. Then: 'An organisation that relies on that document without the thinking behind it — where are they?'</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984764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strategies, three territories. 'Where do your organisation's most significant risks actually live on this diagram?' GRC 1.0 was built for the empirical quadrant — frequent, small-scale, loosely coupled. Most significant risks now live in the evolutionary and analytical territory. Entanglements. Interactions nobody mapped. The INUS argument: ERM is non-redundant when the conditions are right. But the conditions are increasingly hard to create because the system has moved.</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16629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arithmetic trap: management questions the methodology rather than sitting with the accountability. Your job is not to win the argument about the number. Your job is to move from 'is the number right?' to 'what prevents us from acting?' Key question: 'Think of the biggest gray rhino in your organisation right now. What's the condition that's missing — the thing that if present would allow your organisation to actually act on it?' Hold the space. Some will hit the wicked problem moment.</a:t>
            </a:r>
          </a:p>
        </p:txBody>
      </p:sp>
      <p:sp>
        <p:nvSpPr>
          <p:cNvPr id="4" name="Slide Number Placeholder 3"/>
          <p:cNvSpPr>
            <a:spLocks noGrp="1"/>
          </p:cNvSpPr>
          <p:nvPr>
            <p:ph type="sldNum" sz="quarter" idx="10"/>
          </p:nvPr>
        </p:nvSpPr>
        <p:spPr/>
        <p:txBody>
          <a:bodyPr/>
          <a:lstStyle/>
          <a:p>
            <a:fld id="{F7021451-1387-4CA6-816F-3879F97B5CBC}" type="slidenum">
              <a:rPr lang="en-US">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8506913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smtClean="0"/>
              <a:t>Klik for at redigere i master</a:t>
            </a:r>
            <a:endParaRPr lang="en-GB"/>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smtClean="0"/>
              <a:t>Klik for at redigere i master</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60637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9913273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smtClean="0"/>
              <a:t>Klik for at redigere i master</a:t>
            </a:r>
            <a:endParaRPr lang="en-GB"/>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540402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341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a:xfrm>
            <a:off x="838200" y="6356350"/>
            <a:ext cx="2743200" cy="365125"/>
          </a:xfrm>
          <a:prstGeom prst="rect">
            <a:avLst/>
          </a:prstGeom>
        </p:spPr>
        <p:txBody>
          <a:bodyPr/>
          <a:lstStyle/>
          <a:p>
            <a:fld id="{0AD9FB61-A676-406D-8DC7-E2B3C7F2483F}" type="datetimeFigureOut">
              <a:rPr lang="en-GB" smtClean="0"/>
              <a:t>04/05/2026</a:t>
            </a:fld>
            <a:endParaRPr lang="en-GB"/>
          </a:p>
        </p:txBody>
      </p:sp>
      <p:sp>
        <p:nvSpPr>
          <p:cNvPr id="3" name="Pladsholder til sidefod 2"/>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Pladsholder til slidenummer 3"/>
          <p:cNvSpPr>
            <a:spLocks noGrp="1"/>
          </p:cNvSpPr>
          <p:nvPr>
            <p:ph type="sldNum" sz="quarter" idx="12"/>
          </p:nvPr>
        </p:nvSpPr>
        <p:spPr>
          <a:xfrm>
            <a:off x="8610600" y="6356350"/>
            <a:ext cx="2743200" cy="365125"/>
          </a:xfrm>
          <a:prstGeom prst="rect">
            <a:avLst/>
          </a:prstGeom>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256675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a:prstGeom prst="rect">
            <a:avLst/>
          </a:prstGeom>
        </p:spPr>
        <p:txBody>
          <a:bodyPr/>
          <a:lstStyle/>
          <a:p>
            <a:r>
              <a:rPr lang="da-DK" smtClean="0"/>
              <a:t>Klik for at redigere i master</a:t>
            </a:r>
            <a:endParaRPr lang="en-GB"/>
          </a:p>
        </p:txBody>
      </p:sp>
      <p:sp>
        <p:nvSpPr>
          <p:cNvPr id="3" name="Pladsholder til indhold 2"/>
          <p:cNvSpPr>
            <a:spLocks noGrp="1"/>
          </p:cNvSpPr>
          <p:nvPr>
            <p:ph idx="1"/>
          </p:nvPr>
        </p:nvSpPr>
        <p:spPr>
          <a:xfrm>
            <a:off x="838200" y="1825625"/>
            <a:ext cx="10515600" cy="4351338"/>
          </a:xfrm>
          <a:prstGeom prst="rect">
            <a:avLst/>
          </a:prstGeo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a:xfrm>
            <a:off x="838200" y="6356350"/>
            <a:ext cx="2743200" cy="365125"/>
          </a:xfrm>
          <a:prstGeom prst="rect">
            <a:avLst/>
          </a:prstGeom>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Pladsholder til slidenummer 5"/>
          <p:cNvSpPr>
            <a:spLocks noGrp="1"/>
          </p:cNvSpPr>
          <p:nvPr>
            <p:ph type="sldNum" sz="quarter" idx="12"/>
          </p:nvPr>
        </p:nvSpPr>
        <p:spPr>
          <a:xfrm>
            <a:off x="8610600" y="6356350"/>
            <a:ext cx="2743200" cy="365125"/>
          </a:xfrm>
          <a:prstGeom prst="rect">
            <a:avLst/>
          </a:prstGeom>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83846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907704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smtClean="0"/>
              <a:t>Klik for at redigere i master</a:t>
            </a:r>
            <a:endParaRPr lang="en-GB"/>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0AD9FB61-A676-406D-8DC7-E2B3C7F2483F}"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217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sz="half" idx="1"/>
          </p:nvPr>
        </p:nvSpPr>
        <p:spPr>
          <a:xfrm>
            <a:off x="838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indhold 3"/>
          <p:cNvSpPr>
            <a:spLocks noGrp="1"/>
          </p:cNvSpPr>
          <p:nvPr>
            <p:ph sz="half" idx="2"/>
          </p:nvPr>
        </p:nvSpPr>
        <p:spPr>
          <a:xfrm>
            <a:off x="6172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dato 4"/>
          <p:cNvSpPr>
            <a:spLocks noGrp="1"/>
          </p:cNvSpPr>
          <p:nvPr>
            <p:ph type="dt" sz="half" idx="10"/>
          </p:nvPr>
        </p:nvSpPr>
        <p:spPr/>
        <p:txBody>
          <a:bodyPr/>
          <a:lstStyle/>
          <a:p>
            <a:fld id="{0AD9FB61-A676-406D-8DC7-E2B3C7F2483F}"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46330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smtClean="0"/>
              <a:t>Klik for at redigere i master</a:t>
            </a:r>
            <a:endParaRPr lang="en-GB"/>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839788" y="2505075"/>
            <a:ext cx="5157787"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6172200" y="2505075"/>
            <a:ext cx="5183188"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7" name="Pladsholder til dato 6"/>
          <p:cNvSpPr>
            <a:spLocks noGrp="1"/>
          </p:cNvSpPr>
          <p:nvPr>
            <p:ph type="dt" sz="half" idx="10"/>
          </p:nvPr>
        </p:nvSpPr>
        <p:spPr/>
        <p:txBody>
          <a:bodyPr/>
          <a:lstStyle/>
          <a:p>
            <a:fld id="{0AD9FB61-A676-406D-8DC7-E2B3C7F2483F}" type="datetimeFigureOut">
              <a:rPr lang="en-GB" smtClean="0"/>
              <a:t>04/05/2026</a:t>
            </a:fld>
            <a:endParaRPr lang="en-GB"/>
          </a:p>
        </p:txBody>
      </p:sp>
      <p:sp>
        <p:nvSpPr>
          <p:cNvPr id="8" name="Pladsholder til sidefod 7"/>
          <p:cNvSpPr>
            <a:spLocks noGrp="1"/>
          </p:cNvSpPr>
          <p:nvPr>
            <p:ph type="ftr" sz="quarter" idx="11"/>
          </p:nvPr>
        </p:nvSpPr>
        <p:spPr/>
        <p:txBody>
          <a:bodyPr/>
          <a:lstStyle/>
          <a:p>
            <a:endParaRPr lang="en-GB"/>
          </a:p>
        </p:txBody>
      </p:sp>
      <p:sp>
        <p:nvSpPr>
          <p:cNvPr id="9" name="Pladsholder til slidenummer 8"/>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1911990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dato 2"/>
          <p:cNvSpPr>
            <a:spLocks noGrp="1"/>
          </p:cNvSpPr>
          <p:nvPr>
            <p:ph type="dt" sz="half" idx="10"/>
          </p:nvPr>
        </p:nvSpPr>
        <p:spPr/>
        <p:txBody>
          <a:bodyPr/>
          <a:lstStyle/>
          <a:p>
            <a:fld id="{0AD9FB61-A676-406D-8DC7-E2B3C7F2483F}" type="datetimeFigureOut">
              <a:rPr lang="en-GB" smtClean="0"/>
              <a:t>04/05/2026</a:t>
            </a:fld>
            <a:endParaRPr lang="en-GB"/>
          </a:p>
        </p:txBody>
      </p:sp>
      <p:sp>
        <p:nvSpPr>
          <p:cNvPr id="4" name="Pladsholder til sidefod 3"/>
          <p:cNvSpPr>
            <a:spLocks noGrp="1"/>
          </p:cNvSpPr>
          <p:nvPr>
            <p:ph type="ftr" sz="quarter" idx="11"/>
          </p:nvPr>
        </p:nvSpPr>
        <p:spPr/>
        <p:txBody>
          <a:bodyPr/>
          <a:lstStyle/>
          <a:p>
            <a:endParaRPr lang="en-GB"/>
          </a:p>
        </p:txBody>
      </p:sp>
      <p:sp>
        <p:nvSpPr>
          <p:cNvPr id="5" name="Pladsholder til slidenummer 4"/>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4022514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AD9FB61-A676-406D-8DC7-E2B3C7F2483F}" type="datetimeFigureOut">
              <a:rPr lang="en-GB" smtClean="0"/>
              <a:t>04/05/2026</a:t>
            </a:fld>
            <a:endParaRPr lang="en-GB"/>
          </a:p>
        </p:txBody>
      </p:sp>
      <p:sp>
        <p:nvSpPr>
          <p:cNvPr id="3" name="Pladsholder til sidefod 2"/>
          <p:cNvSpPr>
            <a:spLocks noGrp="1"/>
          </p:cNvSpPr>
          <p:nvPr>
            <p:ph type="ftr" sz="quarter" idx="11"/>
          </p:nvPr>
        </p:nvSpPr>
        <p:spPr/>
        <p:txBody>
          <a:bodyPr/>
          <a:lstStyle/>
          <a:p>
            <a:endParaRPr lang="en-GB"/>
          </a:p>
        </p:txBody>
      </p:sp>
      <p:sp>
        <p:nvSpPr>
          <p:cNvPr id="4" name="Pladsholder til slidenummer 3"/>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2885168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0AD9FB61-A676-406D-8DC7-E2B3C7F2483F}"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3776621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0AD9FB61-A676-406D-8DC7-E2B3C7F2483F}"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645AF663-2523-443A-96EF-AC3413B43C0A}" type="slidenum">
              <a:rPr lang="en-GB" smtClean="0"/>
              <a:t>‹nr.›</a:t>
            </a:fld>
            <a:endParaRPr lang="en-GB"/>
          </a:p>
        </p:txBody>
      </p:sp>
    </p:spTree>
    <p:extLst>
      <p:ext uri="{BB962C8B-B14F-4D97-AF65-F5344CB8AC3E}">
        <p14:creationId xmlns:p14="http://schemas.microsoft.com/office/powerpoint/2010/main" val="2776650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smtClean="0"/>
              <a:t>Klik for at redigere i master</a:t>
            </a:r>
            <a:endParaRPr lang="en-GB"/>
          </a:p>
        </p:txBody>
      </p:sp>
      <p:sp>
        <p:nvSpPr>
          <p:cNvPr id="3" name="Pladsholder til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9FB61-A676-406D-8DC7-E2B3C7F2483F}" type="datetimeFigureOut">
              <a:rPr lang="en-GB" smtClean="0"/>
              <a:t>04/05/2026</a:t>
            </a:fld>
            <a:endParaRPr lang="en-GB"/>
          </a:p>
        </p:txBody>
      </p:sp>
      <p:sp>
        <p:nvSpPr>
          <p:cNvPr id="5" name="Pladsholder til sidefod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Pladsholder til sli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5AF663-2523-443A-96EF-AC3413B43C0A}" type="slidenum">
              <a:rPr lang="en-GB" smtClean="0"/>
              <a:t>‹nr.›</a:t>
            </a:fld>
            <a:endParaRPr lang="en-GB"/>
          </a:p>
        </p:txBody>
      </p:sp>
    </p:spTree>
    <p:extLst>
      <p:ext uri="{BB962C8B-B14F-4D97-AF65-F5344CB8AC3E}">
        <p14:creationId xmlns:p14="http://schemas.microsoft.com/office/powerpoint/2010/main" val="3850433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79072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0F1E"/>
        </a:solidFill>
        <a:effectLst/>
      </p:bgPr>
    </p:bg>
    <p:spTree>
      <p:nvGrpSpPr>
        <p:cNvPr id="1" name=""/>
        <p:cNvGrpSpPr/>
        <p:nvPr/>
      </p:nvGrpSpPr>
      <p:grpSpPr>
        <a:xfrm>
          <a:off x="0" y="0"/>
          <a:ext cx="0" cy="0"/>
          <a:chOff x="0" y="0"/>
          <a:chExt cx="0" cy="0"/>
        </a:xfrm>
      </p:grpSpPr>
      <p:sp>
        <p:nvSpPr>
          <p:cNvPr id="2" name="Shape 0"/>
          <p:cNvSpPr/>
          <p:nvPr/>
        </p:nvSpPr>
        <p:spPr>
          <a:xfrm>
            <a:off x="0" y="6217920"/>
            <a:ext cx="12192000" cy="640080"/>
          </a:xfrm>
          <a:prstGeom prst="rect">
            <a:avLst/>
          </a:prstGeom>
          <a:solidFill>
            <a:srgbClr val="0D7377"/>
          </a:solidFill>
          <a:ln w="12700">
            <a:solidFill>
              <a:srgbClr val="0D7377"/>
            </a:solidFill>
            <a:prstDash val="solid"/>
          </a:ln>
        </p:spPr>
      </p:sp>
      <p:sp>
        <p:nvSpPr>
          <p:cNvPr id="3" name="Text 1"/>
          <p:cNvSpPr/>
          <p:nvPr/>
        </p:nvSpPr>
        <p:spPr>
          <a:xfrm>
            <a:off x="731520" y="609600"/>
            <a:ext cx="10728960" cy="731520"/>
          </a:xfrm>
          <a:prstGeom prst="rect">
            <a:avLst/>
          </a:prstGeom>
          <a:noFill/>
          <a:ln/>
        </p:spPr>
        <p:txBody>
          <a:bodyPr wrap="square" lIns="0" tIns="0" rIns="0" bIns="0" rtlCol="0" anchor="ctr"/>
          <a:lstStyle/>
          <a:p>
            <a:r>
              <a:rPr lang="en-US" sz="2933" i="1" dirty="0">
                <a:solidFill>
                  <a:srgbClr val="0A9396"/>
                </a:solidFill>
                <a:ea typeface="Calibri" pitchFamily="34" charset="-122"/>
                <a:cs typeface="Calibri" pitchFamily="34" charset="-120"/>
              </a:rPr>
              <a:t>In your organisation —</a:t>
            </a:r>
            <a:endParaRPr lang="en-US" sz="2933" dirty="0">
              <a:solidFill>
                <a:prstClr val="black"/>
              </a:solidFill>
            </a:endParaRPr>
          </a:p>
        </p:txBody>
      </p:sp>
      <p:sp>
        <p:nvSpPr>
          <p:cNvPr id="4" name="Text 2"/>
          <p:cNvSpPr/>
          <p:nvPr/>
        </p:nvSpPr>
        <p:spPr>
          <a:xfrm>
            <a:off x="731520" y="1341120"/>
            <a:ext cx="10728960" cy="2194560"/>
          </a:xfrm>
          <a:prstGeom prst="rect">
            <a:avLst/>
          </a:prstGeom>
          <a:noFill/>
          <a:ln/>
        </p:spPr>
        <p:txBody>
          <a:bodyPr wrap="square" lIns="0" tIns="0" rIns="0" bIns="0" rtlCol="0" anchor="ctr"/>
          <a:lstStyle/>
          <a:p>
            <a:r>
              <a:rPr lang="en-US" sz="3733" b="1" dirty="0">
                <a:solidFill>
                  <a:srgbClr val="FFFFFF"/>
                </a:solidFill>
                <a:ea typeface="Calibri" pitchFamily="34" charset="-122"/>
                <a:cs typeface="Calibri" pitchFamily="34" charset="-120"/>
              </a:rPr>
              <a:t>is there a moment where governance, risk and compliance are genuinely in the same conversation?</a:t>
            </a:r>
            <a:endParaRPr lang="en-US" sz="3733" dirty="0">
              <a:solidFill>
                <a:prstClr val="black"/>
              </a:solidFill>
            </a:endParaRPr>
          </a:p>
        </p:txBody>
      </p:sp>
      <p:sp>
        <p:nvSpPr>
          <p:cNvPr id="5" name="Text 3"/>
          <p:cNvSpPr/>
          <p:nvPr/>
        </p:nvSpPr>
        <p:spPr>
          <a:xfrm>
            <a:off x="731520" y="3596640"/>
            <a:ext cx="10728960" cy="731520"/>
          </a:xfrm>
          <a:prstGeom prst="rect">
            <a:avLst/>
          </a:prstGeom>
          <a:noFill/>
          <a:ln/>
        </p:spPr>
        <p:txBody>
          <a:bodyPr wrap="square" lIns="0" tIns="0" rIns="0" bIns="0" rtlCol="0" anchor="ctr"/>
          <a:lstStyle/>
          <a:p>
            <a:r>
              <a:rPr lang="en-US" sz="2667" i="1" dirty="0">
                <a:solidFill>
                  <a:srgbClr val="64748B"/>
                </a:solidFill>
                <a:ea typeface="Calibri" pitchFamily="34" charset="-122"/>
                <a:cs typeface="Calibri" pitchFamily="34" charset="-120"/>
              </a:rPr>
              <a:t>Not the same meeting.  Not the same report.</a:t>
            </a:r>
            <a:endParaRPr lang="en-US" sz="2667" dirty="0">
              <a:solidFill>
                <a:prstClr val="black"/>
              </a:solidFill>
            </a:endParaRPr>
          </a:p>
        </p:txBody>
      </p:sp>
      <p:sp>
        <p:nvSpPr>
          <p:cNvPr id="6" name="Text 4"/>
          <p:cNvSpPr/>
          <p:nvPr/>
        </p:nvSpPr>
        <p:spPr>
          <a:xfrm>
            <a:off x="731520" y="4328160"/>
            <a:ext cx="10728960" cy="853440"/>
          </a:xfrm>
          <a:prstGeom prst="rect">
            <a:avLst/>
          </a:prstGeom>
          <a:noFill/>
          <a:ln/>
        </p:spPr>
        <p:txBody>
          <a:bodyPr wrap="square" lIns="0" tIns="0" rIns="0" bIns="0" rtlCol="0" anchor="ctr"/>
          <a:lstStyle/>
          <a:p>
            <a:r>
              <a:rPr lang="en-US" sz="2667" dirty="0">
                <a:solidFill>
                  <a:srgbClr val="CBD5E1"/>
                </a:solidFill>
                <a:ea typeface="Calibri" pitchFamily="34" charset="-122"/>
                <a:cs typeface="Calibri" pitchFamily="34" charset="-120"/>
              </a:rPr>
              <a:t>The same conversation — actually shaping each other's thinking in real time.</a:t>
            </a:r>
            <a:endParaRPr lang="en-US" sz="2667" dirty="0">
              <a:solidFill>
                <a:prstClr val="black"/>
              </a:solidFill>
            </a:endParaRPr>
          </a:p>
        </p:txBody>
      </p:sp>
      <p:sp>
        <p:nvSpPr>
          <p:cNvPr id="7" name="Text 5"/>
          <p:cNvSpPr/>
          <p:nvPr/>
        </p:nvSpPr>
        <p:spPr>
          <a:xfrm>
            <a:off x="731520" y="5242560"/>
            <a:ext cx="10728960" cy="731520"/>
          </a:xfrm>
          <a:prstGeom prst="rect">
            <a:avLst/>
          </a:prstGeom>
          <a:noFill/>
          <a:ln/>
        </p:spPr>
        <p:txBody>
          <a:bodyPr wrap="square" lIns="0" tIns="0" rIns="0" bIns="0" rtlCol="0" anchor="ctr"/>
          <a:lstStyle/>
          <a:p>
            <a:r>
              <a:rPr lang="en-US" sz="2400" b="1" i="1" dirty="0">
                <a:solidFill>
                  <a:srgbClr val="E8A838"/>
                </a:solidFill>
                <a:ea typeface="Calibri" pitchFamily="34" charset="-122"/>
                <a:cs typeface="Calibri" pitchFamily="34" charset="-120"/>
              </a:rPr>
              <a:t>And if that conversation exists — did it change anything?</a:t>
            </a:r>
            <a:endParaRPr lang="en-US" sz="2400" dirty="0">
              <a:solidFill>
                <a:prstClr val="black"/>
              </a:solidFill>
            </a:endParaRPr>
          </a:p>
        </p:txBody>
      </p:sp>
      <p:sp>
        <p:nvSpPr>
          <p:cNvPr id="8" name="Text 6"/>
          <p:cNvSpPr/>
          <p:nvPr/>
        </p:nvSpPr>
        <p:spPr>
          <a:xfrm>
            <a:off x="731520" y="6242304"/>
            <a:ext cx="2438400" cy="487680"/>
          </a:xfrm>
          <a:prstGeom prst="rect">
            <a:avLst/>
          </a:prstGeom>
          <a:noFill/>
          <a:ln/>
        </p:spPr>
        <p:txBody>
          <a:bodyPr wrap="square" lIns="0" tIns="0" rIns="0" bIns="0" rtlCol="0" anchor="ctr"/>
          <a:lstStyle/>
          <a:p>
            <a:r>
              <a:rPr lang="en-US" sz="1867" dirty="0">
                <a:solidFill>
                  <a:srgbClr val="FFFFFF"/>
                </a:solidFill>
                <a:ea typeface="Calibri" pitchFamily="34" charset="-122"/>
                <a:cs typeface="Calibri" pitchFamily="34" charset="-120"/>
              </a:rPr>
              <a:t>Session 2</a:t>
            </a:r>
            <a:endParaRPr lang="en-US" sz="1867" dirty="0">
              <a:solidFill>
                <a:prstClr val="black"/>
              </a:solidFill>
            </a:endParaRPr>
          </a:p>
        </p:txBody>
      </p:sp>
    </p:spTree>
    <p:extLst>
      <p:ext uri="{BB962C8B-B14F-4D97-AF65-F5344CB8AC3E}">
        <p14:creationId xmlns:p14="http://schemas.microsoft.com/office/powerpoint/2010/main" val="35419825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PROVOCATION 3 — THE FRAMEWORK HAS A FLAW</a:t>
            </a:r>
            <a:endParaRPr lang="en-US" sz="1200" dirty="0">
              <a:solidFill>
                <a:prstClr val="black"/>
              </a:solidFill>
            </a:endParaRPr>
          </a:p>
        </p:txBody>
      </p:sp>
      <p:sp>
        <p:nvSpPr>
          <p:cNvPr id="4" name="Shape 2"/>
          <p:cNvSpPr/>
          <p:nvPr/>
        </p:nvSpPr>
        <p:spPr>
          <a:xfrm>
            <a:off x="487680" y="670560"/>
            <a:ext cx="11216640" cy="5242560"/>
          </a:xfrm>
          <a:prstGeom prst="rect">
            <a:avLst/>
          </a:prstGeom>
          <a:solidFill>
            <a:srgbClr val="0D1F3A"/>
          </a:solidFill>
          <a:ln w="12700">
            <a:solidFill>
              <a:srgbClr val="2E5496"/>
            </a:solidFill>
            <a:prstDash val="solid"/>
          </a:ln>
        </p:spPr>
      </p:sp>
      <p:sp>
        <p:nvSpPr>
          <p:cNvPr id="5" name="Text 3"/>
          <p:cNvSpPr/>
          <p:nvPr/>
        </p:nvSpPr>
        <p:spPr>
          <a:xfrm>
            <a:off x="853440" y="1097280"/>
            <a:ext cx="10485120" cy="3048000"/>
          </a:xfrm>
          <a:prstGeom prst="rect">
            <a:avLst/>
          </a:prstGeom>
          <a:noFill/>
          <a:ln/>
        </p:spPr>
        <p:txBody>
          <a:bodyPr wrap="square" lIns="0" tIns="0" rIns="0" bIns="0" rtlCol="0" anchor="ctr"/>
          <a:lstStyle/>
          <a:p>
            <a:pPr algn="ctr"/>
            <a:r>
              <a:rPr lang="en-US" sz="5867" b="1" dirty="0">
                <a:solidFill>
                  <a:srgbClr val="FFFFFF"/>
                </a:solidFill>
                <a:ea typeface="Calibri" pitchFamily="34" charset="-122"/>
                <a:cs typeface="Calibri" pitchFamily="34" charset="-120"/>
              </a:rPr>
              <a:t>What problem was this framework</a:t>
            </a:r>
            <a:endParaRPr lang="en-US" sz="5867" dirty="0">
              <a:solidFill>
                <a:prstClr val="black"/>
              </a:solidFill>
            </a:endParaRPr>
          </a:p>
          <a:p>
            <a:pPr algn="ctr"/>
            <a:r>
              <a:rPr lang="en-US" sz="5867" b="1" dirty="0">
                <a:solidFill>
                  <a:srgbClr val="FFFFFF"/>
                </a:solidFill>
                <a:ea typeface="Calibri" pitchFamily="34" charset="-122"/>
                <a:cs typeface="Calibri" pitchFamily="34" charset="-120"/>
              </a:rPr>
              <a:t>designed to solve?</a:t>
            </a:r>
            <a:endParaRPr lang="en-US" sz="5867" dirty="0">
              <a:solidFill>
                <a:prstClr val="black"/>
              </a:solidFill>
            </a:endParaRPr>
          </a:p>
        </p:txBody>
      </p:sp>
      <p:sp>
        <p:nvSpPr>
          <p:cNvPr id="6" name="Shape 4"/>
          <p:cNvSpPr/>
          <p:nvPr/>
        </p:nvSpPr>
        <p:spPr>
          <a:xfrm>
            <a:off x="4267200" y="4328160"/>
            <a:ext cx="3657600" cy="60960"/>
          </a:xfrm>
          <a:prstGeom prst="rect">
            <a:avLst/>
          </a:prstGeom>
          <a:solidFill>
            <a:srgbClr val="E8A838"/>
          </a:solidFill>
          <a:ln w="12700">
            <a:solidFill>
              <a:srgbClr val="E8A838"/>
            </a:solidFill>
            <a:prstDash val="solid"/>
          </a:ln>
        </p:spPr>
      </p:sp>
      <p:sp>
        <p:nvSpPr>
          <p:cNvPr id="7" name="Text 5"/>
          <p:cNvSpPr/>
          <p:nvPr/>
        </p:nvSpPr>
        <p:spPr>
          <a:xfrm>
            <a:off x="853440" y="4511040"/>
            <a:ext cx="10485120" cy="609600"/>
          </a:xfrm>
          <a:prstGeom prst="rect">
            <a:avLst/>
          </a:prstGeom>
          <a:noFill/>
          <a:ln/>
        </p:spPr>
        <p:txBody>
          <a:bodyPr wrap="square" lIns="0" tIns="0" rIns="0" bIns="0" rtlCol="0" anchor="ctr"/>
          <a:lstStyle/>
          <a:p>
            <a:pPr algn="ctr"/>
            <a:r>
              <a:rPr lang="en-US" sz="2000" i="1" dirty="0">
                <a:solidFill>
                  <a:srgbClr val="64748B"/>
                </a:solidFill>
                <a:ea typeface="Calibri" pitchFamily="34" charset="-122"/>
                <a:cs typeface="Calibri" pitchFamily="34" charset="-120"/>
              </a:rPr>
              <a:t>COSO  ·  Three Lines  ·  OCEG  ·  ISO 37301  ·  Any of them.</a:t>
            </a:r>
            <a:endParaRPr lang="en-US" sz="2000" dirty="0">
              <a:solidFill>
                <a:prstClr val="black"/>
              </a:solidFill>
            </a:endParaRPr>
          </a:p>
        </p:txBody>
      </p:sp>
      <p:pic>
        <p:nvPicPr>
          <p:cNvPr id="8" name="Billede 7"/>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1884500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pic>
        <p:nvPicPr>
          <p:cNvPr id="4" name="Billede 3"/>
          <p:cNvPicPr>
            <a:picLocks noChangeAspect="1"/>
          </p:cNvPicPr>
          <p:nvPr/>
        </p:nvPicPr>
        <p:blipFill>
          <a:blip r:embed="rId3"/>
          <a:stretch>
            <a:fillRect/>
          </a:stretch>
        </p:blipFill>
        <p:spPr>
          <a:xfrm>
            <a:off x="1442145" y="229793"/>
            <a:ext cx="9778749" cy="6026562"/>
          </a:xfrm>
          <a:prstGeom prst="rect">
            <a:avLst/>
          </a:prstGeom>
        </p:spPr>
      </p:pic>
      <p:pic>
        <p:nvPicPr>
          <p:cNvPr id="6" name="Billede 5"/>
          <p:cNvPicPr>
            <a:picLocks noChangeAspect="1"/>
          </p:cNvPicPr>
          <p:nvPr/>
        </p:nvPicPr>
        <p:blipFill>
          <a:blip r:embed="rId4"/>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745699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THE IIA ACKNOWLEDGED THE PROBLEM</a:t>
            </a:r>
            <a:endParaRPr lang="en-US" sz="1200" dirty="0">
              <a:solidFill>
                <a:prstClr val="black"/>
              </a:solidFill>
            </a:endParaRPr>
          </a:p>
        </p:txBody>
      </p:sp>
      <p:sp>
        <p:nvSpPr>
          <p:cNvPr id="4" name="Text 2"/>
          <p:cNvSpPr/>
          <p:nvPr/>
        </p:nvSpPr>
        <p:spPr>
          <a:xfrm>
            <a:off x="487680" y="609600"/>
            <a:ext cx="10972800" cy="670560"/>
          </a:xfrm>
          <a:prstGeom prst="rect">
            <a:avLst/>
          </a:prstGeom>
          <a:noFill/>
          <a:ln/>
        </p:spPr>
        <p:txBody>
          <a:bodyPr wrap="square" lIns="0" tIns="0" rIns="0" bIns="0" rtlCol="0" anchor="ctr"/>
          <a:lstStyle/>
          <a:p>
            <a:r>
              <a:rPr lang="en-US" sz="2933" b="1" dirty="0">
                <a:solidFill>
                  <a:srgbClr val="FFFFFF"/>
                </a:solidFill>
                <a:ea typeface="Calibri" pitchFamily="34" charset="-122"/>
                <a:cs typeface="Calibri" pitchFamily="34" charset="-120"/>
              </a:rPr>
              <a:t>Three Lines Model:</a:t>
            </a:r>
            <a:endParaRPr lang="en-US" sz="2933" dirty="0">
              <a:solidFill>
                <a:prstClr val="black"/>
              </a:solidFill>
            </a:endParaRPr>
          </a:p>
        </p:txBody>
      </p:sp>
      <p:sp>
        <p:nvSpPr>
          <p:cNvPr id="5" name="Shape 3"/>
          <p:cNvSpPr/>
          <p:nvPr/>
        </p:nvSpPr>
        <p:spPr>
          <a:xfrm>
            <a:off x="487680" y="1402080"/>
            <a:ext cx="5364480" cy="4511040"/>
          </a:xfrm>
          <a:prstGeom prst="rect">
            <a:avLst/>
          </a:prstGeom>
          <a:solidFill>
            <a:srgbClr val="0D1F3A"/>
          </a:solidFill>
          <a:ln w="12700">
            <a:solidFill>
              <a:srgbClr val="64748B"/>
            </a:solidFill>
            <a:prstDash val="solid"/>
          </a:ln>
        </p:spPr>
      </p:sp>
      <p:sp>
        <p:nvSpPr>
          <p:cNvPr id="6" name="Shape 4"/>
          <p:cNvSpPr/>
          <p:nvPr/>
        </p:nvSpPr>
        <p:spPr>
          <a:xfrm>
            <a:off x="487680" y="1402080"/>
            <a:ext cx="5364480" cy="609600"/>
          </a:xfrm>
          <a:prstGeom prst="rect">
            <a:avLst/>
          </a:prstGeom>
          <a:solidFill>
            <a:srgbClr val="64748B"/>
          </a:solidFill>
          <a:ln w="12700">
            <a:solidFill>
              <a:srgbClr val="64748B"/>
            </a:solidFill>
            <a:prstDash val="solid"/>
          </a:ln>
        </p:spPr>
      </p:sp>
      <p:sp>
        <p:nvSpPr>
          <p:cNvPr id="7" name="Text 5"/>
          <p:cNvSpPr/>
          <p:nvPr/>
        </p:nvSpPr>
        <p:spPr>
          <a:xfrm>
            <a:off x="609600" y="1463040"/>
            <a:ext cx="5120640" cy="487680"/>
          </a:xfrm>
          <a:prstGeom prst="rect">
            <a:avLst/>
          </a:prstGeom>
          <a:noFill/>
          <a:ln/>
        </p:spPr>
        <p:txBody>
          <a:bodyPr wrap="square" lIns="0" tIns="0" rIns="0" bIns="0" rtlCol="0" anchor="ctr"/>
          <a:lstStyle/>
          <a:p>
            <a:r>
              <a:rPr lang="en-US" sz="2133" b="1" dirty="0">
                <a:solidFill>
                  <a:srgbClr val="FFFFFF"/>
                </a:solidFill>
                <a:ea typeface="Calibri" pitchFamily="34" charset="-122"/>
                <a:cs typeface="Calibri" pitchFamily="34" charset="-120"/>
              </a:rPr>
              <a:t>2013  —  Original</a:t>
            </a:r>
            <a:endParaRPr lang="en-US" sz="2133" dirty="0">
              <a:solidFill>
                <a:prstClr val="black"/>
              </a:solidFill>
            </a:endParaRPr>
          </a:p>
        </p:txBody>
      </p:sp>
      <p:sp>
        <p:nvSpPr>
          <p:cNvPr id="8" name="Shape 6"/>
          <p:cNvSpPr/>
          <p:nvPr/>
        </p:nvSpPr>
        <p:spPr>
          <a:xfrm>
            <a:off x="670560" y="2218944"/>
            <a:ext cx="195072" cy="195072"/>
          </a:xfrm>
          <a:prstGeom prst="line">
            <a:avLst/>
          </a:prstGeom>
          <a:solidFill>
            <a:srgbClr val="64748B"/>
          </a:solidFill>
          <a:ln w="12700">
            <a:solidFill>
              <a:srgbClr val="64748B"/>
            </a:solidFill>
            <a:prstDash val="solid"/>
          </a:ln>
        </p:spPr>
      </p:sp>
      <p:sp>
        <p:nvSpPr>
          <p:cNvPr id="9" name="Text 7"/>
          <p:cNvSpPr/>
          <p:nvPr/>
        </p:nvSpPr>
        <p:spPr>
          <a:xfrm>
            <a:off x="999744" y="219456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1st line: Management controls</a:t>
            </a:r>
            <a:endParaRPr lang="en-US" sz="1733" dirty="0">
              <a:solidFill>
                <a:prstClr val="black"/>
              </a:solidFill>
            </a:endParaRPr>
          </a:p>
        </p:txBody>
      </p:sp>
      <p:sp>
        <p:nvSpPr>
          <p:cNvPr id="10" name="Shape 8"/>
          <p:cNvSpPr/>
          <p:nvPr/>
        </p:nvSpPr>
        <p:spPr>
          <a:xfrm>
            <a:off x="670560" y="2889504"/>
            <a:ext cx="195072" cy="195072"/>
          </a:xfrm>
          <a:prstGeom prst="line">
            <a:avLst/>
          </a:prstGeom>
          <a:solidFill>
            <a:srgbClr val="64748B"/>
          </a:solidFill>
          <a:ln w="12700">
            <a:solidFill>
              <a:srgbClr val="64748B"/>
            </a:solidFill>
            <a:prstDash val="solid"/>
          </a:ln>
        </p:spPr>
      </p:sp>
      <p:sp>
        <p:nvSpPr>
          <p:cNvPr id="11" name="Text 9"/>
          <p:cNvSpPr/>
          <p:nvPr/>
        </p:nvSpPr>
        <p:spPr>
          <a:xfrm>
            <a:off x="999744" y="286512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2nd line: Risk &amp; Compliance oversight</a:t>
            </a:r>
            <a:endParaRPr lang="en-US" sz="1733" dirty="0">
              <a:solidFill>
                <a:prstClr val="black"/>
              </a:solidFill>
            </a:endParaRPr>
          </a:p>
        </p:txBody>
      </p:sp>
      <p:sp>
        <p:nvSpPr>
          <p:cNvPr id="12" name="Shape 10"/>
          <p:cNvSpPr/>
          <p:nvPr/>
        </p:nvSpPr>
        <p:spPr>
          <a:xfrm>
            <a:off x="670560" y="3560064"/>
            <a:ext cx="195072" cy="195072"/>
          </a:xfrm>
          <a:prstGeom prst="line">
            <a:avLst/>
          </a:prstGeom>
          <a:solidFill>
            <a:srgbClr val="64748B"/>
          </a:solidFill>
          <a:ln w="12700">
            <a:solidFill>
              <a:srgbClr val="64748B"/>
            </a:solidFill>
            <a:prstDash val="solid"/>
          </a:ln>
        </p:spPr>
      </p:sp>
      <p:sp>
        <p:nvSpPr>
          <p:cNvPr id="13" name="Text 11"/>
          <p:cNvSpPr/>
          <p:nvPr/>
        </p:nvSpPr>
        <p:spPr>
          <a:xfrm>
            <a:off x="999744" y="353568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3rd line: Internal Audit assurance</a:t>
            </a:r>
            <a:endParaRPr lang="en-US" sz="1733" dirty="0">
              <a:solidFill>
                <a:prstClr val="black"/>
              </a:solidFill>
            </a:endParaRPr>
          </a:p>
        </p:txBody>
      </p:sp>
      <p:sp>
        <p:nvSpPr>
          <p:cNvPr id="14" name="Shape 12"/>
          <p:cNvSpPr/>
          <p:nvPr/>
        </p:nvSpPr>
        <p:spPr>
          <a:xfrm>
            <a:off x="670560" y="4230624"/>
            <a:ext cx="195072" cy="195072"/>
          </a:xfrm>
          <a:prstGeom prst="line">
            <a:avLst/>
          </a:prstGeom>
          <a:solidFill>
            <a:srgbClr val="DC2626"/>
          </a:solidFill>
          <a:ln w="12700">
            <a:solidFill>
              <a:srgbClr val="DC2626"/>
            </a:solidFill>
            <a:prstDash val="solid"/>
          </a:ln>
        </p:spPr>
      </p:sp>
      <p:sp>
        <p:nvSpPr>
          <p:cNvPr id="15" name="Text 13"/>
          <p:cNvSpPr/>
          <p:nvPr/>
        </p:nvSpPr>
        <p:spPr>
          <a:xfrm>
            <a:off x="999744" y="4206240"/>
            <a:ext cx="4632960" cy="609600"/>
          </a:xfrm>
          <a:prstGeom prst="rect">
            <a:avLst/>
          </a:prstGeom>
          <a:noFill/>
          <a:ln/>
        </p:spPr>
        <p:txBody>
          <a:bodyPr wrap="square" lIns="0" tIns="0" rIns="0" bIns="0" rtlCol="0" anchor="ctr"/>
          <a:lstStyle/>
          <a:p>
            <a:r>
              <a:rPr lang="en-US" sz="1733" dirty="0">
                <a:solidFill>
                  <a:srgbClr val="FCA5A5"/>
                </a:solidFill>
                <a:ea typeface="Calibri" pitchFamily="34" charset="-122"/>
                <a:cs typeface="Calibri" pitchFamily="34" charset="-120"/>
              </a:rPr>
              <a:t>Problem: 2nd line absorbed 1st line's risk ownership</a:t>
            </a:r>
            <a:endParaRPr lang="en-US" sz="1733" dirty="0">
              <a:solidFill>
                <a:prstClr val="black"/>
              </a:solidFill>
            </a:endParaRPr>
          </a:p>
        </p:txBody>
      </p:sp>
      <p:sp>
        <p:nvSpPr>
          <p:cNvPr id="16" name="Shape 14"/>
          <p:cNvSpPr/>
          <p:nvPr/>
        </p:nvSpPr>
        <p:spPr>
          <a:xfrm>
            <a:off x="670560" y="4901184"/>
            <a:ext cx="195072" cy="195072"/>
          </a:xfrm>
          <a:prstGeom prst="line">
            <a:avLst/>
          </a:prstGeom>
          <a:solidFill>
            <a:srgbClr val="DC2626"/>
          </a:solidFill>
          <a:ln w="12700">
            <a:solidFill>
              <a:srgbClr val="DC2626"/>
            </a:solidFill>
            <a:prstDash val="solid"/>
          </a:ln>
        </p:spPr>
      </p:sp>
      <p:sp>
        <p:nvSpPr>
          <p:cNvPr id="17" name="Text 15"/>
          <p:cNvSpPr/>
          <p:nvPr/>
        </p:nvSpPr>
        <p:spPr>
          <a:xfrm>
            <a:off x="999744" y="4876800"/>
            <a:ext cx="4632960" cy="609600"/>
          </a:xfrm>
          <a:prstGeom prst="rect">
            <a:avLst/>
          </a:prstGeom>
          <a:noFill/>
          <a:ln/>
        </p:spPr>
        <p:txBody>
          <a:bodyPr wrap="square" lIns="0" tIns="0" rIns="0" bIns="0" rtlCol="0" anchor="ctr"/>
          <a:lstStyle/>
          <a:p>
            <a:r>
              <a:rPr lang="en-US" sz="1733" dirty="0">
                <a:solidFill>
                  <a:srgbClr val="FCA5A5"/>
                </a:solidFill>
                <a:ea typeface="Calibri" pitchFamily="34" charset="-122"/>
                <a:cs typeface="Calibri" pitchFamily="34" charset="-120"/>
              </a:rPr>
              <a:t>Result: Business said 'that's compliance's job'</a:t>
            </a:r>
            <a:endParaRPr lang="en-US" sz="1733" dirty="0">
              <a:solidFill>
                <a:prstClr val="black"/>
              </a:solidFill>
            </a:endParaRPr>
          </a:p>
        </p:txBody>
      </p:sp>
      <p:sp>
        <p:nvSpPr>
          <p:cNvPr id="18" name="Shape 16"/>
          <p:cNvSpPr/>
          <p:nvPr/>
        </p:nvSpPr>
        <p:spPr>
          <a:xfrm>
            <a:off x="6339840" y="1402080"/>
            <a:ext cx="5364480" cy="4511040"/>
          </a:xfrm>
          <a:prstGeom prst="rect">
            <a:avLst/>
          </a:prstGeom>
          <a:solidFill>
            <a:srgbClr val="0D1F3A"/>
          </a:solidFill>
          <a:ln w="12700">
            <a:solidFill>
              <a:srgbClr val="0D7377"/>
            </a:solidFill>
            <a:prstDash val="solid"/>
          </a:ln>
        </p:spPr>
      </p:sp>
      <p:sp>
        <p:nvSpPr>
          <p:cNvPr id="19" name="Shape 17"/>
          <p:cNvSpPr/>
          <p:nvPr/>
        </p:nvSpPr>
        <p:spPr>
          <a:xfrm>
            <a:off x="6339840" y="1402080"/>
            <a:ext cx="5364480" cy="609600"/>
          </a:xfrm>
          <a:prstGeom prst="rect">
            <a:avLst/>
          </a:prstGeom>
          <a:solidFill>
            <a:srgbClr val="0D7377"/>
          </a:solidFill>
          <a:ln w="12700">
            <a:solidFill>
              <a:srgbClr val="0D7377"/>
            </a:solidFill>
            <a:prstDash val="solid"/>
          </a:ln>
        </p:spPr>
      </p:sp>
      <p:sp>
        <p:nvSpPr>
          <p:cNvPr id="20" name="Text 18"/>
          <p:cNvSpPr/>
          <p:nvPr/>
        </p:nvSpPr>
        <p:spPr>
          <a:xfrm>
            <a:off x="6461760" y="1463040"/>
            <a:ext cx="5120640" cy="487680"/>
          </a:xfrm>
          <a:prstGeom prst="rect">
            <a:avLst/>
          </a:prstGeom>
          <a:noFill/>
          <a:ln/>
        </p:spPr>
        <p:txBody>
          <a:bodyPr wrap="square" lIns="0" tIns="0" rIns="0" bIns="0" rtlCol="0" anchor="ctr"/>
          <a:lstStyle/>
          <a:p>
            <a:r>
              <a:rPr lang="en-US" sz="2133" b="1" dirty="0">
                <a:solidFill>
                  <a:srgbClr val="FFFFFF"/>
                </a:solidFill>
                <a:ea typeface="Calibri" pitchFamily="34" charset="-122"/>
                <a:cs typeface="Calibri" pitchFamily="34" charset="-120"/>
              </a:rPr>
              <a:t>2020  —  Revised</a:t>
            </a:r>
            <a:endParaRPr lang="en-US" sz="2133" dirty="0">
              <a:solidFill>
                <a:prstClr val="black"/>
              </a:solidFill>
            </a:endParaRPr>
          </a:p>
        </p:txBody>
      </p:sp>
      <p:sp>
        <p:nvSpPr>
          <p:cNvPr id="21" name="Shape 19"/>
          <p:cNvSpPr/>
          <p:nvPr/>
        </p:nvSpPr>
        <p:spPr>
          <a:xfrm>
            <a:off x="6522720" y="2218944"/>
            <a:ext cx="195072" cy="195072"/>
          </a:xfrm>
          <a:prstGeom prst="line">
            <a:avLst/>
          </a:prstGeom>
          <a:solidFill>
            <a:srgbClr val="0D7377"/>
          </a:solidFill>
          <a:ln w="12700">
            <a:solidFill>
              <a:srgbClr val="0D7377"/>
            </a:solidFill>
            <a:prstDash val="solid"/>
          </a:ln>
        </p:spPr>
      </p:sp>
      <p:sp>
        <p:nvSpPr>
          <p:cNvPr id="22" name="Text 20"/>
          <p:cNvSpPr/>
          <p:nvPr/>
        </p:nvSpPr>
        <p:spPr>
          <a:xfrm>
            <a:off x="6851904" y="219456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1st line: Owns risk — not just manages it</a:t>
            </a:r>
            <a:endParaRPr lang="en-US" sz="1733" dirty="0">
              <a:solidFill>
                <a:prstClr val="black"/>
              </a:solidFill>
            </a:endParaRPr>
          </a:p>
        </p:txBody>
      </p:sp>
      <p:sp>
        <p:nvSpPr>
          <p:cNvPr id="23" name="Shape 21"/>
          <p:cNvSpPr/>
          <p:nvPr/>
        </p:nvSpPr>
        <p:spPr>
          <a:xfrm>
            <a:off x="6522720" y="2889504"/>
            <a:ext cx="195072" cy="195072"/>
          </a:xfrm>
          <a:prstGeom prst="line">
            <a:avLst/>
          </a:prstGeom>
          <a:solidFill>
            <a:srgbClr val="0D7377"/>
          </a:solidFill>
          <a:ln w="12700">
            <a:solidFill>
              <a:srgbClr val="0D7377"/>
            </a:solidFill>
            <a:prstDash val="solid"/>
          </a:ln>
        </p:spPr>
      </p:sp>
      <p:sp>
        <p:nvSpPr>
          <p:cNvPr id="24" name="Text 22"/>
          <p:cNvSpPr/>
          <p:nvPr/>
        </p:nvSpPr>
        <p:spPr>
          <a:xfrm>
            <a:off x="6851904" y="286512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2nd line: Oversight — NOT ownership</a:t>
            </a:r>
            <a:endParaRPr lang="en-US" sz="1733" dirty="0">
              <a:solidFill>
                <a:prstClr val="black"/>
              </a:solidFill>
            </a:endParaRPr>
          </a:p>
        </p:txBody>
      </p:sp>
      <p:sp>
        <p:nvSpPr>
          <p:cNvPr id="25" name="Shape 23"/>
          <p:cNvSpPr/>
          <p:nvPr/>
        </p:nvSpPr>
        <p:spPr>
          <a:xfrm>
            <a:off x="6522720" y="3560064"/>
            <a:ext cx="195072" cy="195072"/>
          </a:xfrm>
          <a:prstGeom prst="line">
            <a:avLst/>
          </a:prstGeom>
          <a:solidFill>
            <a:srgbClr val="0D7377"/>
          </a:solidFill>
          <a:ln w="12700">
            <a:solidFill>
              <a:srgbClr val="0D7377"/>
            </a:solidFill>
            <a:prstDash val="solid"/>
          </a:ln>
        </p:spPr>
      </p:sp>
      <p:sp>
        <p:nvSpPr>
          <p:cNvPr id="26" name="Text 24"/>
          <p:cNvSpPr/>
          <p:nvPr/>
        </p:nvSpPr>
        <p:spPr>
          <a:xfrm>
            <a:off x="6851904" y="3535680"/>
            <a:ext cx="4632960" cy="60960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3rd line: Independent assurance to board</a:t>
            </a:r>
            <a:endParaRPr lang="en-US" sz="1733" dirty="0">
              <a:solidFill>
                <a:prstClr val="black"/>
              </a:solidFill>
            </a:endParaRPr>
          </a:p>
        </p:txBody>
      </p:sp>
      <p:sp>
        <p:nvSpPr>
          <p:cNvPr id="27" name="Shape 25"/>
          <p:cNvSpPr/>
          <p:nvPr/>
        </p:nvSpPr>
        <p:spPr>
          <a:xfrm>
            <a:off x="6522720" y="4230624"/>
            <a:ext cx="195072" cy="195072"/>
          </a:xfrm>
          <a:prstGeom prst="line">
            <a:avLst/>
          </a:prstGeom>
          <a:solidFill>
            <a:srgbClr val="059669"/>
          </a:solidFill>
          <a:ln w="12700">
            <a:solidFill>
              <a:srgbClr val="059669"/>
            </a:solidFill>
            <a:prstDash val="solid"/>
          </a:ln>
        </p:spPr>
      </p:sp>
      <p:sp>
        <p:nvSpPr>
          <p:cNvPr id="28" name="Text 26"/>
          <p:cNvSpPr/>
          <p:nvPr/>
        </p:nvSpPr>
        <p:spPr>
          <a:xfrm>
            <a:off x="6851904" y="4206240"/>
            <a:ext cx="4632960" cy="609600"/>
          </a:xfrm>
          <a:prstGeom prst="rect">
            <a:avLst/>
          </a:prstGeom>
          <a:noFill/>
          <a:ln/>
        </p:spPr>
        <p:txBody>
          <a:bodyPr wrap="square" lIns="0" tIns="0" rIns="0" bIns="0" rtlCol="0" anchor="ctr"/>
          <a:lstStyle/>
          <a:p>
            <a:r>
              <a:rPr lang="en-US" sz="1733" dirty="0">
                <a:solidFill>
                  <a:srgbClr val="6EE7B7"/>
                </a:solidFill>
                <a:ea typeface="Calibri" pitchFamily="34" charset="-122"/>
                <a:cs typeface="Calibri" pitchFamily="34" charset="-120"/>
              </a:rPr>
              <a:t>Fix: Explicit: business owns the risk</a:t>
            </a:r>
            <a:endParaRPr lang="en-US" sz="1733" dirty="0">
              <a:solidFill>
                <a:prstClr val="black"/>
              </a:solidFill>
            </a:endParaRPr>
          </a:p>
        </p:txBody>
      </p:sp>
      <p:sp>
        <p:nvSpPr>
          <p:cNvPr id="29" name="Shape 27"/>
          <p:cNvSpPr/>
          <p:nvPr/>
        </p:nvSpPr>
        <p:spPr>
          <a:xfrm>
            <a:off x="6522720" y="4901184"/>
            <a:ext cx="195072" cy="195072"/>
          </a:xfrm>
          <a:prstGeom prst="line">
            <a:avLst/>
          </a:prstGeom>
          <a:solidFill>
            <a:srgbClr val="059669"/>
          </a:solidFill>
          <a:ln w="12700">
            <a:solidFill>
              <a:srgbClr val="059669"/>
            </a:solidFill>
            <a:prstDash val="solid"/>
          </a:ln>
        </p:spPr>
      </p:sp>
      <p:sp>
        <p:nvSpPr>
          <p:cNvPr id="30" name="Text 28"/>
          <p:cNvSpPr/>
          <p:nvPr/>
        </p:nvSpPr>
        <p:spPr>
          <a:xfrm>
            <a:off x="6851904" y="4876800"/>
            <a:ext cx="4632960" cy="609600"/>
          </a:xfrm>
          <a:prstGeom prst="rect">
            <a:avLst/>
          </a:prstGeom>
          <a:noFill/>
          <a:ln/>
        </p:spPr>
        <p:txBody>
          <a:bodyPr wrap="square" lIns="0" tIns="0" rIns="0" bIns="0" rtlCol="0" anchor="ctr"/>
          <a:lstStyle/>
          <a:p>
            <a:r>
              <a:rPr lang="en-US" sz="1733" dirty="0">
                <a:solidFill>
                  <a:srgbClr val="6EE7B7"/>
                </a:solidFill>
                <a:ea typeface="Calibri" pitchFamily="34" charset="-122"/>
                <a:cs typeface="Calibri" pitchFamily="34" charset="-120"/>
              </a:rPr>
              <a:t>Key shift: From defence to accountability</a:t>
            </a:r>
            <a:endParaRPr lang="en-US" sz="1733" dirty="0">
              <a:solidFill>
                <a:prstClr val="black"/>
              </a:solidFill>
            </a:endParaRPr>
          </a:p>
        </p:txBody>
      </p:sp>
      <p:sp>
        <p:nvSpPr>
          <p:cNvPr id="31" name="Text 29"/>
          <p:cNvSpPr/>
          <p:nvPr/>
        </p:nvSpPr>
        <p:spPr>
          <a:xfrm>
            <a:off x="487680" y="6071616"/>
            <a:ext cx="11216640" cy="548640"/>
          </a:xfrm>
          <a:prstGeom prst="rect">
            <a:avLst/>
          </a:prstGeom>
          <a:noFill/>
          <a:ln/>
        </p:spPr>
        <p:txBody>
          <a:bodyPr wrap="square" lIns="0" tIns="0" rIns="0" bIns="0" rtlCol="0" anchor="ctr"/>
          <a:lstStyle/>
          <a:p>
            <a:pPr algn="ctr"/>
            <a:r>
              <a:rPr lang="en-US" sz="2133" i="1" dirty="0">
                <a:solidFill>
                  <a:srgbClr val="E8A838"/>
                </a:solidFill>
                <a:ea typeface="Calibri" pitchFamily="34" charset="-122"/>
                <a:cs typeface="Calibri" pitchFamily="34" charset="-120"/>
              </a:rPr>
              <a:t>What changed? And why?</a:t>
            </a:r>
            <a:endParaRPr lang="en-US" sz="2133" dirty="0">
              <a:solidFill>
                <a:prstClr val="black"/>
              </a:solidFill>
            </a:endParaRPr>
          </a:p>
        </p:txBody>
      </p:sp>
      <p:pic>
        <p:nvPicPr>
          <p:cNvPr id="32" name="Billede 31"/>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1827282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THE PATTERN BEHIND THE PATTERN</a:t>
            </a:r>
            <a:endParaRPr lang="en-US" sz="1200" dirty="0">
              <a:solidFill>
                <a:prstClr val="black"/>
              </a:solidFill>
            </a:endParaRPr>
          </a:p>
        </p:txBody>
      </p:sp>
      <p:sp>
        <p:nvSpPr>
          <p:cNvPr id="4" name="Text 2"/>
          <p:cNvSpPr/>
          <p:nvPr/>
        </p:nvSpPr>
        <p:spPr>
          <a:xfrm>
            <a:off x="487680" y="609600"/>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Additive Bias — revisited.</a:t>
            </a:r>
            <a:endParaRPr lang="en-US" sz="4267" dirty="0">
              <a:solidFill>
                <a:prstClr val="black"/>
              </a:solidFill>
            </a:endParaRPr>
          </a:p>
        </p:txBody>
      </p:sp>
      <p:sp>
        <p:nvSpPr>
          <p:cNvPr id="5" name="Shape 3"/>
          <p:cNvSpPr/>
          <p:nvPr/>
        </p:nvSpPr>
        <p:spPr>
          <a:xfrm>
            <a:off x="487680" y="1609344"/>
            <a:ext cx="243840" cy="243840"/>
          </a:xfrm>
          <a:prstGeom prst="line">
            <a:avLst/>
          </a:prstGeom>
          <a:solidFill>
            <a:srgbClr val="0A9396"/>
          </a:solidFill>
          <a:ln w="12700">
            <a:solidFill>
              <a:srgbClr val="0A9396"/>
            </a:solidFill>
            <a:prstDash val="solid"/>
          </a:ln>
        </p:spPr>
      </p:sp>
      <p:sp>
        <p:nvSpPr>
          <p:cNvPr id="6" name="Text 4"/>
          <p:cNvSpPr/>
          <p:nvPr/>
        </p:nvSpPr>
        <p:spPr>
          <a:xfrm>
            <a:off x="877824" y="1584960"/>
            <a:ext cx="853440" cy="426720"/>
          </a:xfrm>
          <a:prstGeom prst="rect">
            <a:avLst/>
          </a:prstGeom>
          <a:noFill/>
          <a:ln/>
        </p:spPr>
        <p:txBody>
          <a:bodyPr wrap="square" lIns="0" tIns="0" rIns="0" bIns="0" rtlCol="0" anchor="ctr"/>
          <a:lstStyle/>
          <a:p>
            <a:r>
              <a:rPr lang="en-US" sz="1600" b="1" dirty="0">
                <a:solidFill>
                  <a:srgbClr val="0A9396"/>
                </a:solidFill>
                <a:ea typeface="Calibri" pitchFamily="34" charset="-122"/>
                <a:cs typeface="Calibri" pitchFamily="34" charset="-120"/>
              </a:rPr>
              <a:t>1992</a:t>
            </a:r>
            <a:endParaRPr lang="en-US" sz="1600" dirty="0">
              <a:solidFill>
                <a:prstClr val="black"/>
              </a:solidFill>
            </a:endParaRPr>
          </a:p>
        </p:txBody>
      </p:sp>
      <p:sp>
        <p:nvSpPr>
          <p:cNvPr id="7" name="Text 5"/>
          <p:cNvSpPr/>
          <p:nvPr/>
        </p:nvSpPr>
        <p:spPr>
          <a:xfrm>
            <a:off x="1889760" y="1584960"/>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COSO Internal Control Framework</a:t>
            </a:r>
            <a:endParaRPr lang="en-US" sz="1733" dirty="0">
              <a:solidFill>
                <a:prstClr val="black"/>
              </a:solidFill>
            </a:endParaRPr>
          </a:p>
        </p:txBody>
      </p:sp>
      <p:sp>
        <p:nvSpPr>
          <p:cNvPr id="8" name="Shape 6"/>
          <p:cNvSpPr/>
          <p:nvPr/>
        </p:nvSpPr>
        <p:spPr>
          <a:xfrm>
            <a:off x="487680" y="2267712"/>
            <a:ext cx="243840" cy="243840"/>
          </a:xfrm>
          <a:prstGeom prst="line">
            <a:avLst/>
          </a:prstGeom>
          <a:solidFill>
            <a:srgbClr val="0A9396"/>
          </a:solidFill>
          <a:ln w="12700">
            <a:solidFill>
              <a:srgbClr val="0A9396"/>
            </a:solidFill>
            <a:prstDash val="solid"/>
          </a:ln>
        </p:spPr>
      </p:sp>
      <p:sp>
        <p:nvSpPr>
          <p:cNvPr id="9" name="Text 7"/>
          <p:cNvSpPr/>
          <p:nvPr/>
        </p:nvSpPr>
        <p:spPr>
          <a:xfrm>
            <a:off x="877824" y="2243328"/>
            <a:ext cx="853440" cy="426720"/>
          </a:xfrm>
          <a:prstGeom prst="rect">
            <a:avLst/>
          </a:prstGeom>
          <a:noFill/>
          <a:ln/>
        </p:spPr>
        <p:txBody>
          <a:bodyPr wrap="square" lIns="0" tIns="0" rIns="0" bIns="0" rtlCol="0" anchor="ctr"/>
          <a:lstStyle/>
          <a:p>
            <a:r>
              <a:rPr lang="en-US" sz="1600" b="1" dirty="0">
                <a:solidFill>
                  <a:srgbClr val="0A9396"/>
                </a:solidFill>
                <a:ea typeface="Calibri" pitchFamily="34" charset="-122"/>
                <a:cs typeface="Calibri" pitchFamily="34" charset="-120"/>
              </a:rPr>
              <a:t>2004</a:t>
            </a:r>
            <a:endParaRPr lang="en-US" sz="1600" dirty="0">
              <a:solidFill>
                <a:prstClr val="black"/>
              </a:solidFill>
            </a:endParaRPr>
          </a:p>
        </p:txBody>
      </p:sp>
      <p:sp>
        <p:nvSpPr>
          <p:cNvPr id="10" name="Text 8"/>
          <p:cNvSpPr/>
          <p:nvPr/>
        </p:nvSpPr>
        <p:spPr>
          <a:xfrm>
            <a:off x="1889760" y="2243328"/>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COSO ERM Framework added</a:t>
            </a:r>
            <a:endParaRPr lang="en-US" sz="1733" dirty="0">
              <a:solidFill>
                <a:prstClr val="black"/>
              </a:solidFill>
            </a:endParaRPr>
          </a:p>
        </p:txBody>
      </p:sp>
      <p:sp>
        <p:nvSpPr>
          <p:cNvPr id="11" name="Shape 9"/>
          <p:cNvSpPr/>
          <p:nvPr/>
        </p:nvSpPr>
        <p:spPr>
          <a:xfrm>
            <a:off x="487680" y="2926080"/>
            <a:ext cx="243840" cy="243840"/>
          </a:xfrm>
          <a:prstGeom prst="line">
            <a:avLst/>
          </a:prstGeom>
          <a:solidFill>
            <a:srgbClr val="E8A838"/>
          </a:solidFill>
          <a:ln w="12700">
            <a:solidFill>
              <a:srgbClr val="E8A838"/>
            </a:solidFill>
            <a:prstDash val="solid"/>
          </a:ln>
        </p:spPr>
      </p:sp>
      <p:sp>
        <p:nvSpPr>
          <p:cNvPr id="12" name="Text 10"/>
          <p:cNvSpPr/>
          <p:nvPr/>
        </p:nvSpPr>
        <p:spPr>
          <a:xfrm>
            <a:off x="877824" y="2901696"/>
            <a:ext cx="853440" cy="426720"/>
          </a:xfrm>
          <a:prstGeom prst="rect">
            <a:avLst/>
          </a:prstGeom>
          <a:noFill/>
          <a:ln/>
        </p:spPr>
        <p:txBody>
          <a:bodyPr wrap="square" lIns="0" tIns="0" rIns="0" bIns="0" rtlCol="0" anchor="ctr"/>
          <a:lstStyle/>
          <a:p>
            <a:r>
              <a:rPr lang="en-US" sz="1600" b="1" dirty="0">
                <a:solidFill>
                  <a:srgbClr val="E8A838"/>
                </a:solidFill>
                <a:ea typeface="Calibri" pitchFamily="34" charset="-122"/>
                <a:cs typeface="Calibri" pitchFamily="34" charset="-120"/>
              </a:rPr>
              <a:t>2013</a:t>
            </a:r>
            <a:endParaRPr lang="en-US" sz="1600" dirty="0">
              <a:solidFill>
                <a:prstClr val="black"/>
              </a:solidFill>
            </a:endParaRPr>
          </a:p>
        </p:txBody>
      </p:sp>
      <p:sp>
        <p:nvSpPr>
          <p:cNvPr id="13" name="Text 11"/>
          <p:cNvSpPr/>
          <p:nvPr/>
        </p:nvSpPr>
        <p:spPr>
          <a:xfrm>
            <a:off x="1889760" y="2901696"/>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COSO updated + Three Lines published</a:t>
            </a:r>
            <a:endParaRPr lang="en-US" sz="1733" dirty="0">
              <a:solidFill>
                <a:prstClr val="black"/>
              </a:solidFill>
            </a:endParaRPr>
          </a:p>
        </p:txBody>
      </p:sp>
      <p:sp>
        <p:nvSpPr>
          <p:cNvPr id="14" name="Shape 12"/>
          <p:cNvSpPr/>
          <p:nvPr/>
        </p:nvSpPr>
        <p:spPr>
          <a:xfrm>
            <a:off x="487680" y="3584448"/>
            <a:ext cx="243840" cy="243840"/>
          </a:xfrm>
          <a:prstGeom prst="line">
            <a:avLst/>
          </a:prstGeom>
          <a:solidFill>
            <a:srgbClr val="E8A838"/>
          </a:solidFill>
          <a:ln w="12700">
            <a:solidFill>
              <a:srgbClr val="E8A838"/>
            </a:solidFill>
            <a:prstDash val="solid"/>
          </a:ln>
        </p:spPr>
      </p:sp>
      <p:sp>
        <p:nvSpPr>
          <p:cNvPr id="15" name="Text 13"/>
          <p:cNvSpPr/>
          <p:nvPr/>
        </p:nvSpPr>
        <p:spPr>
          <a:xfrm>
            <a:off x="877824" y="3560064"/>
            <a:ext cx="853440" cy="426720"/>
          </a:xfrm>
          <a:prstGeom prst="rect">
            <a:avLst/>
          </a:prstGeom>
          <a:noFill/>
          <a:ln/>
        </p:spPr>
        <p:txBody>
          <a:bodyPr wrap="square" lIns="0" tIns="0" rIns="0" bIns="0" rtlCol="0" anchor="ctr"/>
          <a:lstStyle/>
          <a:p>
            <a:r>
              <a:rPr lang="en-US" sz="1600" b="1" dirty="0">
                <a:solidFill>
                  <a:srgbClr val="E8A838"/>
                </a:solidFill>
                <a:ea typeface="Calibri" pitchFamily="34" charset="-122"/>
                <a:cs typeface="Calibri" pitchFamily="34" charset="-120"/>
              </a:rPr>
              <a:t>2017</a:t>
            </a:r>
            <a:endParaRPr lang="en-US" sz="1600" dirty="0">
              <a:solidFill>
                <a:prstClr val="black"/>
              </a:solidFill>
            </a:endParaRPr>
          </a:p>
        </p:txBody>
      </p:sp>
      <p:sp>
        <p:nvSpPr>
          <p:cNvPr id="16" name="Text 14"/>
          <p:cNvSpPr/>
          <p:nvPr/>
        </p:nvSpPr>
        <p:spPr>
          <a:xfrm>
            <a:off x="1889760" y="3560064"/>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COSO ERM revised — new components added</a:t>
            </a:r>
            <a:endParaRPr lang="en-US" sz="1733" dirty="0">
              <a:solidFill>
                <a:prstClr val="black"/>
              </a:solidFill>
            </a:endParaRPr>
          </a:p>
        </p:txBody>
      </p:sp>
      <p:sp>
        <p:nvSpPr>
          <p:cNvPr id="17" name="Shape 15"/>
          <p:cNvSpPr/>
          <p:nvPr/>
        </p:nvSpPr>
        <p:spPr>
          <a:xfrm>
            <a:off x="487680" y="4242816"/>
            <a:ext cx="243840" cy="243840"/>
          </a:xfrm>
          <a:prstGeom prst="line">
            <a:avLst/>
          </a:prstGeom>
          <a:solidFill>
            <a:srgbClr val="E8630A"/>
          </a:solidFill>
          <a:ln w="12700">
            <a:solidFill>
              <a:srgbClr val="E8630A"/>
            </a:solidFill>
            <a:prstDash val="solid"/>
          </a:ln>
        </p:spPr>
      </p:sp>
      <p:sp>
        <p:nvSpPr>
          <p:cNvPr id="18" name="Text 16"/>
          <p:cNvSpPr/>
          <p:nvPr/>
        </p:nvSpPr>
        <p:spPr>
          <a:xfrm>
            <a:off x="877824" y="4218432"/>
            <a:ext cx="853440" cy="426720"/>
          </a:xfrm>
          <a:prstGeom prst="rect">
            <a:avLst/>
          </a:prstGeom>
          <a:noFill/>
          <a:ln/>
        </p:spPr>
        <p:txBody>
          <a:bodyPr wrap="square" lIns="0" tIns="0" rIns="0" bIns="0" rtlCol="0" anchor="ctr"/>
          <a:lstStyle/>
          <a:p>
            <a:r>
              <a:rPr lang="en-US" sz="1600" b="1" dirty="0">
                <a:solidFill>
                  <a:srgbClr val="E8630A"/>
                </a:solidFill>
                <a:ea typeface="Calibri" pitchFamily="34" charset="-122"/>
                <a:cs typeface="Calibri" pitchFamily="34" charset="-120"/>
              </a:rPr>
              <a:t>2020</a:t>
            </a:r>
            <a:endParaRPr lang="en-US" sz="1600" dirty="0">
              <a:solidFill>
                <a:prstClr val="black"/>
              </a:solidFill>
            </a:endParaRPr>
          </a:p>
        </p:txBody>
      </p:sp>
      <p:sp>
        <p:nvSpPr>
          <p:cNvPr id="19" name="Text 17"/>
          <p:cNvSpPr/>
          <p:nvPr/>
        </p:nvSpPr>
        <p:spPr>
          <a:xfrm>
            <a:off x="1889760" y="4218432"/>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Three Lines revised — previous version acknowledged flawed</a:t>
            </a:r>
            <a:endParaRPr lang="en-US" sz="1733" dirty="0">
              <a:solidFill>
                <a:prstClr val="black"/>
              </a:solidFill>
            </a:endParaRPr>
          </a:p>
        </p:txBody>
      </p:sp>
      <p:sp>
        <p:nvSpPr>
          <p:cNvPr id="20" name="Shape 18"/>
          <p:cNvSpPr/>
          <p:nvPr/>
        </p:nvSpPr>
        <p:spPr>
          <a:xfrm>
            <a:off x="487680" y="4901184"/>
            <a:ext cx="243840" cy="243840"/>
          </a:xfrm>
          <a:prstGeom prst="line">
            <a:avLst/>
          </a:prstGeom>
          <a:solidFill>
            <a:srgbClr val="E8630A"/>
          </a:solidFill>
          <a:ln w="12700">
            <a:solidFill>
              <a:srgbClr val="E8630A"/>
            </a:solidFill>
            <a:prstDash val="solid"/>
          </a:ln>
        </p:spPr>
      </p:sp>
      <p:sp>
        <p:nvSpPr>
          <p:cNvPr id="21" name="Text 19"/>
          <p:cNvSpPr/>
          <p:nvPr/>
        </p:nvSpPr>
        <p:spPr>
          <a:xfrm>
            <a:off x="877824" y="4876800"/>
            <a:ext cx="853440" cy="426720"/>
          </a:xfrm>
          <a:prstGeom prst="rect">
            <a:avLst/>
          </a:prstGeom>
          <a:noFill/>
          <a:ln/>
        </p:spPr>
        <p:txBody>
          <a:bodyPr wrap="square" lIns="0" tIns="0" rIns="0" bIns="0" rtlCol="0" anchor="ctr"/>
          <a:lstStyle/>
          <a:p>
            <a:r>
              <a:rPr lang="en-US" sz="1600" b="1" dirty="0">
                <a:solidFill>
                  <a:srgbClr val="E8630A"/>
                </a:solidFill>
                <a:ea typeface="Calibri" pitchFamily="34" charset="-122"/>
                <a:cs typeface="Calibri" pitchFamily="34" charset="-120"/>
              </a:rPr>
              <a:t>2021</a:t>
            </a:r>
            <a:endParaRPr lang="en-US" sz="1600" dirty="0">
              <a:solidFill>
                <a:prstClr val="black"/>
              </a:solidFill>
            </a:endParaRPr>
          </a:p>
        </p:txBody>
      </p:sp>
      <p:sp>
        <p:nvSpPr>
          <p:cNvPr id="22" name="Text 20"/>
          <p:cNvSpPr/>
          <p:nvPr/>
        </p:nvSpPr>
        <p:spPr>
          <a:xfrm>
            <a:off x="1889760" y="4876800"/>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ISO 37301 replaces ISO 19600 — requirements added</a:t>
            </a:r>
            <a:endParaRPr lang="en-US" sz="1733" dirty="0">
              <a:solidFill>
                <a:prstClr val="black"/>
              </a:solidFill>
            </a:endParaRPr>
          </a:p>
        </p:txBody>
      </p:sp>
      <p:sp>
        <p:nvSpPr>
          <p:cNvPr id="23" name="Shape 21"/>
          <p:cNvSpPr/>
          <p:nvPr/>
        </p:nvSpPr>
        <p:spPr>
          <a:xfrm>
            <a:off x="487680" y="5559552"/>
            <a:ext cx="243840" cy="243840"/>
          </a:xfrm>
          <a:prstGeom prst="line">
            <a:avLst/>
          </a:prstGeom>
          <a:solidFill>
            <a:srgbClr val="DC2626"/>
          </a:solidFill>
          <a:ln w="12700">
            <a:solidFill>
              <a:srgbClr val="DC2626"/>
            </a:solidFill>
            <a:prstDash val="solid"/>
          </a:ln>
        </p:spPr>
      </p:sp>
      <p:sp>
        <p:nvSpPr>
          <p:cNvPr id="24" name="Text 22"/>
          <p:cNvSpPr/>
          <p:nvPr/>
        </p:nvSpPr>
        <p:spPr>
          <a:xfrm>
            <a:off x="877824" y="5535168"/>
            <a:ext cx="853440" cy="426720"/>
          </a:xfrm>
          <a:prstGeom prst="rect">
            <a:avLst/>
          </a:prstGeom>
          <a:noFill/>
          <a:ln/>
        </p:spPr>
        <p:txBody>
          <a:bodyPr wrap="square" lIns="0" tIns="0" rIns="0" bIns="0" rtlCol="0" anchor="ctr"/>
          <a:lstStyle/>
          <a:p>
            <a:r>
              <a:rPr lang="en-US" sz="1600" b="1" dirty="0">
                <a:solidFill>
                  <a:srgbClr val="DC2626"/>
                </a:solidFill>
                <a:ea typeface="Calibri" pitchFamily="34" charset="-122"/>
                <a:cs typeface="Calibri" pitchFamily="34" charset="-120"/>
              </a:rPr>
              <a:t>2026</a:t>
            </a:r>
            <a:endParaRPr lang="en-US" sz="1600" dirty="0">
              <a:solidFill>
                <a:prstClr val="black"/>
              </a:solidFill>
            </a:endParaRPr>
          </a:p>
        </p:txBody>
      </p:sp>
      <p:sp>
        <p:nvSpPr>
          <p:cNvPr id="25" name="Text 23"/>
          <p:cNvSpPr/>
          <p:nvPr/>
        </p:nvSpPr>
        <p:spPr>
          <a:xfrm>
            <a:off x="1889760" y="5535168"/>
            <a:ext cx="987552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EU AI Act — new compliance layer for AI systems</a:t>
            </a:r>
            <a:endParaRPr lang="en-US" sz="1733" dirty="0">
              <a:solidFill>
                <a:prstClr val="black"/>
              </a:solidFill>
            </a:endParaRPr>
          </a:p>
        </p:txBody>
      </p:sp>
      <p:sp>
        <p:nvSpPr>
          <p:cNvPr id="26" name="Text 24"/>
          <p:cNvSpPr/>
          <p:nvPr/>
        </p:nvSpPr>
        <p:spPr>
          <a:xfrm>
            <a:off x="487680" y="6217920"/>
            <a:ext cx="10972800" cy="512064"/>
          </a:xfrm>
          <a:prstGeom prst="rect">
            <a:avLst/>
          </a:prstGeom>
          <a:noFill/>
          <a:ln/>
        </p:spPr>
        <p:txBody>
          <a:bodyPr wrap="square" lIns="0" tIns="0" rIns="0" bIns="0" rtlCol="0" anchor="ctr"/>
          <a:lstStyle/>
          <a:p>
            <a:pPr algn="ctr"/>
            <a:r>
              <a:rPr lang="en-US" sz="2400" b="1" i="1" dirty="0">
                <a:solidFill>
                  <a:srgbClr val="E8A838"/>
                </a:solidFill>
                <a:ea typeface="Calibri" pitchFamily="34" charset="-122"/>
                <a:cs typeface="Calibri" pitchFamily="34" charset="-120"/>
              </a:rPr>
              <a:t>What would it mean to subtract?</a:t>
            </a:r>
            <a:endParaRPr lang="en-US" sz="2400" dirty="0">
              <a:solidFill>
                <a:prstClr val="black"/>
              </a:solidFill>
            </a:endParaRPr>
          </a:p>
        </p:txBody>
      </p:sp>
      <p:pic>
        <p:nvPicPr>
          <p:cNvPr id="27" name="Billede 26"/>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04844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CLOSING</a:t>
            </a:r>
            <a:endParaRPr lang="en-US" sz="1200" dirty="0">
              <a:solidFill>
                <a:prstClr val="black"/>
              </a:solidFill>
            </a:endParaRPr>
          </a:p>
        </p:txBody>
      </p:sp>
      <p:sp>
        <p:nvSpPr>
          <p:cNvPr id="4" name="Text 2"/>
          <p:cNvSpPr/>
          <p:nvPr/>
        </p:nvSpPr>
        <p:spPr>
          <a:xfrm>
            <a:off x="487680" y="512064"/>
            <a:ext cx="10972800" cy="670560"/>
          </a:xfrm>
          <a:prstGeom prst="rect">
            <a:avLst/>
          </a:prstGeom>
          <a:noFill/>
          <a:ln/>
        </p:spPr>
        <p:txBody>
          <a:bodyPr wrap="square" lIns="0" tIns="0" rIns="0" bIns="0" rtlCol="0" anchor="ctr"/>
          <a:lstStyle/>
          <a:p>
            <a:r>
              <a:rPr lang="en-US" sz="3467" b="1" dirty="0">
                <a:solidFill>
                  <a:srgbClr val="FFFFFF"/>
                </a:solidFill>
                <a:ea typeface="Calibri" pitchFamily="34" charset="-122"/>
                <a:cs typeface="Calibri" pitchFamily="34" charset="-120"/>
              </a:rPr>
              <a:t>The Maturity Ladder</a:t>
            </a:r>
            <a:endParaRPr lang="en-US" sz="3467" dirty="0">
              <a:solidFill>
                <a:prstClr val="black"/>
              </a:solidFill>
            </a:endParaRPr>
          </a:p>
        </p:txBody>
      </p:sp>
      <p:sp>
        <p:nvSpPr>
          <p:cNvPr id="5" name="Shape 3"/>
          <p:cNvSpPr/>
          <p:nvPr/>
        </p:nvSpPr>
        <p:spPr>
          <a:xfrm>
            <a:off x="365760" y="1280160"/>
            <a:ext cx="853440" cy="463296"/>
          </a:xfrm>
          <a:prstGeom prst="rect">
            <a:avLst/>
          </a:prstGeom>
          <a:solidFill>
            <a:srgbClr val="1B2A4A"/>
          </a:solidFill>
          <a:ln w="12700">
            <a:solidFill>
              <a:srgbClr val="0D7377"/>
            </a:solidFill>
            <a:prstDash val="solid"/>
          </a:ln>
        </p:spPr>
      </p:sp>
      <p:sp>
        <p:nvSpPr>
          <p:cNvPr id="6" name="Text 4"/>
          <p:cNvSpPr/>
          <p:nvPr/>
        </p:nvSpPr>
        <p:spPr>
          <a:xfrm>
            <a:off x="426720" y="1304544"/>
            <a:ext cx="755904" cy="414528"/>
          </a:xfrm>
          <a:prstGeom prst="rect">
            <a:avLst/>
          </a:prstGeom>
          <a:noFill/>
          <a:ln/>
        </p:spPr>
        <p:txBody>
          <a:bodyPr wrap="square" lIns="0" tIns="0" rIns="0" bIns="0" rtlCol="0" anchor="ctr"/>
          <a:lstStyle/>
          <a:p>
            <a:r>
              <a:rPr lang="en-US" sz="1467" b="1" dirty="0">
                <a:solidFill>
                  <a:srgbClr val="0A9396"/>
                </a:solidFill>
                <a:ea typeface="Calibri" pitchFamily="34" charset="-122"/>
                <a:cs typeface="Calibri" pitchFamily="34" charset="-120"/>
              </a:rPr>
              <a:t>Level</a:t>
            </a:r>
            <a:endParaRPr lang="en-US" sz="1467" dirty="0">
              <a:solidFill>
                <a:prstClr val="black"/>
              </a:solidFill>
            </a:endParaRPr>
          </a:p>
        </p:txBody>
      </p:sp>
      <p:sp>
        <p:nvSpPr>
          <p:cNvPr id="7" name="Shape 5"/>
          <p:cNvSpPr/>
          <p:nvPr/>
        </p:nvSpPr>
        <p:spPr>
          <a:xfrm>
            <a:off x="1341120" y="1280160"/>
            <a:ext cx="1828800" cy="463296"/>
          </a:xfrm>
          <a:prstGeom prst="rect">
            <a:avLst/>
          </a:prstGeom>
          <a:solidFill>
            <a:srgbClr val="1B2A4A"/>
          </a:solidFill>
          <a:ln w="12700">
            <a:solidFill>
              <a:srgbClr val="0D7377"/>
            </a:solidFill>
            <a:prstDash val="solid"/>
          </a:ln>
        </p:spPr>
      </p:sp>
      <p:sp>
        <p:nvSpPr>
          <p:cNvPr id="8" name="Text 6"/>
          <p:cNvSpPr/>
          <p:nvPr/>
        </p:nvSpPr>
        <p:spPr>
          <a:xfrm>
            <a:off x="1402080" y="1304544"/>
            <a:ext cx="1731264" cy="414528"/>
          </a:xfrm>
          <a:prstGeom prst="rect">
            <a:avLst/>
          </a:prstGeom>
          <a:noFill/>
          <a:ln/>
        </p:spPr>
        <p:txBody>
          <a:bodyPr wrap="square" lIns="0" tIns="0" rIns="0" bIns="0" rtlCol="0" anchor="ctr"/>
          <a:lstStyle/>
          <a:p>
            <a:r>
              <a:rPr lang="en-US" sz="1467" b="1" dirty="0">
                <a:solidFill>
                  <a:srgbClr val="0A9396"/>
                </a:solidFill>
                <a:ea typeface="Calibri" pitchFamily="34" charset="-122"/>
                <a:cs typeface="Calibri" pitchFamily="34" charset="-120"/>
              </a:rPr>
              <a:t>Name</a:t>
            </a:r>
            <a:endParaRPr lang="en-US" sz="1467" dirty="0">
              <a:solidFill>
                <a:prstClr val="black"/>
              </a:solidFill>
            </a:endParaRPr>
          </a:p>
        </p:txBody>
      </p:sp>
      <p:sp>
        <p:nvSpPr>
          <p:cNvPr id="9" name="Shape 7"/>
          <p:cNvSpPr/>
          <p:nvPr/>
        </p:nvSpPr>
        <p:spPr>
          <a:xfrm>
            <a:off x="3291840" y="1280160"/>
            <a:ext cx="2682240" cy="463296"/>
          </a:xfrm>
          <a:prstGeom prst="rect">
            <a:avLst/>
          </a:prstGeom>
          <a:solidFill>
            <a:srgbClr val="1B2A4A"/>
          </a:solidFill>
          <a:ln w="12700">
            <a:solidFill>
              <a:srgbClr val="0D7377"/>
            </a:solidFill>
            <a:prstDash val="solid"/>
          </a:ln>
        </p:spPr>
      </p:sp>
      <p:sp>
        <p:nvSpPr>
          <p:cNvPr id="10" name="Text 8"/>
          <p:cNvSpPr/>
          <p:nvPr/>
        </p:nvSpPr>
        <p:spPr>
          <a:xfrm>
            <a:off x="3352800" y="1304544"/>
            <a:ext cx="2584704" cy="414528"/>
          </a:xfrm>
          <a:prstGeom prst="rect">
            <a:avLst/>
          </a:prstGeom>
          <a:noFill/>
          <a:ln/>
        </p:spPr>
        <p:txBody>
          <a:bodyPr wrap="square" lIns="0" tIns="0" rIns="0" bIns="0" rtlCol="0" anchor="ctr"/>
          <a:lstStyle/>
          <a:p>
            <a:r>
              <a:rPr lang="en-US" sz="1467" b="1" dirty="0">
                <a:solidFill>
                  <a:srgbClr val="0A9396"/>
                </a:solidFill>
                <a:ea typeface="Calibri" pitchFamily="34" charset="-122"/>
                <a:cs typeface="Calibri" pitchFamily="34" charset="-120"/>
              </a:rPr>
              <a:t>Primary Focus</a:t>
            </a:r>
            <a:endParaRPr lang="en-US" sz="1467" dirty="0">
              <a:solidFill>
                <a:prstClr val="black"/>
              </a:solidFill>
            </a:endParaRPr>
          </a:p>
        </p:txBody>
      </p:sp>
      <p:sp>
        <p:nvSpPr>
          <p:cNvPr id="11" name="Shape 9"/>
          <p:cNvSpPr/>
          <p:nvPr/>
        </p:nvSpPr>
        <p:spPr>
          <a:xfrm>
            <a:off x="6035040" y="1280160"/>
            <a:ext cx="2682240" cy="463296"/>
          </a:xfrm>
          <a:prstGeom prst="rect">
            <a:avLst/>
          </a:prstGeom>
          <a:solidFill>
            <a:srgbClr val="1B2A4A"/>
          </a:solidFill>
          <a:ln w="12700">
            <a:solidFill>
              <a:srgbClr val="0D7377"/>
            </a:solidFill>
            <a:prstDash val="solid"/>
          </a:ln>
        </p:spPr>
      </p:sp>
      <p:sp>
        <p:nvSpPr>
          <p:cNvPr id="12" name="Text 10"/>
          <p:cNvSpPr/>
          <p:nvPr/>
        </p:nvSpPr>
        <p:spPr>
          <a:xfrm>
            <a:off x="6096000" y="1304544"/>
            <a:ext cx="2584704" cy="414528"/>
          </a:xfrm>
          <a:prstGeom prst="rect">
            <a:avLst/>
          </a:prstGeom>
          <a:noFill/>
          <a:ln/>
        </p:spPr>
        <p:txBody>
          <a:bodyPr wrap="square" lIns="0" tIns="0" rIns="0" bIns="0" rtlCol="0" anchor="ctr"/>
          <a:lstStyle/>
          <a:p>
            <a:r>
              <a:rPr lang="en-US" sz="1467" b="1" dirty="0">
                <a:solidFill>
                  <a:srgbClr val="0A9396"/>
                </a:solidFill>
                <a:ea typeface="Calibri" pitchFamily="34" charset="-122"/>
                <a:cs typeface="Calibri" pitchFamily="34" charset="-120"/>
              </a:rPr>
              <a:t>Key Metric</a:t>
            </a:r>
            <a:endParaRPr lang="en-US" sz="1467" dirty="0">
              <a:solidFill>
                <a:prstClr val="black"/>
              </a:solidFill>
            </a:endParaRPr>
          </a:p>
        </p:txBody>
      </p:sp>
      <p:sp>
        <p:nvSpPr>
          <p:cNvPr id="13" name="Shape 11"/>
          <p:cNvSpPr/>
          <p:nvPr/>
        </p:nvSpPr>
        <p:spPr>
          <a:xfrm>
            <a:off x="8839200" y="1280160"/>
            <a:ext cx="3258065" cy="463296"/>
          </a:xfrm>
          <a:prstGeom prst="rect">
            <a:avLst/>
          </a:prstGeom>
          <a:solidFill>
            <a:srgbClr val="1B2A4A"/>
          </a:solidFill>
          <a:ln w="12700">
            <a:solidFill>
              <a:srgbClr val="0D7377"/>
            </a:solidFill>
            <a:prstDash val="solid"/>
          </a:ln>
        </p:spPr>
      </p:sp>
      <p:sp>
        <p:nvSpPr>
          <p:cNvPr id="14" name="Text 12"/>
          <p:cNvSpPr/>
          <p:nvPr/>
        </p:nvSpPr>
        <p:spPr>
          <a:xfrm>
            <a:off x="8900160" y="1304544"/>
            <a:ext cx="3560064" cy="414528"/>
          </a:xfrm>
          <a:prstGeom prst="rect">
            <a:avLst/>
          </a:prstGeom>
          <a:noFill/>
          <a:ln/>
        </p:spPr>
        <p:txBody>
          <a:bodyPr wrap="square" lIns="0" tIns="0" rIns="0" bIns="0" rtlCol="0" anchor="ctr"/>
          <a:lstStyle/>
          <a:p>
            <a:r>
              <a:rPr lang="en-US" sz="1467" b="1" dirty="0">
                <a:solidFill>
                  <a:srgbClr val="0A9396"/>
                </a:solidFill>
                <a:ea typeface="Calibri" pitchFamily="34" charset="-122"/>
                <a:cs typeface="Calibri" pitchFamily="34" charset="-120"/>
              </a:rPr>
              <a:t>Mindset</a:t>
            </a:r>
            <a:endParaRPr lang="en-US" sz="1467" dirty="0">
              <a:solidFill>
                <a:prstClr val="black"/>
              </a:solidFill>
            </a:endParaRPr>
          </a:p>
        </p:txBody>
      </p:sp>
      <p:sp>
        <p:nvSpPr>
          <p:cNvPr id="15" name="Shape 13"/>
          <p:cNvSpPr/>
          <p:nvPr/>
        </p:nvSpPr>
        <p:spPr>
          <a:xfrm>
            <a:off x="365760" y="1828800"/>
            <a:ext cx="853440" cy="792480"/>
          </a:xfrm>
          <a:prstGeom prst="rect">
            <a:avLst/>
          </a:prstGeom>
          <a:solidFill>
            <a:srgbClr val="DC2626"/>
          </a:solidFill>
          <a:ln w="12700">
            <a:solidFill>
              <a:srgbClr val="1E3A5F"/>
            </a:solidFill>
            <a:prstDash val="solid"/>
          </a:ln>
        </p:spPr>
      </p:sp>
      <p:sp>
        <p:nvSpPr>
          <p:cNvPr id="16" name="Text 14"/>
          <p:cNvSpPr/>
          <p:nvPr/>
        </p:nvSpPr>
        <p:spPr>
          <a:xfrm>
            <a:off x="426720" y="1889760"/>
            <a:ext cx="755904" cy="670560"/>
          </a:xfrm>
          <a:prstGeom prst="rect">
            <a:avLst/>
          </a:prstGeom>
          <a:noFill/>
          <a:ln/>
        </p:spPr>
        <p:txBody>
          <a:bodyPr wrap="square" lIns="0" tIns="0" rIns="0" bIns="0" rtlCol="0" anchor="ctr"/>
          <a:lstStyle/>
          <a:p>
            <a:r>
              <a:rPr lang="en-US" sz="1600" b="1" dirty="0">
                <a:solidFill>
                  <a:srgbClr val="FFFFFF"/>
                </a:solidFill>
                <a:ea typeface="Calibri" pitchFamily="34" charset="-122"/>
                <a:cs typeface="Calibri" pitchFamily="34" charset="-120"/>
              </a:rPr>
              <a:t>L1</a:t>
            </a:r>
            <a:endParaRPr lang="en-US" sz="1600" dirty="0">
              <a:solidFill>
                <a:prstClr val="black"/>
              </a:solidFill>
            </a:endParaRPr>
          </a:p>
        </p:txBody>
      </p:sp>
      <p:sp>
        <p:nvSpPr>
          <p:cNvPr id="17" name="Shape 15"/>
          <p:cNvSpPr/>
          <p:nvPr/>
        </p:nvSpPr>
        <p:spPr>
          <a:xfrm>
            <a:off x="1341120" y="1828800"/>
            <a:ext cx="1828800" cy="792480"/>
          </a:xfrm>
          <a:prstGeom prst="rect">
            <a:avLst/>
          </a:prstGeom>
          <a:solidFill>
            <a:srgbClr val="0D1F3A"/>
          </a:solidFill>
          <a:ln w="12700">
            <a:solidFill>
              <a:srgbClr val="1E3A5F"/>
            </a:solidFill>
            <a:prstDash val="solid"/>
          </a:ln>
        </p:spPr>
      </p:sp>
      <p:sp>
        <p:nvSpPr>
          <p:cNvPr id="18" name="Text 16"/>
          <p:cNvSpPr/>
          <p:nvPr/>
        </p:nvSpPr>
        <p:spPr>
          <a:xfrm>
            <a:off x="1402080" y="1889760"/>
            <a:ext cx="173126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Ad Hoc</a:t>
            </a:r>
            <a:endParaRPr lang="en-US" sz="1600" dirty="0">
              <a:solidFill>
                <a:prstClr val="black"/>
              </a:solidFill>
            </a:endParaRPr>
          </a:p>
        </p:txBody>
      </p:sp>
      <p:sp>
        <p:nvSpPr>
          <p:cNvPr id="19" name="Shape 17"/>
          <p:cNvSpPr/>
          <p:nvPr/>
        </p:nvSpPr>
        <p:spPr>
          <a:xfrm>
            <a:off x="3291840" y="1828800"/>
            <a:ext cx="2682240" cy="792480"/>
          </a:xfrm>
          <a:prstGeom prst="rect">
            <a:avLst/>
          </a:prstGeom>
          <a:solidFill>
            <a:srgbClr val="0D1F3A"/>
          </a:solidFill>
          <a:ln w="12700">
            <a:solidFill>
              <a:srgbClr val="1E3A5F"/>
            </a:solidFill>
            <a:prstDash val="solid"/>
          </a:ln>
        </p:spPr>
      </p:sp>
      <p:sp>
        <p:nvSpPr>
          <p:cNvPr id="20" name="Text 18"/>
          <p:cNvSpPr/>
          <p:nvPr/>
        </p:nvSpPr>
        <p:spPr>
          <a:xfrm>
            <a:off x="3352800" y="1889760"/>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Firefighting</a:t>
            </a:r>
            <a:endParaRPr lang="en-US" sz="1600" dirty="0">
              <a:solidFill>
                <a:prstClr val="black"/>
              </a:solidFill>
            </a:endParaRPr>
          </a:p>
        </p:txBody>
      </p:sp>
      <p:sp>
        <p:nvSpPr>
          <p:cNvPr id="21" name="Shape 19"/>
          <p:cNvSpPr/>
          <p:nvPr/>
        </p:nvSpPr>
        <p:spPr>
          <a:xfrm>
            <a:off x="6035040" y="1828800"/>
            <a:ext cx="2682240" cy="792480"/>
          </a:xfrm>
          <a:prstGeom prst="rect">
            <a:avLst/>
          </a:prstGeom>
          <a:solidFill>
            <a:srgbClr val="0D1F3A"/>
          </a:solidFill>
          <a:ln w="12700">
            <a:solidFill>
              <a:srgbClr val="1E3A5F"/>
            </a:solidFill>
            <a:prstDash val="solid"/>
          </a:ln>
        </p:spPr>
      </p:sp>
      <p:sp>
        <p:nvSpPr>
          <p:cNvPr id="22" name="Text 20"/>
          <p:cNvSpPr/>
          <p:nvPr/>
        </p:nvSpPr>
        <p:spPr>
          <a:xfrm>
            <a:off x="6096000" y="1889760"/>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Crises managed</a:t>
            </a:r>
            <a:endParaRPr lang="en-US" sz="1600" dirty="0">
              <a:solidFill>
                <a:prstClr val="black"/>
              </a:solidFill>
            </a:endParaRPr>
          </a:p>
        </p:txBody>
      </p:sp>
      <p:sp>
        <p:nvSpPr>
          <p:cNvPr id="23" name="Shape 21"/>
          <p:cNvSpPr/>
          <p:nvPr/>
        </p:nvSpPr>
        <p:spPr>
          <a:xfrm>
            <a:off x="8839200" y="1828800"/>
            <a:ext cx="3214816" cy="792480"/>
          </a:xfrm>
          <a:prstGeom prst="rect">
            <a:avLst/>
          </a:prstGeom>
          <a:solidFill>
            <a:srgbClr val="0D1F3A"/>
          </a:solidFill>
          <a:ln w="12700">
            <a:solidFill>
              <a:srgbClr val="1E3A5F"/>
            </a:solidFill>
            <a:prstDash val="solid"/>
          </a:ln>
        </p:spPr>
      </p:sp>
      <p:sp>
        <p:nvSpPr>
          <p:cNvPr id="24" name="Text 22"/>
          <p:cNvSpPr/>
          <p:nvPr/>
        </p:nvSpPr>
        <p:spPr>
          <a:xfrm>
            <a:off x="8900160" y="1889760"/>
            <a:ext cx="3560064" cy="670560"/>
          </a:xfrm>
          <a:prstGeom prst="rect">
            <a:avLst/>
          </a:prstGeom>
          <a:noFill/>
          <a:ln/>
        </p:spPr>
        <p:txBody>
          <a:bodyPr wrap="square" lIns="0" tIns="0" rIns="0" bIns="0" rtlCol="0" anchor="ctr"/>
          <a:lstStyle/>
          <a:p>
            <a:r>
              <a:rPr lang="en-US" sz="1467" i="1" dirty="0">
                <a:solidFill>
                  <a:srgbClr val="DC2626"/>
                </a:solidFill>
                <a:ea typeface="Calibri" pitchFamily="34" charset="-122"/>
                <a:cs typeface="Calibri" pitchFamily="34" charset="-120"/>
              </a:rPr>
              <a:t>“Hope for the best.”</a:t>
            </a:r>
            <a:endParaRPr lang="en-US" sz="1467" dirty="0">
              <a:solidFill>
                <a:prstClr val="black"/>
              </a:solidFill>
            </a:endParaRPr>
          </a:p>
        </p:txBody>
      </p:sp>
      <p:sp>
        <p:nvSpPr>
          <p:cNvPr id="25" name="Shape 23"/>
          <p:cNvSpPr/>
          <p:nvPr/>
        </p:nvSpPr>
        <p:spPr>
          <a:xfrm>
            <a:off x="365760" y="2706624"/>
            <a:ext cx="853440" cy="792480"/>
          </a:xfrm>
          <a:prstGeom prst="rect">
            <a:avLst/>
          </a:prstGeom>
          <a:solidFill>
            <a:srgbClr val="E8630A"/>
          </a:solidFill>
          <a:ln w="12700">
            <a:solidFill>
              <a:srgbClr val="1E3A5F"/>
            </a:solidFill>
            <a:prstDash val="solid"/>
          </a:ln>
        </p:spPr>
      </p:sp>
      <p:sp>
        <p:nvSpPr>
          <p:cNvPr id="26" name="Text 24"/>
          <p:cNvSpPr/>
          <p:nvPr/>
        </p:nvSpPr>
        <p:spPr>
          <a:xfrm>
            <a:off x="426720" y="2767584"/>
            <a:ext cx="755904" cy="670560"/>
          </a:xfrm>
          <a:prstGeom prst="rect">
            <a:avLst/>
          </a:prstGeom>
          <a:noFill/>
          <a:ln/>
        </p:spPr>
        <p:txBody>
          <a:bodyPr wrap="square" lIns="0" tIns="0" rIns="0" bIns="0" rtlCol="0" anchor="ctr"/>
          <a:lstStyle/>
          <a:p>
            <a:r>
              <a:rPr lang="en-US" sz="1600" b="1" dirty="0">
                <a:solidFill>
                  <a:srgbClr val="FFFFFF"/>
                </a:solidFill>
                <a:ea typeface="Calibri" pitchFamily="34" charset="-122"/>
                <a:cs typeface="Calibri" pitchFamily="34" charset="-120"/>
              </a:rPr>
              <a:t>L2</a:t>
            </a:r>
            <a:endParaRPr lang="en-US" sz="1600" dirty="0">
              <a:solidFill>
                <a:prstClr val="black"/>
              </a:solidFill>
            </a:endParaRPr>
          </a:p>
        </p:txBody>
      </p:sp>
      <p:sp>
        <p:nvSpPr>
          <p:cNvPr id="27" name="Shape 25"/>
          <p:cNvSpPr/>
          <p:nvPr/>
        </p:nvSpPr>
        <p:spPr>
          <a:xfrm>
            <a:off x="1341120" y="2706624"/>
            <a:ext cx="1828800" cy="792480"/>
          </a:xfrm>
          <a:prstGeom prst="rect">
            <a:avLst/>
          </a:prstGeom>
          <a:solidFill>
            <a:srgbClr val="091629"/>
          </a:solidFill>
          <a:ln w="12700">
            <a:solidFill>
              <a:srgbClr val="1E3A5F"/>
            </a:solidFill>
            <a:prstDash val="solid"/>
          </a:ln>
        </p:spPr>
      </p:sp>
      <p:sp>
        <p:nvSpPr>
          <p:cNvPr id="28" name="Text 26"/>
          <p:cNvSpPr/>
          <p:nvPr/>
        </p:nvSpPr>
        <p:spPr>
          <a:xfrm>
            <a:off x="1402080" y="2767584"/>
            <a:ext cx="173126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Compliance</a:t>
            </a:r>
            <a:endParaRPr lang="en-US" sz="1600" dirty="0">
              <a:solidFill>
                <a:prstClr val="black"/>
              </a:solidFill>
            </a:endParaRPr>
          </a:p>
        </p:txBody>
      </p:sp>
      <p:sp>
        <p:nvSpPr>
          <p:cNvPr id="29" name="Shape 27"/>
          <p:cNvSpPr/>
          <p:nvPr/>
        </p:nvSpPr>
        <p:spPr>
          <a:xfrm>
            <a:off x="3291840" y="2706624"/>
            <a:ext cx="2682240" cy="792480"/>
          </a:xfrm>
          <a:prstGeom prst="rect">
            <a:avLst/>
          </a:prstGeom>
          <a:solidFill>
            <a:srgbClr val="091629"/>
          </a:solidFill>
          <a:ln w="12700">
            <a:solidFill>
              <a:srgbClr val="1E3A5F"/>
            </a:solidFill>
            <a:prstDash val="solid"/>
          </a:ln>
        </p:spPr>
      </p:sp>
      <p:sp>
        <p:nvSpPr>
          <p:cNvPr id="30" name="Text 28"/>
          <p:cNvSpPr/>
          <p:nvPr/>
        </p:nvSpPr>
        <p:spPr>
          <a:xfrm>
            <a:off x="3352800" y="2767584"/>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Check-the-box</a:t>
            </a:r>
            <a:endParaRPr lang="en-US" sz="1600" dirty="0">
              <a:solidFill>
                <a:prstClr val="black"/>
              </a:solidFill>
            </a:endParaRPr>
          </a:p>
        </p:txBody>
      </p:sp>
      <p:sp>
        <p:nvSpPr>
          <p:cNvPr id="31" name="Shape 29"/>
          <p:cNvSpPr/>
          <p:nvPr/>
        </p:nvSpPr>
        <p:spPr>
          <a:xfrm>
            <a:off x="6035040" y="2706624"/>
            <a:ext cx="2682240" cy="792480"/>
          </a:xfrm>
          <a:prstGeom prst="rect">
            <a:avLst/>
          </a:prstGeom>
          <a:solidFill>
            <a:srgbClr val="091629"/>
          </a:solidFill>
          <a:ln w="12700">
            <a:solidFill>
              <a:srgbClr val="1E3A5F"/>
            </a:solidFill>
            <a:prstDash val="solid"/>
          </a:ln>
        </p:spPr>
      </p:sp>
      <p:sp>
        <p:nvSpPr>
          <p:cNvPr id="32" name="Text 30"/>
          <p:cNvSpPr/>
          <p:nvPr/>
        </p:nvSpPr>
        <p:spPr>
          <a:xfrm>
            <a:off x="6096000" y="2767584"/>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Audit pass rate</a:t>
            </a:r>
            <a:endParaRPr lang="en-US" sz="1600" dirty="0">
              <a:solidFill>
                <a:prstClr val="black"/>
              </a:solidFill>
            </a:endParaRPr>
          </a:p>
        </p:txBody>
      </p:sp>
      <p:sp>
        <p:nvSpPr>
          <p:cNvPr id="33" name="Shape 31"/>
          <p:cNvSpPr/>
          <p:nvPr/>
        </p:nvSpPr>
        <p:spPr>
          <a:xfrm>
            <a:off x="8839200" y="2706624"/>
            <a:ext cx="3214816" cy="792480"/>
          </a:xfrm>
          <a:prstGeom prst="rect">
            <a:avLst/>
          </a:prstGeom>
          <a:solidFill>
            <a:srgbClr val="091629"/>
          </a:solidFill>
          <a:ln w="12700">
            <a:solidFill>
              <a:srgbClr val="1E3A5F"/>
            </a:solidFill>
            <a:prstDash val="solid"/>
          </a:ln>
        </p:spPr>
      </p:sp>
      <p:sp>
        <p:nvSpPr>
          <p:cNvPr id="34" name="Text 32"/>
          <p:cNvSpPr/>
          <p:nvPr/>
        </p:nvSpPr>
        <p:spPr>
          <a:xfrm>
            <a:off x="8900160" y="2767584"/>
            <a:ext cx="3560064" cy="670560"/>
          </a:xfrm>
          <a:prstGeom prst="rect">
            <a:avLst/>
          </a:prstGeom>
          <a:noFill/>
          <a:ln/>
        </p:spPr>
        <p:txBody>
          <a:bodyPr wrap="square" lIns="0" tIns="0" rIns="0" bIns="0" rtlCol="0" anchor="ctr"/>
          <a:lstStyle/>
          <a:p>
            <a:r>
              <a:rPr lang="en-US" sz="1467" i="1" dirty="0">
                <a:solidFill>
                  <a:srgbClr val="E8630A"/>
                </a:solidFill>
                <a:ea typeface="Calibri" pitchFamily="34" charset="-122"/>
                <a:cs typeface="Calibri" pitchFamily="34" charset="-120"/>
              </a:rPr>
              <a:t>“Are we covered?”</a:t>
            </a:r>
            <a:endParaRPr lang="en-US" sz="1467" dirty="0">
              <a:solidFill>
                <a:prstClr val="black"/>
              </a:solidFill>
            </a:endParaRPr>
          </a:p>
        </p:txBody>
      </p:sp>
      <p:sp>
        <p:nvSpPr>
          <p:cNvPr id="35" name="Shape 33"/>
          <p:cNvSpPr/>
          <p:nvPr/>
        </p:nvSpPr>
        <p:spPr>
          <a:xfrm>
            <a:off x="365760" y="3584448"/>
            <a:ext cx="853440" cy="792480"/>
          </a:xfrm>
          <a:prstGeom prst="rect">
            <a:avLst/>
          </a:prstGeom>
          <a:solidFill>
            <a:srgbClr val="E8A838"/>
          </a:solidFill>
          <a:ln w="12700">
            <a:solidFill>
              <a:srgbClr val="1E3A5F"/>
            </a:solidFill>
            <a:prstDash val="solid"/>
          </a:ln>
        </p:spPr>
      </p:sp>
      <p:sp>
        <p:nvSpPr>
          <p:cNvPr id="36" name="Text 34"/>
          <p:cNvSpPr/>
          <p:nvPr/>
        </p:nvSpPr>
        <p:spPr>
          <a:xfrm>
            <a:off x="426720" y="3645408"/>
            <a:ext cx="755904" cy="670560"/>
          </a:xfrm>
          <a:prstGeom prst="rect">
            <a:avLst/>
          </a:prstGeom>
          <a:noFill/>
          <a:ln/>
        </p:spPr>
        <p:txBody>
          <a:bodyPr wrap="square" lIns="0" tIns="0" rIns="0" bIns="0" rtlCol="0" anchor="ctr"/>
          <a:lstStyle/>
          <a:p>
            <a:r>
              <a:rPr lang="en-US" sz="1600" b="1" dirty="0">
                <a:solidFill>
                  <a:srgbClr val="FFFFFF"/>
                </a:solidFill>
                <a:ea typeface="Calibri" pitchFamily="34" charset="-122"/>
                <a:cs typeface="Calibri" pitchFamily="34" charset="-120"/>
              </a:rPr>
              <a:t>L3</a:t>
            </a:r>
            <a:endParaRPr lang="en-US" sz="1600" dirty="0">
              <a:solidFill>
                <a:prstClr val="black"/>
              </a:solidFill>
            </a:endParaRPr>
          </a:p>
        </p:txBody>
      </p:sp>
      <p:sp>
        <p:nvSpPr>
          <p:cNvPr id="37" name="Shape 35"/>
          <p:cNvSpPr/>
          <p:nvPr/>
        </p:nvSpPr>
        <p:spPr>
          <a:xfrm>
            <a:off x="1341120" y="3584448"/>
            <a:ext cx="1828800" cy="792480"/>
          </a:xfrm>
          <a:prstGeom prst="rect">
            <a:avLst/>
          </a:prstGeom>
          <a:solidFill>
            <a:srgbClr val="0D1F3A"/>
          </a:solidFill>
          <a:ln w="12700">
            <a:solidFill>
              <a:srgbClr val="1E3A5F"/>
            </a:solidFill>
            <a:prstDash val="solid"/>
          </a:ln>
        </p:spPr>
      </p:sp>
      <p:sp>
        <p:nvSpPr>
          <p:cNvPr id="38" name="Text 36"/>
          <p:cNvSpPr/>
          <p:nvPr/>
        </p:nvSpPr>
        <p:spPr>
          <a:xfrm>
            <a:off x="1402080" y="3645408"/>
            <a:ext cx="173126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Cultural</a:t>
            </a:r>
            <a:endParaRPr lang="en-US" sz="1600" dirty="0">
              <a:solidFill>
                <a:prstClr val="black"/>
              </a:solidFill>
            </a:endParaRPr>
          </a:p>
        </p:txBody>
      </p:sp>
      <p:sp>
        <p:nvSpPr>
          <p:cNvPr id="39" name="Shape 37"/>
          <p:cNvSpPr/>
          <p:nvPr/>
        </p:nvSpPr>
        <p:spPr>
          <a:xfrm>
            <a:off x="3291840" y="3584448"/>
            <a:ext cx="2682240" cy="792480"/>
          </a:xfrm>
          <a:prstGeom prst="rect">
            <a:avLst/>
          </a:prstGeom>
          <a:solidFill>
            <a:srgbClr val="0D1F3A"/>
          </a:solidFill>
          <a:ln w="12700">
            <a:solidFill>
              <a:srgbClr val="1E3A5F"/>
            </a:solidFill>
            <a:prstDash val="solid"/>
          </a:ln>
        </p:spPr>
      </p:sp>
      <p:sp>
        <p:nvSpPr>
          <p:cNvPr id="40" name="Text 38"/>
          <p:cNvSpPr/>
          <p:nvPr/>
        </p:nvSpPr>
        <p:spPr>
          <a:xfrm>
            <a:off x="3352800" y="3645408"/>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Transparency</a:t>
            </a:r>
            <a:endParaRPr lang="en-US" sz="1600" dirty="0">
              <a:solidFill>
                <a:prstClr val="black"/>
              </a:solidFill>
            </a:endParaRPr>
          </a:p>
        </p:txBody>
      </p:sp>
      <p:sp>
        <p:nvSpPr>
          <p:cNvPr id="41" name="Shape 39"/>
          <p:cNvSpPr/>
          <p:nvPr/>
        </p:nvSpPr>
        <p:spPr>
          <a:xfrm>
            <a:off x="6035040" y="3584448"/>
            <a:ext cx="2682240" cy="792480"/>
          </a:xfrm>
          <a:prstGeom prst="rect">
            <a:avLst/>
          </a:prstGeom>
          <a:solidFill>
            <a:srgbClr val="0D1F3A"/>
          </a:solidFill>
          <a:ln w="12700">
            <a:solidFill>
              <a:srgbClr val="1E3A5F"/>
            </a:solidFill>
            <a:prstDash val="solid"/>
          </a:ln>
        </p:spPr>
      </p:sp>
      <p:sp>
        <p:nvSpPr>
          <p:cNvPr id="42" name="Text 40"/>
          <p:cNvSpPr/>
          <p:nvPr/>
        </p:nvSpPr>
        <p:spPr>
          <a:xfrm>
            <a:off x="6096000" y="3645408"/>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Reporting volume / Psych safety</a:t>
            </a:r>
            <a:endParaRPr lang="en-US" sz="1600" dirty="0">
              <a:solidFill>
                <a:prstClr val="black"/>
              </a:solidFill>
            </a:endParaRPr>
          </a:p>
        </p:txBody>
      </p:sp>
      <p:sp>
        <p:nvSpPr>
          <p:cNvPr id="43" name="Shape 41"/>
          <p:cNvSpPr/>
          <p:nvPr/>
        </p:nvSpPr>
        <p:spPr>
          <a:xfrm>
            <a:off x="8839200" y="3584448"/>
            <a:ext cx="3214816" cy="792480"/>
          </a:xfrm>
          <a:prstGeom prst="rect">
            <a:avLst/>
          </a:prstGeom>
          <a:solidFill>
            <a:srgbClr val="0D1F3A"/>
          </a:solidFill>
          <a:ln w="12700">
            <a:solidFill>
              <a:srgbClr val="1E3A5F"/>
            </a:solidFill>
            <a:prstDash val="solid"/>
          </a:ln>
        </p:spPr>
      </p:sp>
      <p:sp>
        <p:nvSpPr>
          <p:cNvPr id="44" name="Text 42"/>
          <p:cNvSpPr/>
          <p:nvPr/>
        </p:nvSpPr>
        <p:spPr>
          <a:xfrm>
            <a:off x="8900160" y="3645408"/>
            <a:ext cx="3560064" cy="670560"/>
          </a:xfrm>
          <a:prstGeom prst="rect">
            <a:avLst/>
          </a:prstGeom>
          <a:noFill/>
          <a:ln/>
        </p:spPr>
        <p:txBody>
          <a:bodyPr wrap="square" lIns="0" tIns="0" rIns="0" bIns="0" rtlCol="0" anchor="ctr"/>
          <a:lstStyle/>
          <a:p>
            <a:r>
              <a:rPr lang="en-US" sz="1467" i="1" dirty="0">
                <a:solidFill>
                  <a:srgbClr val="E8A838"/>
                </a:solidFill>
                <a:ea typeface="Calibri" pitchFamily="34" charset="-122"/>
                <a:cs typeface="Calibri" pitchFamily="34" charset="-120"/>
              </a:rPr>
              <a:t>“Are we being honest?”</a:t>
            </a:r>
            <a:endParaRPr lang="en-US" sz="1467" dirty="0">
              <a:solidFill>
                <a:prstClr val="black"/>
              </a:solidFill>
            </a:endParaRPr>
          </a:p>
        </p:txBody>
      </p:sp>
      <p:sp>
        <p:nvSpPr>
          <p:cNvPr id="45" name="Shape 43"/>
          <p:cNvSpPr/>
          <p:nvPr/>
        </p:nvSpPr>
        <p:spPr>
          <a:xfrm>
            <a:off x="365760" y="4462272"/>
            <a:ext cx="853440" cy="792480"/>
          </a:xfrm>
          <a:prstGeom prst="rect">
            <a:avLst/>
          </a:prstGeom>
          <a:solidFill>
            <a:srgbClr val="0A9396"/>
          </a:solidFill>
          <a:ln w="12700">
            <a:solidFill>
              <a:srgbClr val="1E3A5F"/>
            </a:solidFill>
            <a:prstDash val="solid"/>
          </a:ln>
        </p:spPr>
      </p:sp>
      <p:sp>
        <p:nvSpPr>
          <p:cNvPr id="46" name="Text 44"/>
          <p:cNvSpPr/>
          <p:nvPr/>
        </p:nvSpPr>
        <p:spPr>
          <a:xfrm>
            <a:off x="426720" y="4523232"/>
            <a:ext cx="755904" cy="670560"/>
          </a:xfrm>
          <a:prstGeom prst="rect">
            <a:avLst/>
          </a:prstGeom>
          <a:noFill/>
          <a:ln/>
        </p:spPr>
        <p:txBody>
          <a:bodyPr wrap="square" lIns="0" tIns="0" rIns="0" bIns="0" rtlCol="0" anchor="ctr"/>
          <a:lstStyle/>
          <a:p>
            <a:r>
              <a:rPr lang="en-US" sz="1600" b="1" dirty="0">
                <a:solidFill>
                  <a:srgbClr val="FFFFFF"/>
                </a:solidFill>
                <a:ea typeface="Calibri" pitchFamily="34" charset="-122"/>
                <a:cs typeface="Calibri" pitchFamily="34" charset="-120"/>
              </a:rPr>
              <a:t>L4</a:t>
            </a:r>
            <a:endParaRPr lang="en-US" sz="1600" dirty="0">
              <a:solidFill>
                <a:prstClr val="black"/>
              </a:solidFill>
            </a:endParaRPr>
          </a:p>
        </p:txBody>
      </p:sp>
      <p:sp>
        <p:nvSpPr>
          <p:cNvPr id="47" name="Shape 45"/>
          <p:cNvSpPr/>
          <p:nvPr/>
        </p:nvSpPr>
        <p:spPr>
          <a:xfrm>
            <a:off x="1341120" y="4462272"/>
            <a:ext cx="1828800" cy="792480"/>
          </a:xfrm>
          <a:prstGeom prst="rect">
            <a:avLst/>
          </a:prstGeom>
          <a:solidFill>
            <a:srgbClr val="091629"/>
          </a:solidFill>
          <a:ln w="12700">
            <a:solidFill>
              <a:srgbClr val="1E3A5F"/>
            </a:solidFill>
            <a:prstDash val="solid"/>
          </a:ln>
        </p:spPr>
      </p:sp>
      <p:sp>
        <p:nvSpPr>
          <p:cNvPr id="48" name="Text 46"/>
          <p:cNvSpPr/>
          <p:nvPr/>
        </p:nvSpPr>
        <p:spPr>
          <a:xfrm>
            <a:off x="1402080" y="4523232"/>
            <a:ext cx="173126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Decision-Centric</a:t>
            </a:r>
            <a:endParaRPr lang="en-US" sz="1600" dirty="0">
              <a:solidFill>
                <a:prstClr val="black"/>
              </a:solidFill>
            </a:endParaRPr>
          </a:p>
        </p:txBody>
      </p:sp>
      <p:sp>
        <p:nvSpPr>
          <p:cNvPr id="49" name="Shape 47"/>
          <p:cNvSpPr/>
          <p:nvPr/>
        </p:nvSpPr>
        <p:spPr>
          <a:xfrm>
            <a:off x="3291840" y="4462272"/>
            <a:ext cx="2682240" cy="792480"/>
          </a:xfrm>
          <a:prstGeom prst="rect">
            <a:avLst/>
          </a:prstGeom>
          <a:solidFill>
            <a:srgbClr val="091629"/>
          </a:solidFill>
          <a:ln w="12700">
            <a:solidFill>
              <a:srgbClr val="1E3A5F"/>
            </a:solidFill>
            <a:prstDash val="solid"/>
          </a:ln>
        </p:spPr>
      </p:sp>
      <p:sp>
        <p:nvSpPr>
          <p:cNvPr id="50" name="Text 48"/>
          <p:cNvSpPr/>
          <p:nvPr/>
        </p:nvSpPr>
        <p:spPr>
          <a:xfrm>
            <a:off x="3352800" y="4523232"/>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Trade-offs</a:t>
            </a:r>
            <a:endParaRPr lang="en-US" sz="1600" dirty="0">
              <a:solidFill>
                <a:prstClr val="black"/>
              </a:solidFill>
            </a:endParaRPr>
          </a:p>
        </p:txBody>
      </p:sp>
      <p:sp>
        <p:nvSpPr>
          <p:cNvPr id="51" name="Shape 49"/>
          <p:cNvSpPr/>
          <p:nvPr/>
        </p:nvSpPr>
        <p:spPr>
          <a:xfrm>
            <a:off x="6035040" y="4462272"/>
            <a:ext cx="2682240" cy="792480"/>
          </a:xfrm>
          <a:prstGeom prst="rect">
            <a:avLst/>
          </a:prstGeom>
          <a:solidFill>
            <a:srgbClr val="091629"/>
          </a:solidFill>
          <a:ln w="12700">
            <a:solidFill>
              <a:srgbClr val="1E3A5F"/>
            </a:solidFill>
            <a:prstDash val="solid"/>
          </a:ln>
        </p:spPr>
      </p:sp>
      <p:sp>
        <p:nvSpPr>
          <p:cNvPr id="52" name="Text 50"/>
          <p:cNvSpPr/>
          <p:nvPr/>
        </p:nvSpPr>
        <p:spPr>
          <a:xfrm>
            <a:off x="6096000" y="4523232"/>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Risk-adjusted ROI</a:t>
            </a:r>
            <a:endParaRPr lang="en-US" sz="1600" dirty="0">
              <a:solidFill>
                <a:prstClr val="black"/>
              </a:solidFill>
            </a:endParaRPr>
          </a:p>
        </p:txBody>
      </p:sp>
      <p:sp>
        <p:nvSpPr>
          <p:cNvPr id="53" name="Shape 51"/>
          <p:cNvSpPr/>
          <p:nvPr/>
        </p:nvSpPr>
        <p:spPr>
          <a:xfrm>
            <a:off x="8839200" y="4462272"/>
            <a:ext cx="3214816" cy="792480"/>
          </a:xfrm>
          <a:prstGeom prst="rect">
            <a:avLst/>
          </a:prstGeom>
          <a:solidFill>
            <a:srgbClr val="091629"/>
          </a:solidFill>
          <a:ln w="12700">
            <a:solidFill>
              <a:srgbClr val="1E3A5F"/>
            </a:solidFill>
            <a:prstDash val="solid"/>
          </a:ln>
        </p:spPr>
      </p:sp>
      <p:sp>
        <p:nvSpPr>
          <p:cNvPr id="54" name="Text 52"/>
          <p:cNvSpPr/>
          <p:nvPr/>
        </p:nvSpPr>
        <p:spPr>
          <a:xfrm>
            <a:off x="8900160" y="4523232"/>
            <a:ext cx="3560064" cy="670560"/>
          </a:xfrm>
          <a:prstGeom prst="rect">
            <a:avLst/>
          </a:prstGeom>
          <a:noFill/>
          <a:ln/>
        </p:spPr>
        <p:txBody>
          <a:bodyPr wrap="square" lIns="0" tIns="0" rIns="0" bIns="0" rtlCol="0" anchor="ctr"/>
          <a:lstStyle/>
          <a:p>
            <a:r>
              <a:rPr lang="en-US" sz="1467" i="1" dirty="0">
                <a:solidFill>
                  <a:srgbClr val="0A9396"/>
                </a:solidFill>
                <a:ea typeface="Calibri" pitchFamily="34" charset="-122"/>
                <a:cs typeface="Calibri" pitchFamily="34" charset="-120"/>
              </a:rPr>
              <a:t>“What’s the best bet?”</a:t>
            </a:r>
            <a:endParaRPr lang="en-US" sz="1467" dirty="0">
              <a:solidFill>
                <a:prstClr val="black"/>
              </a:solidFill>
            </a:endParaRPr>
          </a:p>
        </p:txBody>
      </p:sp>
      <p:sp>
        <p:nvSpPr>
          <p:cNvPr id="55" name="Shape 53"/>
          <p:cNvSpPr/>
          <p:nvPr/>
        </p:nvSpPr>
        <p:spPr>
          <a:xfrm>
            <a:off x="365760" y="5340096"/>
            <a:ext cx="853440" cy="792480"/>
          </a:xfrm>
          <a:prstGeom prst="rect">
            <a:avLst/>
          </a:prstGeom>
          <a:solidFill>
            <a:srgbClr val="059669"/>
          </a:solidFill>
          <a:ln w="12700">
            <a:solidFill>
              <a:srgbClr val="1E3A5F"/>
            </a:solidFill>
            <a:prstDash val="solid"/>
          </a:ln>
        </p:spPr>
      </p:sp>
      <p:sp>
        <p:nvSpPr>
          <p:cNvPr id="56" name="Text 54"/>
          <p:cNvSpPr/>
          <p:nvPr/>
        </p:nvSpPr>
        <p:spPr>
          <a:xfrm>
            <a:off x="426720" y="5401056"/>
            <a:ext cx="755904" cy="670560"/>
          </a:xfrm>
          <a:prstGeom prst="rect">
            <a:avLst/>
          </a:prstGeom>
          <a:noFill/>
          <a:ln/>
        </p:spPr>
        <p:txBody>
          <a:bodyPr wrap="square" lIns="0" tIns="0" rIns="0" bIns="0" rtlCol="0" anchor="ctr"/>
          <a:lstStyle/>
          <a:p>
            <a:r>
              <a:rPr lang="en-US" sz="1600" b="1" dirty="0">
                <a:solidFill>
                  <a:srgbClr val="FFFFFF"/>
                </a:solidFill>
                <a:ea typeface="Calibri" pitchFamily="34" charset="-122"/>
                <a:cs typeface="Calibri" pitchFamily="34" charset="-120"/>
              </a:rPr>
              <a:t>L5</a:t>
            </a:r>
            <a:endParaRPr lang="en-US" sz="1600" dirty="0">
              <a:solidFill>
                <a:prstClr val="black"/>
              </a:solidFill>
            </a:endParaRPr>
          </a:p>
        </p:txBody>
      </p:sp>
      <p:sp>
        <p:nvSpPr>
          <p:cNvPr id="57" name="Shape 55"/>
          <p:cNvSpPr/>
          <p:nvPr/>
        </p:nvSpPr>
        <p:spPr>
          <a:xfrm>
            <a:off x="1341120" y="5340096"/>
            <a:ext cx="1828800" cy="792480"/>
          </a:xfrm>
          <a:prstGeom prst="rect">
            <a:avLst/>
          </a:prstGeom>
          <a:solidFill>
            <a:srgbClr val="0D1F3A"/>
          </a:solidFill>
          <a:ln w="12700">
            <a:solidFill>
              <a:srgbClr val="1E3A5F"/>
            </a:solidFill>
            <a:prstDash val="solid"/>
          </a:ln>
        </p:spPr>
      </p:sp>
      <p:sp>
        <p:nvSpPr>
          <p:cNvPr id="58" name="Text 56"/>
          <p:cNvSpPr/>
          <p:nvPr/>
        </p:nvSpPr>
        <p:spPr>
          <a:xfrm>
            <a:off x="1402080" y="5401056"/>
            <a:ext cx="173126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Sense-Making</a:t>
            </a:r>
            <a:endParaRPr lang="en-US" sz="1600" dirty="0">
              <a:solidFill>
                <a:prstClr val="black"/>
              </a:solidFill>
            </a:endParaRPr>
          </a:p>
        </p:txBody>
      </p:sp>
      <p:sp>
        <p:nvSpPr>
          <p:cNvPr id="59" name="Shape 57"/>
          <p:cNvSpPr/>
          <p:nvPr/>
        </p:nvSpPr>
        <p:spPr>
          <a:xfrm>
            <a:off x="3291840" y="5340096"/>
            <a:ext cx="2682240" cy="792480"/>
          </a:xfrm>
          <a:prstGeom prst="rect">
            <a:avLst/>
          </a:prstGeom>
          <a:solidFill>
            <a:srgbClr val="0D1F3A"/>
          </a:solidFill>
          <a:ln w="12700">
            <a:solidFill>
              <a:srgbClr val="1E3A5F"/>
            </a:solidFill>
            <a:prstDash val="solid"/>
          </a:ln>
        </p:spPr>
      </p:sp>
      <p:sp>
        <p:nvSpPr>
          <p:cNvPr id="60" name="Text 58"/>
          <p:cNvSpPr/>
          <p:nvPr/>
        </p:nvSpPr>
        <p:spPr>
          <a:xfrm>
            <a:off x="3352800" y="5401056"/>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Reality Testing</a:t>
            </a:r>
            <a:endParaRPr lang="en-US" sz="1600" dirty="0">
              <a:solidFill>
                <a:prstClr val="black"/>
              </a:solidFill>
            </a:endParaRPr>
          </a:p>
        </p:txBody>
      </p:sp>
      <p:sp>
        <p:nvSpPr>
          <p:cNvPr id="61" name="Shape 59"/>
          <p:cNvSpPr/>
          <p:nvPr/>
        </p:nvSpPr>
        <p:spPr>
          <a:xfrm>
            <a:off x="6035040" y="5340096"/>
            <a:ext cx="2682240" cy="792480"/>
          </a:xfrm>
          <a:prstGeom prst="rect">
            <a:avLst/>
          </a:prstGeom>
          <a:solidFill>
            <a:srgbClr val="0D1F3A"/>
          </a:solidFill>
          <a:ln w="12700">
            <a:solidFill>
              <a:srgbClr val="1E3A5F"/>
            </a:solidFill>
            <a:prstDash val="solid"/>
          </a:ln>
        </p:spPr>
      </p:sp>
      <p:sp>
        <p:nvSpPr>
          <p:cNvPr id="62" name="Text 60"/>
          <p:cNvSpPr/>
          <p:nvPr/>
        </p:nvSpPr>
        <p:spPr>
          <a:xfrm>
            <a:off x="6096000" y="5401056"/>
            <a:ext cx="2584704" cy="67056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Incentive-behaviour alignment</a:t>
            </a:r>
            <a:endParaRPr lang="en-US" sz="1600" dirty="0">
              <a:solidFill>
                <a:prstClr val="black"/>
              </a:solidFill>
            </a:endParaRPr>
          </a:p>
        </p:txBody>
      </p:sp>
      <p:sp>
        <p:nvSpPr>
          <p:cNvPr id="63" name="Shape 61"/>
          <p:cNvSpPr/>
          <p:nvPr/>
        </p:nvSpPr>
        <p:spPr>
          <a:xfrm>
            <a:off x="8839200" y="5340096"/>
            <a:ext cx="3214816" cy="792480"/>
          </a:xfrm>
          <a:prstGeom prst="rect">
            <a:avLst/>
          </a:prstGeom>
          <a:solidFill>
            <a:srgbClr val="0D1F3A"/>
          </a:solidFill>
          <a:ln w="12700">
            <a:solidFill>
              <a:srgbClr val="1E3A5F"/>
            </a:solidFill>
            <a:prstDash val="solid"/>
          </a:ln>
        </p:spPr>
      </p:sp>
      <p:sp>
        <p:nvSpPr>
          <p:cNvPr id="64" name="Text 62"/>
          <p:cNvSpPr/>
          <p:nvPr/>
        </p:nvSpPr>
        <p:spPr>
          <a:xfrm>
            <a:off x="8900160" y="5401056"/>
            <a:ext cx="3560064" cy="670560"/>
          </a:xfrm>
          <a:prstGeom prst="rect">
            <a:avLst/>
          </a:prstGeom>
          <a:noFill/>
          <a:ln/>
        </p:spPr>
        <p:txBody>
          <a:bodyPr wrap="square" lIns="0" tIns="0" rIns="0" bIns="0" rtlCol="0" anchor="ctr"/>
          <a:lstStyle/>
          <a:p>
            <a:r>
              <a:rPr lang="en-US" sz="1467" i="1" dirty="0">
                <a:solidFill>
                  <a:srgbClr val="059669"/>
                </a:solidFill>
                <a:ea typeface="Calibri" pitchFamily="34" charset="-122"/>
                <a:cs typeface="Calibri" pitchFamily="34" charset="-120"/>
              </a:rPr>
              <a:t>“Are we lying to ourselves?”</a:t>
            </a:r>
            <a:endParaRPr lang="en-US" sz="1467" dirty="0">
              <a:solidFill>
                <a:prstClr val="black"/>
              </a:solidFill>
            </a:endParaRPr>
          </a:p>
        </p:txBody>
      </p:sp>
      <p:sp>
        <p:nvSpPr>
          <p:cNvPr id="65" name="Text 63"/>
          <p:cNvSpPr/>
          <p:nvPr/>
        </p:nvSpPr>
        <p:spPr>
          <a:xfrm>
            <a:off x="365760" y="6242304"/>
            <a:ext cx="11460480" cy="512064"/>
          </a:xfrm>
          <a:prstGeom prst="rect">
            <a:avLst/>
          </a:prstGeom>
          <a:noFill/>
          <a:ln/>
        </p:spPr>
        <p:txBody>
          <a:bodyPr wrap="square" lIns="0" tIns="0" rIns="0" bIns="0" rtlCol="0" anchor="ctr"/>
          <a:lstStyle/>
          <a:p>
            <a:pPr algn="ctr"/>
            <a:r>
              <a:rPr lang="en-US" sz="1600" i="1" dirty="0">
                <a:solidFill>
                  <a:srgbClr val="E8A838"/>
                </a:solidFill>
                <a:ea typeface="Calibri" pitchFamily="34" charset="-122"/>
                <a:cs typeface="Calibri" pitchFamily="34" charset="-120"/>
              </a:rPr>
              <a:t>Where is your organisation?  And where are you?  The gap between those two numbers is your professional frustration — and your professional opportunity.</a:t>
            </a:r>
            <a:endParaRPr lang="en-US" sz="1600" dirty="0">
              <a:solidFill>
                <a:prstClr val="black"/>
              </a:solidFill>
            </a:endParaRPr>
          </a:p>
        </p:txBody>
      </p:sp>
    </p:spTree>
    <p:extLst>
      <p:ext uri="{BB962C8B-B14F-4D97-AF65-F5344CB8AC3E}">
        <p14:creationId xmlns:p14="http://schemas.microsoft.com/office/powerpoint/2010/main" val="2978745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50F1E"/>
        </a:solidFill>
        <a:effectLst/>
      </p:bgPr>
    </p:bg>
    <p:spTree>
      <p:nvGrpSpPr>
        <p:cNvPr id="1" name=""/>
        <p:cNvGrpSpPr/>
        <p:nvPr/>
      </p:nvGrpSpPr>
      <p:grpSpPr>
        <a:xfrm>
          <a:off x="0" y="0"/>
          <a:ext cx="0" cy="0"/>
          <a:chOff x="0" y="0"/>
          <a:chExt cx="0" cy="0"/>
        </a:xfrm>
      </p:grpSpPr>
      <p:sp>
        <p:nvSpPr>
          <p:cNvPr id="2" name="Shape 0"/>
          <p:cNvSpPr/>
          <p:nvPr/>
        </p:nvSpPr>
        <p:spPr>
          <a:xfrm>
            <a:off x="0" y="0"/>
            <a:ext cx="146304" cy="6858000"/>
          </a:xfrm>
          <a:prstGeom prst="rect">
            <a:avLst/>
          </a:prstGeom>
          <a:solidFill>
            <a:srgbClr val="E8A838"/>
          </a:solidFill>
          <a:ln w="12700">
            <a:solidFill>
              <a:srgbClr val="E8A838"/>
            </a:solidFill>
            <a:prstDash val="solid"/>
          </a:ln>
        </p:spPr>
      </p:sp>
      <p:sp>
        <p:nvSpPr>
          <p:cNvPr id="3" name="Text 1"/>
          <p:cNvSpPr/>
          <p:nvPr/>
        </p:nvSpPr>
        <p:spPr>
          <a:xfrm>
            <a:off x="487680" y="1463040"/>
            <a:ext cx="10972800" cy="731520"/>
          </a:xfrm>
          <a:prstGeom prst="rect">
            <a:avLst/>
          </a:prstGeom>
          <a:noFill/>
          <a:ln/>
        </p:spPr>
        <p:txBody>
          <a:bodyPr wrap="square" lIns="0" tIns="0" rIns="0" bIns="0" rtlCol="0" anchor="ctr"/>
          <a:lstStyle/>
          <a:p>
            <a:r>
              <a:rPr lang="en-US" sz="2400" i="1" dirty="0">
                <a:solidFill>
                  <a:srgbClr val="0A9396"/>
                </a:solidFill>
                <a:ea typeface="Calibri" pitchFamily="34" charset="-122"/>
                <a:cs typeface="Calibri" pitchFamily="34" charset="-120"/>
              </a:rPr>
              <a:t>Session 2</a:t>
            </a:r>
            <a:endParaRPr lang="en-US" sz="2400" dirty="0">
              <a:solidFill>
                <a:prstClr val="black"/>
              </a:solidFill>
            </a:endParaRPr>
          </a:p>
        </p:txBody>
      </p:sp>
      <p:sp>
        <p:nvSpPr>
          <p:cNvPr id="4" name="Text 2"/>
          <p:cNvSpPr/>
          <p:nvPr/>
        </p:nvSpPr>
        <p:spPr>
          <a:xfrm>
            <a:off x="487680" y="2316480"/>
            <a:ext cx="10972800" cy="1463040"/>
          </a:xfrm>
          <a:prstGeom prst="rect">
            <a:avLst/>
          </a:prstGeom>
          <a:noFill/>
          <a:ln/>
        </p:spPr>
        <p:txBody>
          <a:bodyPr wrap="square" lIns="0" tIns="0" rIns="0" bIns="0" rtlCol="0" anchor="ctr"/>
          <a:lstStyle/>
          <a:p>
            <a:r>
              <a:rPr lang="en-US" sz="6933" b="1" dirty="0">
                <a:solidFill>
                  <a:srgbClr val="FFFFFF"/>
                </a:solidFill>
                <a:ea typeface="Calibri" pitchFamily="34" charset="-122"/>
                <a:cs typeface="Calibri" pitchFamily="34" charset="-120"/>
              </a:rPr>
              <a:t>Backup Slides</a:t>
            </a:r>
            <a:endParaRPr lang="en-US" sz="6933" dirty="0">
              <a:solidFill>
                <a:prstClr val="black"/>
              </a:solidFill>
            </a:endParaRPr>
          </a:p>
        </p:txBody>
      </p:sp>
      <p:sp>
        <p:nvSpPr>
          <p:cNvPr id="5" name="Text 3"/>
          <p:cNvSpPr/>
          <p:nvPr/>
        </p:nvSpPr>
        <p:spPr>
          <a:xfrm>
            <a:off x="487680" y="3901440"/>
            <a:ext cx="9753600" cy="731520"/>
          </a:xfrm>
          <a:prstGeom prst="rect">
            <a:avLst/>
          </a:prstGeom>
          <a:noFill/>
          <a:ln/>
        </p:spPr>
        <p:txBody>
          <a:bodyPr wrap="square" lIns="0" tIns="0" rIns="0" bIns="0" rtlCol="0" anchor="ctr"/>
          <a:lstStyle/>
          <a:p>
            <a:r>
              <a:rPr lang="en-US" sz="2267" i="1" dirty="0">
                <a:solidFill>
                  <a:srgbClr val="64748B"/>
                </a:solidFill>
                <a:ea typeface="Calibri" pitchFamily="34" charset="-122"/>
                <a:cs typeface="Calibri" pitchFamily="34" charset="-120"/>
              </a:rPr>
              <a:t>Use when the discussion needs evidence, deepening, or a concrete anchor.</a:t>
            </a:r>
            <a:endParaRPr lang="en-US" sz="2267" dirty="0">
              <a:solidFill>
                <a:prstClr val="black"/>
              </a:solidFill>
            </a:endParaRPr>
          </a:p>
        </p:txBody>
      </p:sp>
      <p:sp>
        <p:nvSpPr>
          <p:cNvPr id="6" name="Shape 4"/>
          <p:cNvSpPr/>
          <p:nvPr/>
        </p:nvSpPr>
        <p:spPr>
          <a:xfrm>
            <a:off x="487680" y="4815840"/>
            <a:ext cx="10972800" cy="48768"/>
          </a:xfrm>
          <a:prstGeom prst="rect">
            <a:avLst/>
          </a:prstGeom>
          <a:solidFill>
            <a:srgbClr val="0D7377"/>
          </a:solidFill>
          <a:ln w="12700">
            <a:solidFill>
              <a:srgbClr val="0D7377"/>
            </a:solidFill>
            <a:prstDash val="solid"/>
          </a:ln>
        </p:spPr>
      </p:sp>
      <p:sp>
        <p:nvSpPr>
          <p:cNvPr id="7" name="Text 5"/>
          <p:cNvSpPr/>
          <p:nvPr/>
        </p:nvSpPr>
        <p:spPr>
          <a:xfrm>
            <a:off x="609600" y="499872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B1  The INUS Framework</a:t>
            </a:r>
            <a:endParaRPr lang="en-US" sz="1733" dirty="0">
              <a:solidFill>
                <a:prstClr val="black"/>
              </a:solidFill>
            </a:endParaRPr>
          </a:p>
        </p:txBody>
      </p:sp>
      <p:sp>
        <p:nvSpPr>
          <p:cNvPr id="8" name="Text 6"/>
          <p:cNvSpPr/>
          <p:nvPr/>
        </p:nvSpPr>
        <p:spPr>
          <a:xfrm>
            <a:off x="609600" y="536448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B2  Conditions for ERM Effectiveness</a:t>
            </a:r>
            <a:endParaRPr lang="en-US" sz="1733" dirty="0">
              <a:solidFill>
                <a:prstClr val="black"/>
              </a:solidFill>
            </a:endParaRPr>
          </a:p>
        </p:txBody>
      </p:sp>
      <p:sp>
        <p:nvSpPr>
          <p:cNvPr id="9" name="Text 7"/>
          <p:cNvSpPr/>
          <p:nvPr/>
        </p:nvSpPr>
        <p:spPr>
          <a:xfrm>
            <a:off x="609600" y="573024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B3  GRC 1.0 vs Modern GRC</a:t>
            </a:r>
            <a:endParaRPr lang="en-US" sz="1733" dirty="0">
              <a:solidFill>
                <a:prstClr val="black"/>
              </a:solidFill>
            </a:endParaRPr>
          </a:p>
        </p:txBody>
      </p:sp>
      <p:sp>
        <p:nvSpPr>
          <p:cNvPr id="10" name="Text 8"/>
          <p:cNvSpPr/>
          <p:nvPr/>
        </p:nvSpPr>
        <p:spPr>
          <a:xfrm>
            <a:off x="609600" y="609600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B4  Gray Rhino vs Black Swan</a:t>
            </a:r>
            <a:endParaRPr lang="en-US" sz="1733" dirty="0">
              <a:solidFill>
                <a:prstClr val="black"/>
              </a:solidFill>
            </a:endParaRPr>
          </a:p>
        </p:txBody>
      </p:sp>
      <p:sp>
        <p:nvSpPr>
          <p:cNvPr id="11" name="Text 9"/>
          <p:cNvSpPr/>
          <p:nvPr/>
        </p:nvSpPr>
        <p:spPr>
          <a:xfrm>
            <a:off x="609600" y="646176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B5  The Arithmetic Trap</a:t>
            </a:r>
            <a:endParaRPr lang="en-US" sz="1733" dirty="0">
              <a:solidFill>
                <a:prstClr val="black"/>
              </a:solidFill>
            </a:endParaRPr>
          </a:p>
        </p:txBody>
      </p:sp>
      <p:sp>
        <p:nvSpPr>
          <p:cNvPr id="12" name="Text 10"/>
          <p:cNvSpPr/>
          <p:nvPr/>
        </p:nvSpPr>
        <p:spPr>
          <a:xfrm>
            <a:off x="6461760" y="499872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B6  What the Three Lines Revision Fixed</a:t>
            </a:r>
            <a:endParaRPr lang="en-US" sz="1733" dirty="0">
              <a:solidFill>
                <a:prstClr val="black"/>
              </a:solidFill>
            </a:endParaRPr>
          </a:p>
        </p:txBody>
      </p:sp>
      <p:sp>
        <p:nvSpPr>
          <p:cNvPr id="13" name="Text 11"/>
          <p:cNvSpPr/>
          <p:nvPr/>
        </p:nvSpPr>
        <p:spPr>
          <a:xfrm>
            <a:off x="6461760" y="536448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B7  COSO's Blind Spot</a:t>
            </a:r>
            <a:endParaRPr lang="en-US" sz="1733" dirty="0">
              <a:solidFill>
                <a:prstClr val="black"/>
              </a:solidFill>
            </a:endParaRPr>
          </a:p>
        </p:txBody>
      </p:sp>
      <p:sp>
        <p:nvSpPr>
          <p:cNvPr id="14" name="Text 12"/>
          <p:cNvSpPr/>
          <p:nvPr/>
        </p:nvSpPr>
        <p:spPr>
          <a:xfrm>
            <a:off x="6461760" y="573024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B8  Ladder — Full Diagnostic</a:t>
            </a:r>
            <a:endParaRPr lang="en-US" sz="1733" dirty="0">
              <a:solidFill>
                <a:prstClr val="black"/>
              </a:solidFill>
            </a:endParaRPr>
          </a:p>
        </p:txBody>
      </p:sp>
      <p:sp>
        <p:nvSpPr>
          <p:cNvPr id="15" name="Text 13"/>
          <p:cNvSpPr/>
          <p:nvPr/>
        </p:nvSpPr>
        <p:spPr>
          <a:xfrm>
            <a:off x="6461760" y="6096000"/>
            <a:ext cx="5486400" cy="329184"/>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B9  The Wicked Problem</a:t>
            </a:r>
            <a:endParaRPr lang="en-US" sz="1733" dirty="0">
              <a:solidFill>
                <a:prstClr val="black"/>
              </a:solidFill>
            </a:endParaRPr>
          </a:p>
        </p:txBody>
      </p:sp>
    </p:spTree>
    <p:extLst>
      <p:ext uri="{BB962C8B-B14F-4D97-AF65-F5344CB8AC3E}">
        <p14:creationId xmlns:p14="http://schemas.microsoft.com/office/powerpoint/2010/main" val="9830435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B1 — CONCEPT DEEPENER</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INUS lands too abstractly</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ERM as an INUS Cause</a:t>
            </a:r>
            <a:endParaRPr lang="en-US" sz="4267" dirty="0">
              <a:solidFill>
                <a:prstClr val="black"/>
              </a:solidFill>
            </a:endParaRPr>
          </a:p>
        </p:txBody>
      </p:sp>
      <p:sp>
        <p:nvSpPr>
          <p:cNvPr id="7" name="Text 5"/>
          <p:cNvSpPr/>
          <p:nvPr/>
        </p:nvSpPr>
        <p:spPr>
          <a:xfrm>
            <a:off x="487680" y="1438656"/>
            <a:ext cx="10972800" cy="609600"/>
          </a:xfrm>
          <a:prstGeom prst="rect">
            <a:avLst/>
          </a:prstGeom>
          <a:noFill/>
          <a:ln/>
        </p:spPr>
        <p:txBody>
          <a:bodyPr wrap="square" lIns="0" tIns="0" rIns="0" bIns="0" rtlCol="0" anchor="ctr"/>
          <a:lstStyle/>
          <a:p>
            <a:r>
              <a:rPr lang="en-US" sz="2133" i="1" dirty="0">
                <a:solidFill>
                  <a:srgbClr val="0A9396"/>
                </a:solidFill>
                <a:ea typeface="Calibri" pitchFamily="34" charset="-122"/>
                <a:cs typeface="Calibri" pitchFamily="34" charset="-120"/>
              </a:rPr>
              <a:t>Insufficient but Non-redundant part of an Unnecessary but Sufficient condition.</a:t>
            </a:r>
            <a:endParaRPr lang="en-US" sz="2133" dirty="0">
              <a:solidFill>
                <a:prstClr val="black"/>
              </a:solidFill>
            </a:endParaRPr>
          </a:p>
        </p:txBody>
      </p:sp>
      <p:sp>
        <p:nvSpPr>
          <p:cNvPr id="8" name="Shape 6"/>
          <p:cNvSpPr/>
          <p:nvPr/>
        </p:nvSpPr>
        <p:spPr>
          <a:xfrm>
            <a:off x="365760" y="2255520"/>
            <a:ext cx="5547360" cy="1682496"/>
          </a:xfrm>
          <a:prstGeom prst="rect">
            <a:avLst/>
          </a:prstGeom>
          <a:solidFill>
            <a:srgbClr val="0D1F3A"/>
          </a:solidFill>
          <a:ln w="12700">
            <a:solidFill>
              <a:srgbClr val="DC2626"/>
            </a:solidFill>
            <a:prstDash val="solid"/>
          </a:ln>
        </p:spPr>
      </p:sp>
      <p:sp>
        <p:nvSpPr>
          <p:cNvPr id="9" name="Shape 7"/>
          <p:cNvSpPr/>
          <p:nvPr/>
        </p:nvSpPr>
        <p:spPr>
          <a:xfrm>
            <a:off x="365760" y="2255520"/>
            <a:ext cx="853440" cy="1682496"/>
          </a:xfrm>
          <a:prstGeom prst="rect">
            <a:avLst/>
          </a:prstGeom>
          <a:solidFill>
            <a:srgbClr val="DC2626"/>
          </a:solidFill>
          <a:ln w="12700">
            <a:solidFill>
              <a:srgbClr val="DC2626"/>
            </a:solidFill>
            <a:prstDash val="solid"/>
          </a:ln>
        </p:spPr>
      </p:sp>
      <p:sp>
        <p:nvSpPr>
          <p:cNvPr id="10" name="Text 8"/>
          <p:cNvSpPr/>
          <p:nvPr/>
        </p:nvSpPr>
        <p:spPr>
          <a:xfrm>
            <a:off x="365760" y="2255520"/>
            <a:ext cx="853440" cy="1682496"/>
          </a:xfrm>
          <a:prstGeom prst="rect">
            <a:avLst/>
          </a:prstGeom>
          <a:noFill/>
          <a:ln/>
        </p:spPr>
        <p:txBody>
          <a:bodyPr wrap="square" lIns="0" tIns="0" rIns="0" bIns="0" rtlCol="0" anchor="ctr"/>
          <a:lstStyle/>
          <a:p>
            <a:pPr algn="ctr"/>
            <a:r>
              <a:rPr lang="en-US" sz="4800" b="1" dirty="0">
                <a:solidFill>
                  <a:srgbClr val="FFFFFF"/>
                </a:solidFill>
                <a:ea typeface="Calibri" pitchFamily="34" charset="-122"/>
                <a:cs typeface="Calibri" pitchFamily="34" charset="-120"/>
              </a:rPr>
              <a:t>I</a:t>
            </a:r>
            <a:endParaRPr lang="en-US" sz="4800" dirty="0">
              <a:solidFill>
                <a:prstClr val="black"/>
              </a:solidFill>
            </a:endParaRPr>
          </a:p>
        </p:txBody>
      </p:sp>
      <p:sp>
        <p:nvSpPr>
          <p:cNvPr id="11" name="Text 9"/>
          <p:cNvSpPr/>
          <p:nvPr/>
        </p:nvSpPr>
        <p:spPr>
          <a:xfrm>
            <a:off x="1365504" y="2377440"/>
            <a:ext cx="4389120" cy="487680"/>
          </a:xfrm>
          <a:prstGeom prst="rect">
            <a:avLst/>
          </a:prstGeom>
          <a:noFill/>
          <a:ln/>
        </p:spPr>
        <p:txBody>
          <a:bodyPr wrap="square" lIns="0" tIns="0" rIns="0" bIns="0" rtlCol="0" anchor="ctr"/>
          <a:lstStyle/>
          <a:p>
            <a:r>
              <a:rPr lang="en-US" sz="2000" b="1" dirty="0">
                <a:solidFill>
                  <a:srgbClr val="DC2626"/>
                </a:solidFill>
                <a:ea typeface="Calibri" pitchFamily="34" charset="-122"/>
                <a:cs typeface="Calibri" pitchFamily="34" charset="-120"/>
              </a:rPr>
              <a:t>Insufficient</a:t>
            </a:r>
            <a:endParaRPr lang="en-US" sz="2000" dirty="0">
              <a:solidFill>
                <a:prstClr val="black"/>
              </a:solidFill>
            </a:endParaRPr>
          </a:p>
        </p:txBody>
      </p:sp>
      <p:sp>
        <p:nvSpPr>
          <p:cNvPr id="12" name="Text 10"/>
          <p:cNvSpPr/>
          <p:nvPr/>
        </p:nvSpPr>
        <p:spPr>
          <a:xfrm>
            <a:off x="1365504" y="2889504"/>
            <a:ext cx="4389120" cy="97536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ERM alone cannot produce good risk-adjusted decisions. The function exists but the decisions don't change. The left panel of the cartoon.</a:t>
            </a:r>
            <a:endParaRPr lang="en-US" sz="1533" dirty="0">
              <a:solidFill>
                <a:prstClr val="black"/>
              </a:solidFill>
            </a:endParaRPr>
          </a:p>
        </p:txBody>
      </p:sp>
      <p:sp>
        <p:nvSpPr>
          <p:cNvPr id="13" name="Shape 11"/>
          <p:cNvSpPr/>
          <p:nvPr/>
        </p:nvSpPr>
        <p:spPr>
          <a:xfrm>
            <a:off x="6278880" y="2255520"/>
            <a:ext cx="5547360" cy="1682496"/>
          </a:xfrm>
          <a:prstGeom prst="rect">
            <a:avLst/>
          </a:prstGeom>
          <a:solidFill>
            <a:srgbClr val="0D1F3A"/>
          </a:solidFill>
          <a:ln w="12700">
            <a:solidFill>
              <a:srgbClr val="E8A838"/>
            </a:solidFill>
            <a:prstDash val="solid"/>
          </a:ln>
        </p:spPr>
      </p:sp>
      <p:sp>
        <p:nvSpPr>
          <p:cNvPr id="14" name="Shape 12"/>
          <p:cNvSpPr/>
          <p:nvPr/>
        </p:nvSpPr>
        <p:spPr>
          <a:xfrm>
            <a:off x="6278880" y="2255520"/>
            <a:ext cx="853440" cy="1682496"/>
          </a:xfrm>
          <a:prstGeom prst="rect">
            <a:avLst/>
          </a:prstGeom>
          <a:solidFill>
            <a:srgbClr val="E8A838"/>
          </a:solidFill>
          <a:ln w="12700">
            <a:solidFill>
              <a:srgbClr val="E8A838"/>
            </a:solidFill>
            <a:prstDash val="solid"/>
          </a:ln>
        </p:spPr>
      </p:sp>
      <p:sp>
        <p:nvSpPr>
          <p:cNvPr id="15" name="Text 13"/>
          <p:cNvSpPr/>
          <p:nvPr/>
        </p:nvSpPr>
        <p:spPr>
          <a:xfrm>
            <a:off x="6278880" y="2255520"/>
            <a:ext cx="853440" cy="1682496"/>
          </a:xfrm>
          <a:prstGeom prst="rect">
            <a:avLst/>
          </a:prstGeom>
          <a:noFill/>
          <a:ln/>
        </p:spPr>
        <p:txBody>
          <a:bodyPr wrap="square" lIns="0" tIns="0" rIns="0" bIns="0" rtlCol="0" anchor="ctr"/>
          <a:lstStyle/>
          <a:p>
            <a:pPr algn="ctr"/>
            <a:r>
              <a:rPr lang="en-US" sz="4800" b="1" dirty="0">
                <a:solidFill>
                  <a:srgbClr val="FFFFFF"/>
                </a:solidFill>
                <a:ea typeface="Calibri" pitchFamily="34" charset="-122"/>
                <a:cs typeface="Calibri" pitchFamily="34" charset="-120"/>
              </a:rPr>
              <a:t>N</a:t>
            </a:r>
            <a:endParaRPr lang="en-US" sz="4800" dirty="0">
              <a:solidFill>
                <a:prstClr val="black"/>
              </a:solidFill>
            </a:endParaRPr>
          </a:p>
        </p:txBody>
      </p:sp>
      <p:sp>
        <p:nvSpPr>
          <p:cNvPr id="16" name="Text 14"/>
          <p:cNvSpPr/>
          <p:nvPr/>
        </p:nvSpPr>
        <p:spPr>
          <a:xfrm>
            <a:off x="7278624" y="2377440"/>
            <a:ext cx="4389120" cy="487680"/>
          </a:xfrm>
          <a:prstGeom prst="rect">
            <a:avLst/>
          </a:prstGeom>
          <a:noFill/>
          <a:ln/>
        </p:spPr>
        <p:txBody>
          <a:bodyPr wrap="square" lIns="0" tIns="0" rIns="0" bIns="0" rtlCol="0" anchor="ctr"/>
          <a:lstStyle/>
          <a:p>
            <a:r>
              <a:rPr lang="en-US" sz="2000" b="1" dirty="0">
                <a:solidFill>
                  <a:srgbClr val="E8A838"/>
                </a:solidFill>
                <a:ea typeface="Calibri" pitchFamily="34" charset="-122"/>
                <a:cs typeface="Calibri" pitchFamily="34" charset="-120"/>
              </a:rPr>
              <a:t>Non-redundant</a:t>
            </a:r>
            <a:endParaRPr lang="en-US" sz="2000" dirty="0">
              <a:solidFill>
                <a:prstClr val="black"/>
              </a:solidFill>
            </a:endParaRPr>
          </a:p>
        </p:txBody>
      </p:sp>
      <p:sp>
        <p:nvSpPr>
          <p:cNvPr id="17" name="Text 15"/>
          <p:cNvSpPr/>
          <p:nvPr/>
        </p:nvSpPr>
        <p:spPr>
          <a:xfrm>
            <a:off x="7278624" y="2889504"/>
            <a:ext cx="4389120" cy="97536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When conditions are right, ERM contributes something nothing else provides. Remove it and the sufficient condition may not hold. The function matters — but conditionally.</a:t>
            </a:r>
            <a:endParaRPr lang="en-US" sz="1533" dirty="0">
              <a:solidFill>
                <a:prstClr val="black"/>
              </a:solidFill>
            </a:endParaRPr>
          </a:p>
        </p:txBody>
      </p:sp>
      <p:sp>
        <p:nvSpPr>
          <p:cNvPr id="18" name="Shape 16"/>
          <p:cNvSpPr/>
          <p:nvPr/>
        </p:nvSpPr>
        <p:spPr>
          <a:xfrm>
            <a:off x="365760" y="4145280"/>
            <a:ext cx="5547360" cy="1682496"/>
          </a:xfrm>
          <a:prstGeom prst="rect">
            <a:avLst/>
          </a:prstGeom>
          <a:solidFill>
            <a:srgbClr val="0D1F3A"/>
          </a:solidFill>
          <a:ln w="12700">
            <a:solidFill>
              <a:srgbClr val="0A9396"/>
            </a:solidFill>
            <a:prstDash val="solid"/>
          </a:ln>
        </p:spPr>
      </p:sp>
      <p:sp>
        <p:nvSpPr>
          <p:cNvPr id="19" name="Shape 17"/>
          <p:cNvSpPr/>
          <p:nvPr/>
        </p:nvSpPr>
        <p:spPr>
          <a:xfrm>
            <a:off x="365760" y="4145280"/>
            <a:ext cx="853440" cy="1682496"/>
          </a:xfrm>
          <a:prstGeom prst="rect">
            <a:avLst/>
          </a:prstGeom>
          <a:solidFill>
            <a:srgbClr val="0A9396"/>
          </a:solidFill>
          <a:ln w="12700">
            <a:solidFill>
              <a:srgbClr val="0A9396"/>
            </a:solidFill>
            <a:prstDash val="solid"/>
          </a:ln>
        </p:spPr>
      </p:sp>
      <p:sp>
        <p:nvSpPr>
          <p:cNvPr id="20" name="Text 18"/>
          <p:cNvSpPr/>
          <p:nvPr/>
        </p:nvSpPr>
        <p:spPr>
          <a:xfrm>
            <a:off x="365760" y="4145280"/>
            <a:ext cx="853440" cy="1682496"/>
          </a:xfrm>
          <a:prstGeom prst="rect">
            <a:avLst/>
          </a:prstGeom>
          <a:noFill/>
          <a:ln/>
        </p:spPr>
        <p:txBody>
          <a:bodyPr wrap="square" lIns="0" tIns="0" rIns="0" bIns="0" rtlCol="0" anchor="ctr"/>
          <a:lstStyle/>
          <a:p>
            <a:pPr algn="ctr"/>
            <a:r>
              <a:rPr lang="en-US" sz="4800" b="1" dirty="0">
                <a:solidFill>
                  <a:srgbClr val="FFFFFF"/>
                </a:solidFill>
                <a:ea typeface="Calibri" pitchFamily="34" charset="-122"/>
                <a:cs typeface="Calibri" pitchFamily="34" charset="-120"/>
              </a:rPr>
              <a:t>U</a:t>
            </a:r>
            <a:endParaRPr lang="en-US" sz="4800" dirty="0">
              <a:solidFill>
                <a:prstClr val="black"/>
              </a:solidFill>
            </a:endParaRPr>
          </a:p>
        </p:txBody>
      </p:sp>
      <p:sp>
        <p:nvSpPr>
          <p:cNvPr id="21" name="Text 19"/>
          <p:cNvSpPr/>
          <p:nvPr/>
        </p:nvSpPr>
        <p:spPr>
          <a:xfrm>
            <a:off x="1365504" y="4267200"/>
            <a:ext cx="4389120" cy="487680"/>
          </a:xfrm>
          <a:prstGeom prst="rect">
            <a:avLst/>
          </a:prstGeom>
          <a:noFill/>
          <a:ln/>
        </p:spPr>
        <p:txBody>
          <a:bodyPr wrap="square" lIns="0" tIns="0" rIns="0" bIns="0" rtlCol="0" anchor="ctr"/>
          <a:lstStyle/>
          <a:p>
            <a:r>
              <a:rPr lang="en-US" sz="2000" b="1" dirty="0">
                <a:solidFill>
                  <a:srgbClr val="0A9396"/>
                </a:solidFill>
                <a:ea typeface="Calibri" pitchFamily="34" charset="-122"/>
                <a:cs typeface="Calibri" pitchFamily="34" charset="-120"/>
              </a:rPr>
              <a:t>Unnecessary</a:t>
            </a:r>
            <a:endParaRPr lang="en-US" sz="2000" dirty="0">
              <a:solidFill>
                <a:prstClr val="black"/>
              </a:solidFill>
            </a:endParaRPr>
          </a:p>
        </p:txBody>
      </p:sp>
      <p:sp>
        <p:nvSpPr>
          <p:cNvPr id="22" name="Text 20"/>
          <p:cNvSpPr/>
          <p:nvPr/>
        </p:nvSpPr>
        <p:spPr>
          <a:xfrm>
            <a:off x="1365504" y="4779264"/>
            <a:ext cx="4389120" cy="97536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The sufficient condition for good decisions can sometimes be met without ERM — through strong leadership, culture, or judgment alone. But this is rare and fragile.</a:t>
            </a:r>
            <a:endParaRPr lang="en-US" sz="1533" dirty="0">
              <a:solidFill>
                <a:prstClr val="black"/>
              </a:solidFill>
            </a:endParaRPr>
          </a:p>
        </p:txBody>
      </p:sp>
      <p:sp>
        <p:nvSpPr>
          <p:cNvPr id="23" name="Shape 21"/>
          <p:cNvSpPr/>
          <p:nvPr/>
        </p:nvSpPr>
        <p:spPr>
          <a:xfrm>
            <a:off x="6278880" y="4145280"/>
            <a:ext cx="5547360" cy="1682496"/>
          </a:xfrm>
          <a:prstGeom prst="rect">
            <a:avLst/>
          </a:prstGeom>
          <a:solidFill>
            <a:srgbClr val="0D1F3A"/>
          </a:solidFill>
          <a:ln w="12700">
            <a:solidFill>
              <a:srgbClr val="059669"/>
            </a:solidFill>
            <a:prstDash val="solid"/>
          </a:ln>
        </p:spPr>
      </p:sp>
      <p:sp>
        <p:nvSpPr>
          <p:cNvPr id="24" name="Shape 22"/>
          <p:cNvSpPr/>
          <p:nvPr/>
        </p:nvSpPr>
        <p:spPr>
          <a:xfrm>
            <a:off x="6278880" y="4145280"/>
            <a:ext cx="853440" cy="1682496"/>
          </a:xfrm>
          <a:prstGeom prst="rect">
            <a:avLst/>
          </a:prstGeom>
          <a:solidFill>
            <a:srgbClr val="059669"/>
          </a:solidFill>
          <a:ln w="12700">
            <a:solidFill>
              <a:srgbClr val="059669"/>
            </a:solidFill>
            <a:prstDash val="solid"/>
          </a:ln>
        </p:spPr>
      </p:sp>
      <p:sp>
        <p:nvSpPr>
          <p:cNvPr id="25" name="Text 23"/>
          <p:cNvSpPr/>
          <p:nvPr/>
        </p:nvSpPr>
        <p:spPr>
          <a:xfrm>
            <a:off x="6278880" y="4145280"/>
            <a:ext cx="853440" cy="1682496"/>
          </a:xfrm>
          <a:prstGeom prst="rect">
            <a:avLst/>
          </a:prstGeom>
          <a:noFill/>
          <a:ln/>
        </p:spPr>
        <p:txBody>
          <a:bodyPr wrap="square" lIns="0" tIns="0" rIns="0" bIns="0" rtlCol="0" anchor="ctr"/>
          <a:lstStyle/>
          <a:p>
            <a:pPr algn="ctr"/>
            <a:r>
              <a:rPr lang="en-US" sz="4800" b="1" dirty="0">
                <a:solidFill>
                  <a:srgbClr val="FFFFFF"/>
                </a:solidFill>
                <a:ea typeface="Calibri" pitchFamily="34" charset="-122"/>
                <a:cs typeface="Calibri" pitchFamily="34" charset="-120"/>
              </a:rPr>
              <a:t>S</a:t>
            </a:r>
            <a:endParaRPr lang="en-US" sz="4800" dirty="0">
              <a:solidFill>
                <a:prstClr val="black"/>
              </a:solidFill>
            </a:endParaRPr>
          </a:p>
        </p:txBody>
      </p:sp>
      <p:sp>
        <p:nvSpPr>
          <p:cNvPr id="26" name="Text 24"/>
          <p:cNvSpPr/>
          <p:nvPr/>
        </p:nvSpPr>
        <p:spPr>
          <a:xfrm>
            <a:off x="7278624" y="4267200"/>
            <a:ext cx="4389120" cy="487680"/>
          </a:xfrm>
          <a:prstGeom prst="rect">
            <a:avLst/>
          </a:prstGeom>
          <a:noFill/>
          <a:ln/>
        </p:spPr>
        <p:txBody>
          <a:bodyPr wrap="square" lIns="0" tIns="0" rIns="0" bIns="0" rtlCol="0" anchor="ctr"/>
          <a:lstStyle/>
          <a:p>
            <a:r>
              <a:rPr lang="en-US" sz="2000" b="1" dirty="0">
                <a:solidFill>
                  <a:srgbClr val="059669"/>
                </a:solidFill>
                <a:ea typeface="Calibri" pitchFamily="34" charset="-122"/>
                <a:cs typeface="Calibri" pitchFamily="34" charset="-120"/>
              </a:rPr>
              <a:t>Sufficient condition</a:t>
            </a:r>
            <a:endParaRPr lang="en-US" sz="2000" dirty="0">
              <a:solidFill>
                <a:prstClr val="black"/>
              </a:solidFill>
            </a:endParaRPr>
          </a:p>
        </p:txBody>
      </p:sp>
      <p:sp>
        <p:nvSpPr>
          <p:cNvPr id="27" name="Text 25"/>
          <p:cNvSpPr/>
          <p:nvPr/>
        </p:nvSpPr>
        <p:spPr>
          <a:xfrm>
            <a:off x="7278624" y="4779264"/>
            <a:ext cx="4389120" cy="97536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Culture + leadership + genuine integration + ERM together = the conditions under which risk management actually shapes decisions. All four needed.</a:t>
            </a:r>
            <a:endParaRPr lang="en-US" sz="1533" dirty="0">
              <a:solidFill>
                <a:prstClr val="black"/>
              </a:solidFill>
            </a:endParaRPr>
          </a:p>
        </p:txBody>
      </p:sp>
      <p:pic>
        <p:nvPicPr>
          <p:cNvPr id="28" name="Billede 27"/>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38911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B2 — EVIDENCE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someone asks 'what would make ERM work?'</a:t>
            </a:r>
            <a:endParaRPr lang="en-US" sz="1200" dirty="0">
              <a:solidFill>
                <a:prstClr val="black"/>
              </a:solidFill>
            </a:endParaRPr>
          </a:p>
        </p:txBody>
      </p:sp>
      <p:sp>
        <p:nvSpPr>
          <p:cNvPr id="6" name="Text 4"/>
          <p:cNvSpPr/>
          <p:nvPr/>
        </p:nvSpPr>
        <p:spPr>
          <a:xfrm>
            <a:off x="487680" y="585216"/>
            <a:ext cx="11216640" cy="792480"/>
          </a:xfrm>
          <a:prstGeom prst="rect">
            <a:avLst/>
          </a:prstGeom>
          <a:noFill/>
          <a:ln/>
        </p:spPr>
        <p:txBody>
          <a:bodyPr wrap="square" lIns="0" tIns="0" rIns="0" bIns="0" rtlCol="0" anchor="ctr"/>
          <a:lstStyle/>
          <a:p>
            <a:r>
              <a:rPr lang="en-US" sz="3467" b="1" dirty="0">
                <a:solidFill>
                  <a:srgbClr val="FFFFFF"/>
                </a:solidFill>
                <a:ea typeface="Calibri" pitchFamily="34" charset="-122"/>
                <a:cs typeface="Calibri" pitchFamily="34" charset="-120"/>
              </a:rPr>
              <a:t>The Conditions That Make ERM Actually Work</a:t>
            </a:r>
            <a:endParaRPr lang="en-US" sz="3467" dirty="0">
              <a:solidFill>
                <a:prstClr val="black"/>
              </a:solidFill>
            </a:endParaRPr>
          </a:p>
        </p:txBody>
      </p:sp>
      <p:sp>
        <p:nvSpPr>
          <p:cNvPr id="7" name="Shape 5"/>
          <p:cNvSpPr/>
          <p:nvPr/>
        </p:nvSpPr>
        <p:spPr>
          <a:xfrm>
            <a:off x="487680" y="1584960"/>
            <a:ext cx="11216640" cy="1524000"/>
          </a:xfrm>
          <a:prstGeom prst="rect">
            <a:avLst/>
          </a:prstGeom>
          <a:solidFill>
            <a:srgbClr val="0D1F3A"/>
          </a:solidFill>
          <a:ln w="12700">
            <a:solidFill>
              <a:srgbClr val="0A9396"/>
            </a:solidFill>
            <a:prstDash val="solid"/>
          </a:ln>
        </p:spPr>
      </p:sp>
      <p:sp>
        <p:nvSpPr>
          <p:cNvPr id="8" name="Shape 6"/>
          <p:cNvSpPr/>
          <p:nvPr/>
        </p:nvSpPr>
        <p:spPr>
          <a:xfrm>
            <a:off x="487680" y="1584960"/>
            <a:ext cx="85344" cy="1524000"/>
          </a:xfrm>
          <a:prstGeom prst="rect">
            <a:avLst/>
          </a:prstGeom>
          <a:solidFill>
            <a:srgbClr val="0A9396"/>
          </a:solidFill>
          <a:ln w="12700">
            <a:solidFill>
              <a:srgbClr val="0A9396"/>
            </a:solidFill>
            <a:prstDash val="solid"/>
          </a:ln>
        </p:spPr>
      </p:sp>
      <p:sp>
        <p:nvSpPr>
          <p:cNvPr id="9" name="Shape 7"/>
          <p:cNvSpPr/>
          <p:nvPr/>
        </p:nvSpPr>
        <p:spPr>
          <a:xfrm>
            <a:off x="670560" y="1731264"/>
            <a:ext cx="609600" cy="609600"/>
          </a:xfrm>
          <a:prstGeom prst="line">
            <a:avLst/>
          </a:prstGeom>
          <a:solidFill>
            <a:srgbClr val="0A9396"/>
          </a:solidFill>
          <a:ln w="12700">
            <a:solidFill>
              <a:srgbClr val="0A9396"/>
            </a:solidFill>
            <a:prstDash val="solid"/>
          </a:ln>
        </p:spPr>
      </p:sp>
      <p:sp>
        <p:nvSpPr>
          <p:cNvPr id="10" name="Text 8"/>
          <p:cNvSpPr/>
          <p:nvPr/>
        </p:nvSpPr>
        <p:spPr>
          <a:xfrm>
            <a:off x="670560" y="1731264"/>
            <a:ext cx="609600" cy="609600"/>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01</a:t>
            </a:r>
            <a:endParaRPr lang="en-US" sz="1867" dirty="0">
              <a:solidFill>
                <a:prstClr val="black"/>
              </a:solidFill>
            </a:endParaRPr>
          </a:p>
        </p:txBody>
      </p:sp>
      <p:sp>
        <p:nvSpPr>
          <p:cNvPr id="11" name="Text 9"/>
          <p:cNvSpPr/>
          <p:nvPr/>
        </p:nvSpPr>
        <p:spPr>
          <a:xfrm>
            <a:off x="1463040" y="1706880"/>
            <a:ext cx="3657600" cy="512064"/>
          </a:xfrm>
          <a:prstGeom prst="rect">
            <a:avLst/>
          </a:prstGeom>
          <a:noFill/>
          <a:ln/>
        </p:spPr>
        <p:txBody>
          <a:bodyPr wrap="square" lIns="0" tIns="0" rIns="0" bIns="0" rtlCol="0" anchor="ctr"/>
          <a:lstStyle/>
          <a:p>
            <a:r>
              <a:rPr lang="en-US" sz="2133" b="1" dirty="0">
                <a:solidFill>
                  <a:srgbClr val="0A9396"/>
                </a:solidFill>
                <a:ea typeface="Calibri" pitchFamily="34" charset="-122"/>
                <a:cs typeface="Calibri" pitchFamily="34" charset="-120"/>
              </a:rPr>
              <a:t>Psychological Safety</a:t>
            </a:r>
            <a:endParaRPr lang="en-US" sz="2133" dirty="0">
              <a:solidFill>
                <a:prstClr val="black"/>
              </a:solidFill>
            </a:endParaRPr>
          </a:p>
        </p:txBody>
      </p:sp>
      <p:sp>
        <p:nvSpPr>
          <p:cNvPr id="12" name="Text 10"/>
          <p:cNvSpPr/>
          <p:nvPr/>
        </p:nvSpPr>
        <p:spPr>
          <a:xfrm>
            <a:off x="1463040" y="2255520"/>
            <a:ext cx="5486400" cy="79248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People surface what they actually see — including bad news, emerging risks, and things that challenge current strategy. Without this, the risk register reflects what's safe to report, not what's actually happening.</a:t>
            </a:r>
            <a:endParaRPr lang="en-US" sz="1533" dirty="0">
              <a:solidFill>
                <a:prstClr val="black"/>
              </a:solidFill>
            </a:endParaRPr>
          </a:p>
        </p:txBody>
      </p:sp>
      <p:sp>
        <p:nvSpPr>
          <p:cNvPr id="13" name="Shape 11"/>
          <p:cNvSpPr/>
          <p:nvPr/>
        </p:nvSpPr>
        <p:spPr>
          <a:xfrm>
            <a:off x="7132320" y="1706880"/>
            <a:ext cx="48768" cy="1280160"/>
          </a:xfrm>
          <a:prstGeom prst="rect">
            <a:avLst/>
          </a:prstGeom>
          <a:solidFill>
            <a:srgbClr val="64748B"/>
          </a:solidFill>
          <a:ln w="12700">
            <a:solidFill>
              <a:srgbClr val="64748B"/>
            </a:solidFill>
            <a:prstDash val="solid"/>
          </a:ln>
        </p:spPr>
      </p:sp>
      <p:sp>
        <p:nvSpPr>
          <p:cNvPr id="14" name="Text 12"/>
          <p:cNvSpPr/>
          <p:nvPr/>
        </p:nvSpPr>
        <p:spPr>
          <a:xfrm>
            <a:off x="7315200" y="1731264"/>
            <a:ext cx="4145280" cy="1219200"/>
          </a:xfrm>
          <a:prstGeom prst="rect">
            <a:avLst/>
          </a:prstGeom>
          <a:noFill/>
          <a:ln/>
        </p:spPr>
        <p:txBody>
          <a:bodyPr wrap="square" lIns="0" tIns="0" rIns="0" bIns="0" rtlCol="0" anchor="ctr"/>
          <a:lstStyle/>
          <a:p>
            <a:r>
              <a:rPr lang="en-US" sz="1600" i="1" dirty="0">
                <a:solidFill>
                  <a:srgbClr val="E8A838"/>
                </a:solidFill>
                <a:ea typeface="Calibri" pitchFamily="34" charset="-122"/>
                <a:cs typeface="Calibri" pitchFamily="34" charset="-120"/>
              </a:rPr>
              <a:t>When did someone last bring a risk to leadership that was unwelcome? What happened next?</a:t>
            </a:r>
            <a:endParaRPr lang="en-US" sz="1600" dirty="0">
              <a:solidFill>
                <a:prstClr val="black"/>
              </a:solidFill>
            </a:endParaRPr>
          </a:p>
        </p:txBody>
      </p:sp>
      <p:sp>
        <p:nvSpPr>
          <p:cNvPr id="15" name="Shape 13"/>
          <p:cNvSpPr/>
          <p:nvPr/>
        </p:nvSpPr>
        <p:spPr>
          <a:xfrm>
            <a:off x="487680" y="3267456"/>
            <a:ext cx="11216640" cy="1524000"/>
          </a:xfrm>
          <a:prstGeom prst="rect">
            <a:avLst/>
          </a:prstGeom>
          <a:solidFill>
            <a:srgbClr val="0D1F3A"/>
          </a:solidFill>
          <a:ln w="12700">
            <a:solidFill>
              <a:srgbClr val="E8A838"/>
            </a:solidFill>
            <a:prstDash val="solid"/>
          </a:ln>
        </p:spPr>
      </p:sp>
      <p:sp>
        <p:nvSpPr>
          <p:cNvPr id="16" name="Shape 14"/>
          <p:cNvSpPr/>
          <p:nvPr/>
        </p:nvSpPr>
        <p:spPr>
          <a:xfrm>
            <a:off x="487680" y="3267456"/>
            <a:ext cx="85344" cy="1524000"/>
          </a:xfrm>
          <a:prstGeom prst="rect">
            <a:avLst/>
          </a:prstGeom>
          <a:solidFill>
            <a:srgbClr val="E8A838"/>
          </a:solidFill>
          <a:ln w="12700">
            <a:solidFill>
              <a:srgbClr val="E8A838"/>
            </a:solidFill>
            <a:prstDash val="solid"/>
          </a:ln>
        </p:spPr>
      </p:sp>
      <p:sp>
        <p:nvSpPr>
          <p:cNvPr id="17" name="Shape 15"/>
          <p:cNvSpPr/>
          <p:nvPr/>
        </p:nvSpPr>
        <p:spPr>
          <a:xfrm>
            <a:off x="670560" y="3413760"/>
            <a:ext cx="609600" cy="609600"/>
          </a:xfrm>
          <a:prstGeom prst="line">
            <a:avLst/>
          </a:prstGeom>
          <a:solidFill>
            <a:srgbClr val="E8A838"/>
          </a:solidFill>
          <a:ln w="12700">
            <a:solidFill>
              <a:srgbClr val="E8A838"/>
            </a:solidFill>
            <a:prstDash val="solid"/>
          </a:ln>
        </p:spPr>
      </p:sp>
      <p:sp>
        <p:nvSpPr>
          <p:cNvPr id="18" name="Text 16"/>
          <p:cNvSpPr/>
          <p:nvPr/>
        </p:nvSpPr>
        <p:spPr>
          <a:xfrm>
            <a:off x="670560" y="3413760"/>
            <a:ext cx="609600" cy="609600"/>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02</a:t>
            </a:r>
            <a:endParaRPr lang="en-US" sz="1867" dirty="0">
              <a:solidFill>
                <a:prstClr val="black"/>
              </a:solidFill>
            </a:endParaRPr>
          </a:p>
        </p:txBody>
      </p:sp>
      <p:sp>
        <p:nvSpPr>
          <p:cNvPr id="19" name="Text 17"/>
          <p:cNvSpPr/>
          <p:nvPr/>
        </p:nvSpPr>
        <p:spPr>
          <a:xfrm>
            <a:off x="1463040" y="3389376"/>
            <a:ext cx="3657600" cy="512064"/>
          </a:xfrm>
          <a:prstGeom prst="rect">
            <a:avLst/>
          </a:prstGeom>
          <a:noFill/>
          <a:ln/>
        </p:spPr>
        <p:txBody>
          <a:bodyPr wrap="square" lIns="0" tIns="0" rIns="0" bIns="0" rtlCol="0" anchor="ctr"/>
          <a:lstStyle/>
          <a:p>
            <a:r>
              <a:rPr lang="en-US" sz="2133" b="1" dirty="0">
                <a:solidFill>
                  <a:srgbClr val="E8A838"/>
                </a:solidFill>
                <a:ea typeface="Calibri" pitchFamily="34" charset="-122"/>
                <a:cs typeface="Calibri" pitchFamily="34" charset="-120"/>
              </a:rPr>
              <a:t>Decision Relevance</a:t>
            </a:r>
            <a:endParaRPr lang="en-US" sz="2133" dirty="0">
              <a:solidFill>
                <a:prstClr val="black"/>
              </a:solidFill>
            </a:endParaRPr>
          </a:p>
        </p:txBody>
      </p:sp>
      <p:sp>
        <p:nvSpPr>
          <p:cNvPr id="20" name="Text 18"/>
          <p:cNvSpPr/>
          <p:nvPr/>
        </p:nvSpPr>
        <p:spPr>
          <a:xfrm>
            <a:off x="1463040" y="3938016"/>
            <a:ext cx="5486400" cy="79248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Risk information reaches the people making decisions, in the right format, at the right time, and actually changes what they decide. Not retrospective documentation — prospective input.</a:t>
            </a:r>
            <a:endParaRPr lang="en-US" sz="1533" dirty="0">
              <a:solidFill>
                <a:prstClr val="black"/>
              </a:solidFill>
            </a:endParaRPr>
          </a:p>
        </p:txBody>
      </p:sp>
      <p:sp>
        <p:nvSpPr>
          <p:cNvPr id="21" name="Shape 19"/>
          <p:cNvSpPr/>
          <p:nvPr/>
        </p:nvSpPr>
        <p:spPr>
          <a:xfrm>
            <a:off x="7132320" y="3389376"/>
            <a:ext cx="48768" cy="1280160"/>
          </a:xfrm>
          <a:prstGeom prst="rect">
            <a:avLst/>
          </a:prstGeom>
          <a:solidFill>
            <a:srgbClr val="64748B"/>
          </a:solidFill>
          <a:ln w="12700">
            <a:solidFill>
              <a:srgbClr val="64748B"/>
            </a:solidFill>
            <a:prstDash val="solid"/>
          </a:ln>
        </p:spPr>
      </p:sp>
      <p:sp>
        <p:nvSpPr>
          <p:cNvPr id="22" name="Text 20"/>
          <p:cNvSpPr/>
          <p:nvPr/>
        </p:nvSpPr>
        <p:spPr>
          <a:xfrm>
            <a:off x="7315200" y="3413760"/>
            <a:ext cx="4145280" cy="1219200"/>
          </a:xfrm>
          <a:prstGeom prst="rect">
            <a:avLst/>
          </a:prstGeom>
          <a:noFill/>
          <a:ln/>
        </p:spPr>
        <p:txBody>
          <a:bodyPr wrap="square" lIns="0" tIns="0" rIns="0" bIns="0" rtlCol="0" anchor="ctr"/>
          <a:lstStyle/>
          <a:p>
            <a:r>
              <a:rPr lang="en-US" sz="1600" i="1" dirty="0">
                <a:solidFill>
                  <a:srgbClr val="E8A838"/>
                </a:solidFill>
                <a:ea typeface="Calibri" pitchFamily="34" charset="-122"/>
                <a:cs typeface="Calibri" pitchFamily="34" charset="-120"/>
              </a:rPr>
              <a:t>Name the last decision your risk function changed. Not documented. Changed.</a:t>
            </a:r>
            <a:endParaRPr lang="en-US" sz="1600" dirty="0">
              <a:solidFill>
                <a:prstClr val="black"/>
              </a:solidFill>
            </a:endParaRPr>
          </a:p>
        </p:txBody>
      </p:sp>
      <p:sp>
        <p:nvSpPr>
          <p:cNvPr id="23" name="Shape 21"/>
          <p:cNvSpPr/>
          <p:nvPr/>
        </p:nvSpPr>
        <p:spPr>
          <a:xfrm>
            <a:off x="487680" y="4949952"/>
            <a:ext cx="11216640" cy="1524000"/>
          </a:xfrm>
          <a:prstGeom prst="rect">
            <a:avLst/>
          </a:prstGeom>
          <a:solidFill>
            <a:srgbClr val="0D1F3A"/>
          </a:solidFill>
          <a:ln w="12700">
            <a:solidFill>
              <a:srgbClr val="059669"/>
            </a:solidFill>
            <a:prstDash val="solid"/>
          </a:ln>
        </p:spPr>
      </p:sp>
      <p:sp>
        <p:nvSpPr>
          <p:cNvPr id="24" name="Shape 22"/>
          <p:cNvSpPr/>
          <p:nvPr/>
        </p:nvSpPr>
        <p:spPr>
          <a:xfrm>
            <a:off x="487680" y="4949952"/>
            <a:ext cx="85344" cy="1524000"/>
          </a:xfrm>
          <a:prstGeom prst="rect">
            <a:avLst/>
          </a:prstGeom>
          <a:solidFill>
            <a:srgbClr val="059669"/>
          </a:solidFill>
          <a:ln w="12700">
            <a:solidFill>
              <a:srgbClr val="059669"/>
            </a:solidFill>
            <a:prstDash val="solid"/>
          </a:ln>
        </p:spPr>
      </p:sp>
      <p:sp>
        <p:nvSpPr>
          <p:cNvPr id="25" name="Shape 23"/>
          <p:cNvSpPr/>
          <p:nvPr/>
        </p:nvSpPr>
        <p:spPr>
          <a:xfrm>
            <a:off x="670560" y="5096256"/>
            <a:ext cx="609600" cy="609600"/>
          </a:xfrm>
          <a:prstGeom prst="line">
            <a:avLst/>
          </a:prstGeom>
          <a:solidFill>
            <a:srgbClr val="059669"/>
          </a:solidFill>
          <a:ln w="12700">
            <a:solidFill>
              <a:srgbClr val="059669"/>
            </a:solidFill>
            <a:prstDash val="solid"/>
          </a:ln>
        </p:spPr>
      </p:sp>
      <p:sp>
        <p:nvSpPr>
          <p:cNvPr id="26" name="Text 24"/>
          <p:cNvSpPr/>
          <p:nvPr/>
        </p:nvSpPr>
        <p:spPr>
          <a:xfrm>
            <a:off x="670560" y="5096256"/>
            <a:ext cx="609600" cy="609600"/>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03</a:t>
            </a:r>
            <a:endParaRPr lang="en-US" sz="1867" dirty="0">
              <a:solidFill>
                <a:prstClr val="black"/>
              </a:solidFill>
            </a:endParaRPr>
          </a:p>
        </p:txBody>
      </p:sp>
      <p:sp>
        <p:nvSpPr>
          <p:cNvPr id="27" name="Text 25"/>
          <p:cNvSpPr/>
          <p:nvPr/>
        </p:nvSpPr>
        <p:spPr>
          <a:xfrm>
            <a:off x="1463040" y="5071872"/>
            <a:ext cx="3657600" cy="512064"/>
          </a:xfrm>
          <a:prstGeom prst="rect">
            <a:avLst/>
          </a:prstGeom>
          <a:noFill/>
          <a:ln/>
        </p:spPr>
        <p:txBody>
          <a:bodyPr wrap="square" lIns="0" tIns="0" rIns="0" bIns="0" rtlCol="0" anchor="ctr"/>
          <a:lstStyle/>
          <a:p>
            <a:r>
              <a:rPr lang="en-US" sz="2133" b="1" dirty="0">
                <a:solidFill>
                  <a:srgbClr val="059669"/>
                </a:solidFill>
                <a:ea typeface="Calibri" pitchFamily="34" charset="-122"/>
                <a:cs typeface="Calibri" pitchFamily="34" charset="-120"/>
              </a:rPr>
              <a:t>Genuine Integration</a:t>
            </a:r>
            <a:endParaRPr lang="en-US" sz="2133" dirty="0">
              <a:solidFill>
                <a:prstClr val="black"/>
              </a:solidFill>
            </a:endParaRPr>
          </a:p>
        </p:txBody>
      </p:sp>
      <p:sp>
        <p:nvSpPr>
          <p:cNvPr id="28" name="Text 26"/>
          <p:cNvSpPr/>
          <p:nvPr/>
        </p:nvSpPr>
        <p:spPr>
          <a:xfrm>
            <a:off x="1463040" y="5620512"/>
            <a:ext cx="5486400" cy="792480"/>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Governance, risk and compliance are in the same conversation — not the same meeting. Each discipline changes how the others think. The gap in the middle of the three circles is closed.</a:t>
            </a:r>
            <a:endParaRPr lang="en-US" sz="1533" dirty="0">
              <a:solidFill>
                <a:prstClr val="black"/>
              </a:solidFill>
            </a:endParaRPr>
          </a:p>
        </p:txBody>
      </p:sp>
      <p:sp>
        <p:nvSpPr>
          <p:cNvPr id="29" name="Shape 27"/>
          <p:cNvSpPr/>
          <p:nvPr/>
        </p:nvSpPr>
        <p:spPr>
          <a:xfrm>
            <a:off x="7132320" y="5071872"/>
            <a:ext cx="48768" cy="1280160"/>
          </a:xfrm>
          <a:prstGeom prst="rect">
            <a:avLst/>
          </a:prstGeom>
          <a:solidFill>
            <a:srgbClr val="64748B"/>
          </a:solidFill>
          <a:ln w="12700">
            <a:solidFill>
              <a:srgbClr val="64748B"/>
            </a:solidFill>
            <a:prstDash val="solid"/>
          </a:ln>
        </p:spPr>
      </p:sp>
      <p:sp>
        <p:nvSpPr>
          <p:cNvPr id="30" name="Text 28"/>
          <p:cNvSpPr/>
          <p:nvPr/>
        </p:nvSpPr>
        <p:spPr>
          <a:xfrm>
            <a:off x="7315200" y="5096256"/>
            <a:ext cx="4145280" cy="1219200"/>
          </a:xfrm>
          <a:prstGeom prst="rect">
            <a:avLst/>
          </a:prstGeom>
          <a:noFill/>
          <a:ln/>
        </p:spPr>
        <p:txBody>
          <a:bodyPr wrap="square" lIns="0" tIns="0" rIns="0" bIns="0" rtlCol="0" anchor="ctr"/>
          <a:lstStyle/>
          <a:p>
            <a:r>
              <a:rPr lang="en-US" sz="1600" i="1" dirty="0">
                <a:solidFill>
                  <a:srgbClr val="E8A838"/>
                </a:solidFill>
                <a:ea typeface="Calibri" pitchFamily="34" charset="-122"/>
                <a:cs typeface="Calibri" pitchFamily="34" charset="-120"/>
              </a:rPr>
              <a:t>When did a compliance finding change a risk appetite decision? When did risk analysis change a compliance priority?</a:t>
            </a:r>
            <a:endParaRPr lang="en-US" sz="1600" dirty="0">
              <a:solidFill>
                <a:prstClr val="black"/>
              </a:solidFill>
            </a:endParaRPr>
          </a:p>
        </p:txBody>
      </p:sp>
    </p:spTree>
    <p:extLst>
      <p:ext uri="{BB962C8B-B14F-4D97-AF65-F5344CB8AC3E}">
        <p14:creationId xmlns:p14="http://schemas.microsoft.com/office/powerpoint/2010/main" val="622539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B3 — CONCEPT DEEPENER</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maturity argument needs clearer before/after</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GRC 1.0  vs  Modern GRC</a:t>
            </a:r>
            <a:endParaRPr lang="en-US" sz="4267" dirty="0">
              <a:solidFill>
                <a:prstClr val="black"/>
              </a:solidFill>
            </a:endParaRPr>
          </a:p>
        </p:txBody>
      </p:sp>
      <p:sp>
        <p:nvSpPr>
          <p:cNvPr id="7" name="Shape 5"/>
          <p:cNvSpPr/>
          <p:nvPr/>
        </p:nvSpPr>
        <p:spPr>
          <a:xfrm>
            <a:off x="365760" y="1487424"/>
            <a:ext cx="2560320" cy="512064"/>
          </a:xfrm>
          <a:prstGeom prst="rect">
            <a:avLst/>
          </a:prstGeom>
          <a:solidFill>
            <a:srgbClr val="1B2A4A"/>
          </a:solidFill>
          <a:ln w="12700">
            <a:solidFill>
              <a:srgbClr val="1B2A4A"/>
            </a:solidFill>
            <a:prstDash val="solid"/>
          </a:ln>
        </p:spPr>
      </p:sp>
      <p:sp>
        <p:nvSpPr>
          <p:cNvPr id="8" name="Text 6"/>
          <p:cNvSpPr/>
          <p:nvPr/>
        </p:nvSpPr>
        <p:spPr>
          <a:xfrm>
            <a:off x="463296" y="1511808"/>
            <a:ext cx="2414016" cy="463296"/>
          </a:xfrm>
          <a:prstGeom prst="rect">
            <a:avLst/>
          </a:prstGeom>
          <a:noFill/>
          <a:ln/>
        </p:spPr>
        <p:txBody>
          <a:bodyPr wrap="square" lIns="0" tIns="0" rIns="0" bIns="0" rtlCol="0" anchor="ctr"/>
          <a:lstStyle/>
          <a:p>
            <a:r>
              <a:rPr lang="en-US" sz="1733" b="1" dirty="0">
                <a:solidFill>
                  <a:srgbClr val="FFFFFF"/>
                </a:solidFill>
                <a:ea typeface="Calibri" pitchFamily="34" charset="-122"/>
                <a:cs typeface="Calibri" pitchFamily="34" charset="-120"/>
              </a:rPr>
              <a:t>Dimension</a:t>
            </a:r>
            <a:endParaRPr lang="en-US" sz="1733" dirty="0">
              <a:solidFill>
                <a:prstClr val="black"/>
              </a:solidFill>
            </a:endParaRPr>
          </a:p>
        </p:txBody>
      </p:sp>
      <p:sp>
        <p:nvSpPr>
          <p:cNvPr id="9" name="Shape 7"/>
          <p:cNvSpPr/>
          <p:nvPr/>
        </p:nvSpPr>
        <p:spPr>
          <a:xfrm>
            <a:off x="3048000" y="1487424"/>
            <a:ext cx="4389120" cy="512064"/>
          </a:xfrm>
          <a:prstGeom prst="rect">
            <a:avLst/>
          </a:prstGeom>
          <a:solidFill>
            <a:srgbClr val="DC2626"/>
          </a:solidFill>
          <a:ln w="12700">
            <a:solidFill>
              <a:srgbClr val="1B2A4A"/>
            </a:solidFill>
            <a:prstDash val="solid"/>
          </a:ln>
        </p:spPr>
      </p:sp>
      <p:sp>
        <p:nvSpPr>
          <p:cNvPr id="10" name="Text 8"/>
          <p:cNvSpPr/>
          <p:nvPr/>
        </p:nvSpPr>
        <p:spPr>
          <a:xfrm>
            <a:off x="3145536" y="1511808"/>
            <a:ext cx="4242816" cy="463296"/>
          </a:xfrm>
          <a:prstGeom prst="rect">
            <a:avLst/>
          </a:prstGeom>
          <a:noFill/>
          <a:ln/>
        </p:spPr>
        <p:txBody>
          <a:bodyPr wrap="square" lIns="0" tIns="0" rIns="0" bIns="0" rtlCol="0" anchor="ctr"/>
          <a:lstStyle/>
          <a:p>
            <a:r>
              <a:rPr lang="en-US" b="1" dirty="0">
                <a:solidFill>
                  <a:srgbClr val="FFFFFF"/>
                </a:solidFill>
                <a:ea typeface="Calibri" pitchFamily="34" charset="-122"/>
                <a:cs typeface="Calibri" pitchFamily="34" charset="-120"/>
              </a:rPr>
              <a:t>GRC</a:t>
            </a:r>
            <a:r>
              <a:rPr lang="en-US" sz="1733" b="1" dirty="0">
                <a:solidFill>
                  <a:srgbClr val="FFFFFF"/>
                </a:solidFill>
                <a:ea typeface="Calibri" pitchFamily="34" charset="-122"/>
                <a:cs typeface="Calibri" pitchFamily="34" charset="-120"/>
              </a:rPr>
              <a:t> 1.0</a:t>
            </a:r>
            <a:endParaRPr lang="en-US" sz="1733" dirty="0">
              <a:solidFill>
                <a:prstClr val="black"/>
              </a:solidFill>
            </a:endParaRPr>
          </a:p>
        </p:txBody>
      </p:sp>
      <p:sp>
        <p:nvSpPr>
          <p:cNvPr id="11" name="Shape 9"/>
          <p:cNvSpPr/>
          <p:nvPr/>
        </p:nvSpPr>
        <p:spPr>
          <a:xfrm>
            <a:off x="7680960" y="1487424"/>
            <a:ext cx="4267200" cy="512064"/>
          </a:xfrm>
          <a:prstGeom prst="rect">
            <a:avLst/>
          </a:prstGeom>
          <a:solidFill>
            <a:srgbClr val="059669"/>
          </a:solidFill>
          <a:ln w="12700">
            <a:solidFill>
              <a:srgbClr val="1B2A4A"/>
            </a:solidFill>
            <a:prstDash val="solid"/>
          </a:ln>
        </p:spPr>
      </p:sp>
      <p:sp>
        <p:nvSpPr>
          <p:cNvPr id="12" name="Text 10"/>
          <p:cNvSpPr/>
          <p:nvPr/>
        </p:nvSpPr>
        <p:spPr>
          <a:xfrm>
            <a:off x="7778496" y="1511808"/>
            <a:ext cx="4120896" cy="463296"/>
          </a:xfrm>
          <a:prstGeom prst="rect">
            <a:avLst/>
          </a:prstGeom>
          <a:noFill/>
          <a:ln/>
        </p:spPr>
        <p:txBody>
          <a:bodyPr wrap="square" lIns="0" tIns="0" rIns="0" bIns="0" rtlCol="0" anchor="ctr"/>
          <a:lstStyle/>
          <a:p>
            <a:r>
              <a:rPr lang="en-US" b="1" dirty="0">
                <a:solidFill>
                  <a:srgbClr val="FFFFFF"/>
                </a:solidFill>
                <a:ea typeface="Calibri" pitchFamily="34" charset="-122"/>
                <a:cs typeface="Calibri" pitchFamily="34" charset="-120"/>
              </a:rPr>
              <a:t>Modern GRC</a:t>
            </a:r>
            <a:endParaRPr lang="en-US" dirty="0">
              <a:solidFill>
                <a:prstClr val="black"/>
              </a:solidFill>
            </a:endParaRPr>
          </a:p>
        </p:txBody>
      </p:sp>
      <p:sp>
        <p:nvSpPr>
          <p:cNvPr id="13" name="Shape 11"/>
          <p:cNvSpPr/>
          <p:nvPr/>
        </p:nvSpPr>
        <p:spPr>
          <a:xfrm>
            <a:off x="365760" y="2072640"/>
            <a:ext cx="2560320" cy="670560"/>
          </a:xfrm>
          <a:prstGeom prst="rect">
            <a:avLst/>
          </a:prstGeom>
          <a:solidFill>
            <a:srgbClr val="0D1F3A"/>
          </a:solidFill>
          <a:ln w="12700">
            <a:solidFill>
              <a:srgbClr val="1E3A5F"/>
            </a:solidFill>
            <a:prstDash val="solid"/>
          </a:ln>
        </p:spPr>
      </p:sp>
      <p:sp>
        <p:nvSpPr>
          <p:cNvPr id="14" name="Text 12"/>
          <p:cNvSpPr/>
          <p:nvPr/>
        </p:nvSpPr>
        <p:spPr>
          <a:xfrm>
            <a:off x="487680" y="2133600"/>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Orientation</a:t>
            </a:r>
            <a:endParaRPr lang="en-US" sz="1533" dirty="0">
              <a:solidFill>
                <a:prstClr val="black"/>
              </a:solidFill>
            </a:endParaRPr>
          </a:p>
        </p:txBody>
      </p:sp>
      <p:sp>
        <p:nvSpPr>
          <p:cNvPr id="15" name="Shape 13"/>
          <p:cNvSpPr/>
          <p:nvPr/>
        </p:nvSpPr>
        <p:spPr>
          <a:xfrm>
            <a:off x="3048000" y="2072640"/>
            <a:ext cx="4389120" cy="670560"/>
          </a:xfrm>
          <a:prstGeom prst="rect">
            <a:avLst/>
          </a:prstGeom>
          <a:solidFill>
            <a:srgbClr val="0D1F3A"/>
          </a:solidFill>
          <a:ln w="12700">
            <a:solidFill>
              <a:srgbClr val="1E3A5F"/>
            </a:solidFill>
            <a:prstDash val="solid"/>
          </a:ln>
        </p:spPr>
      </p:sp>
      <p:sp>
        <p:nvSpPr>
          <p:cNvPr id="16" name="Text 14"/>
          <p:cNvSpPr/>
          <p:nvPr/>
        </p:nvSpPr>
        <p:spPr>
          <a:xfrm>
            <a:off x="3169920" y="2133600"/>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Retrospective — what happened?</a:t>
            </a:r>
            <a:endParaRPr lang="en-US" sz="1600" dirty="0">
              <a:solidFill>
                <a:prstClr val="black"/>
              </a:solidFill>
            </a:endParaRPr>
          </a:p>
        </p:txBody>
      </p:sp>
      <p:sp>
        <p:nvSpPr>
          <p:cNvPr id="17" name="Shape 15"/>
          <p:cNvSpPr/>
          <p:nvPr/>
        </p:nvSpPr>
        <p:spPr>
          <a:xfrm>
            <a:off x="7680960" y="2072640"/>
            <a:ext cx="4267200" cy="670560"/>
          </a:xfrm>
          <a:prstGeom prst="rect">
            <a:avLst/>
          </a:prstGeom>
          <a:solidFill>
            <a:srgbClr val="0D1F3A"/>
          </a:solidFill>
          <a:ln w="12700">
            <a:solidFill>
              <a:srgbClr val="1E3A5F"/>
            </a:solidFill>
            <a:prstDash val="solid"/>
          </a:ln>
        </p:spPr>
      </p:sp>
      <p:sp>
        <p:nvSpPr>
          <p:cNvPr id="18" name="Text 16"/>
          <p:cNvSpPr/>
          <p:nvPr/>
        </p:nvSpPr>
        <p:spPr>
          <a:xfrm>
            <a:off x="7802880" y="2133600"/>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Forward-looking — what might happen?</a:t>
            </a:r>
            <a:endParaRPr lang="en-US" sz="1600" dirty="0">
              <a:solidFill>
                <a:prstClr val="black"/>
              </a:solidFill>
            </a:endParaRPr>
          </a:p>
        </p:txBody>
      </p:sp>
      <p:sp>
        <p:nvSpPr>
          <p:cNvPr id="19" name="Shape 17"/>
          <p:cNvSpPr/>
          <p:nvPr/>
        </p:nvSpPr>
        <p:spPr>
          <a:xfrm>
            <a:off x="365760" y="2779776"/>
            <a:ext cx="2560320" cy="670560"/>
          </a:xfrm>
          <a:prstGeom prst="rect">
            <a:avLst/>
          </a:prstGeom>
          <a:solidFill>
            <a:srgbClr val="091629"/>
          </a:solidFill>
          <a:ln w="12700">
            <a:solidFill>
              <a:srgbClr val="1E3A5F"/>
            </a:solidFill>
            <a:prstDash val="solid"/>
          </a:ln>
        </p:spPr>
      </p:sp>
      <p:sp>
        <p:nvSpPr>
          <p:cNvPr id="20" name="Text 18"/>
          <p:cNvSpPr/>
          <p:nvPr/>
        </p:nvSpPr>
        <p:spPr>
          <a:xfrm>
            <a:off x="487680" y="2840736"/>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Primary question</a:t>
            </a:r>
            <a:endParaRPr lang="en-US" sz="1533" dirty="0">
              <a:solidFill>
                <a:prstClr val="black"/>
              </a:solidFill>
            </a:endParaRPr>
          </a:p>
        </p:txBody>
      </p:sp>
      <p:sp>
        <p:nvSpPr>
          <p:cNvPr id="21" name="Shape 19"/>
          <p:cNvSpPr/>
          <p:nvPr/>
        </p:nvSpPr>
        <p:spPr>
          <a:xfrm>
            <a:off x="3048000" y="2779776"/>
            <a:ext cx="4389120" cy="670560"/>
          </a:xfrm>
          <a:prstGeom prst="rect">
            <a:avLst/>
          </a:prstGeom>
          <a:solidFill>
            <a:srgbClr val="091629"/>
          </a:solidFill>
          <a:ln w="12700">
            <a:solidFill>
              <a:srgbClr val="1E3A5F"/>
            </a:solidFill>
            <a:prstDash val="solid"/>
          </a:ln>
        </p:spPr>
      </p:sp>
      <p:sp>
        <p:nvSpPr>
          <p:cNvPr id="22" name="Text 20"/>
          <p:cNvSpPr/>
          <p:nvPr/>
        </p:nvSpPr>
        <p:spPr>
          <a:xfrm>
            <a:off x="3169920" y="2840736"/>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Were controls operating effectively?</a:t>
            </a:r>
            <a:endParaRPr lang="en-US" sz="1600" dirty="0">
              <a:solidFill>
                <a:prstClr val="black"/>
              </a:solidFill>
            </a:endParaRPr>
          </a:p>
        </p:txBody>
      </p:sp>
      <p:sp>
        <p:nvSpPr>
          <p:cNvPr id="23" name="Shape 21"/>
          <p:cNvSpPr/>
          <p:nvPr/>
        </p:nvSpPr>
        <p:spPr>
          <a:xfrm>
            <a:off x="7680960" y="2779776"/>
            <a:ext cx="4267200" cy="670560"/>
          </a:xfrm>
          <a:prstGeom prst="rect">
            <a:avLst/>
          </a:prstGeom>
          <a:solidFill>
            <a:srgbClr val="091629"/>
          </a:solidFill>
          <a:ln w="12700">
            <a:solidFill>
              <a:srgbClr val="1E3A5F"/>
            </a:solidFill>
            <a:prstDash val="solid"/>
          </a:ln>
        </p:spPr>
      </p:sp>
      <p:sp>
        <p:nvSpPr>
          <p:cNvPr id="24" name="Text 22"/>
          <p:cNvSpPr/>
          <p:nvPr/>
        </p:nvSpPr>
        <p:spPr>
          <a:xfrm>
            <a:off x="7802880" y="2840736"/>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Are we making better decisions?</a:t>
            </a:r>
            <a:endParaRPr lang="en-US" sz="1600" dirty="0">
              <a:solidFill>
                <a:prstClr val="black"/>
              </a:solidFill>
            </a:endParaRPr>
          </a:p>
        </p:txBody>
      </p:sp>
      <p:sp>
        <p:nvSpPr>
          <p:cNvPr id="25" name="Shape 23"/>
          <p:cNvSpPr/>
          <p:nvPr/>
        </p:nvSpPr>
        <p:spPr>
          <a:xfrm>
            <a:off x="365760" y="3486912"/>
            <a:ext cx="2560320" cy="670560"/>
          </a:xfrm>
          <a:prstGeom prst="rect">
            <a:avLst/>
          </a:prstGeom>
          <a:solidFill>
            <a:srgbClr val="0D1F3A"/>
          </a:solidFill>
          <a:ln w="12700">
            <a:solidFill>
              <a:srgbClr val="1E3A5F"/>
            </a:solidFill>
            <a:prstDash val="solid"/>
          </a:ln>
        </p:spPr>
      </p:sp>
      <p:sp>
        <p:nvSpPr>
          <p:cNvPr id="26" name="Text 24"/>
          <p:cNvSpPr/>
          <p:nvPr/>
        </p:nvSpPr>
        <p:spPr>
          <a:xfrm>
            <a:off x="487680" y="3547872"/>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Driven by</a:t>
            </a:r>
            <a:endParaRPr lang="en-US" sz="1533" dirty="0">
              <a:solidFill>
                <a:prstClr val="black"/>
              </a:solidFill>
            </a:endParaRPr>
          </a:p>
        </p:txBody>
      </p:sp>
      <p:sp>
        <p:nvSpPr>
          <p:cNvPr id="27" name="Shape 25"/>
          <p:cNvSpPr/>
          <p:nvPr/>
        </p:nvSpPr>
        <p:spPr>
          <a:xfrm>
            <a:off x="3048000" y="3486912"/>
            <a:ext cx="4389120" cy="670560"/>
          </a:xfrm>
          <a:prstGeom prst="rect">
            <a:avLst/>
          </a:prstGeom>
          <a:solidFill>
            <a:srgbClr val="0D1F3A"/>
          </a:solidFill>
          <a:ln w="12700">
            <a:solidFill>
              <a:srgbClr val="1E3A5F"/>
            </a:solidFill>
            <a:prstDash val="solid"/>
          </a:ln>
        </p:spPr>
      </p:sp>
      <p:sp>
        <p:nvSpPr>
          <p:cNvPr id="28" name="Text 26"/>
          <p:cNvSpPr/>
          <p:nvPr/>
        </p:nvSpPr>
        <p:spPr>
          <a:xfrm>
            <a:off x="3169920" y="3547872"/>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Audit cycle and reporting periods</a:t>
            </a:r>
            <a:endParaRPr lang="en-US" sz="1600" dirty="0">
              <a:solidFill>
                <a:prstClr val="black"/>
              </a:solidFill>
            </a:endParaRPr>
          </a:p>
        </p:txBody>
      </p:sp>
      <p:sp>
        <p:nvSpPr>
          <p:cNvPr id="29" name="Shape 27"/>
          <p:cNvSpPr/>
          <p:nvPr/>
        </p:nvSpPr>
        <p:spPr>
          <a:xfrm>
            <a:off x="7680960" y="3486912"/>
            <a:ext cx="4267200" cy="670560"/>
          </a:xfrm>
          <a:prstGeom prst="rect">
            <a:avLst/>
          </a:prstGeom>
          <a:solidFill>
            <a:srgbClr val="0D1F3A"/>
          </a:solidFill>
          <a:ln w="12700">
            <a:solidFill>
              <a:srgbClr val="1E3A5F"/>
            </a:solidFill>
            <a:prstDash val="solid"/>
          </a:ln>
        </p:spPr>
      </p:sp>
      <p:sp>
        <p:nvSpPr>
          <p:cNvPr id="30" name="Text 28"/>
          <p:cNvSpPr/>
          <p:nvPr/>
        </p:nvSpPr>
        <p:spPr>
          <a:xfrm>
            <a:off x="7802880" y="3547872"/>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Continuous signals and real-time data</a:t>
            </a:r>
            <a:endParaRPr lang="en-US" sz="1600" dirty="0">
              <a:solidFill>
                <a:prstClr val="black"/>
              </a:solidFill>
            </a:endParaRPr>
          </a:p>
        </p:txBody>
      </p:sp>
      <p:sp>
        <p:nvSpPr>
          <p:cNvPr id="31" name="Shape 29"/>
          <p:cNvSpPr/>
          <p:nvPr/>
        </p:nvSpPr>
        <p:spPr>
          <a:xfrm>
            <a:off x="365760" y="4194048"/>
            <a:ext cx="2560320" cy="670560"/>
          </a:xfrm>
          <a:prstGeom prst="rect">
            <a:avLst/>
          </a:prstGeom>
          <a:solidFill>
            <a:srgbClr val="091629"/>
          </a:solidFill>
          <a:ln w="12700">
            <a:solidFill>
              <a:srgbClr val="1E3A5F"/>
            </a:solidFill>
            <a:prstDash val="solid"/>
          </a:ln>
        </p:spPr>
      </p:sp>
      <p:sp>
        <p:nvSpPr>
          <p:cNvPr id="32" name="Text 30"/>
          <p:cNvSpPr/>
          <p:nvPr/>
        </p:nvSpPr>
        <p:spPr>
          <a:xfrm>
            <a:off x="487680" y="4255008"/>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Success metric</a:t>
            </a:r>
            <a:endParaRPr lang="en-US" sz="1533" dirty="0">
              <a:solidFill>
                <a:prstClr val="black"/>
              </a:solidFill>
            </a:endParaRPr>
          </a:p>
        </p:txBody>
      </p:sp>
      <p:sp>
        <p:nvSpPr>
          <p:cNvPr id="33" name="Shape 31"/>
          <p:cNvSpPr/>
          <p:nvPr/>
        </p:nvSpPr>
        <p:spPr>
          <a:xfrm>
            <a:off x="3048000" y="4194048"/>
            <a:ext cx="4389120" cy="670560"/>
          </a:xfrm>
          <a:prstGeom prst="rect">
            <a:avLst/>
          </a:prstGeom>
          <a:solidFill>
            <a:srgbClr val="091629"/>
          </a:solidFill>
          <a:ln w="12700">
            <a:solidFill>
              <a:srgbClr val="1E3A5F"/>
            </a:solidFill>
            <a:prstDash val="solid"/>
          </a:ln>
        </p:spPr>
      </p:sp>
      <p:sp>
        <p:nvSpPr>
          <p:cNvPr id="34" name="Text 32"/>
          <p:cNvSpPr/>
          <p:nvPr/>
        </p:nvSpPr>
        <p:spPr>
          <a:xfrm>
            <a:off x="3169920" y="4255008"/>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Audit pass rate / no findings</a:t>
            </a:r>
            <a:endParaRPr lang="en-US" sz="1600" dirty="0">
              <a:solidFill>
                <a:prstClr val="black"/>
              </a:solidFill>
            </a:endParaRPr>
          </a:p>
        </p:txBody>
      </p:sp>
      <p:sp>
        <p:nvSpPr>
          <p:cNvPr id="35" name="Shape 33"/>
          <p:cNvSpPr/>
          <p:nvPr/>
        </p:nvSpPr>
        <p:spPr>
          <a:xfrm>
            <a:off x="7680960" y="4194048"/>
            <a:ext cx="4267200" cy="670560"/>
          </a:xfrm>
          <a:prstGeom prst="rect">
            <a:avLst/>
          </a:prstGeom>
          <a:solidFill>
            <a:srgbClr val="091629"/>
          </a:solidFill>
          <a:ln w="12700">
            <a:solidFill>
              <a:srgbClr val="1E3A5F"/>
            </a:solidFill>
            <a:prstDash val="solid"/>
          </a:ln>
        </p:spPr>
      </p:sp>
      <p:sp>
        <p:nvSpPr>
          <p:cNvPr id="36" name="Text 34"/>
          <p:cNvSpPr/>
          <p:nvPr/>
        </p:nvSpPr>
        <p:spPr>
          <a:xfrm>
            <a:off x="7802880" y="4255008"/>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Decisions changed by risk information</a:t>
            </a:r>
            <a:endParaRPr lang="en-US" sz="1600" dirty="0">
              <a:solidFill>
                <a:prstClr val="black"/>
              </a:solidFill>
            </a:endParaRPr>
          </a:p>
        </p:txBody>
      </p:sp>
      <p:sp>
        <p:nvSpPr>
          <p:cNvPr id="37" name="Shape 35"/>
          <p:cNvSpPr/>
          <p:nvPr/>
        </p:nvSpPr>
        <p:spPr>
          <a:xfrm>
            <a:off x="365760" y="4901184"/>
            <a:ext cx="2560320" cy="670560"/>
          </a:xfrm>
          <a:prstGeom prst="rect">
            <a:avLst/>
          </a:prstGeom>
          <a:solidFill>
            <a:srgbClr val="0D1F3A"/>
          </a:solidFill>
          <a:ln w="12700">
            <a:solidFill>
              <a:srgbClr val="1E3A5F"/>
            </a:solidFill>
            <a:prstDash val="solid"/>
          </a:ln>
        </p:spPr>
      </p:sp>
      <p:sp>
        <p:nvSpPr>
          <p:cNvPr id="38" name="Text 36"/>
          <p:cNvSpPr/>
          <p:nvPr/>
        </p:nvSpPr>
        <p:spPr>
          <a:xfrm>
            <a:off x="487680" y="4962144"/>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Relationship to strategy</a:t>
            </a:r>
            <a:endParaRPr lang="en-US" sz="1533" dirty="0">
              <a:solidFill>
                <a:prstClr val="black"/>
              </a:solidFill>
            </a:endParaRPr>
          </a:p>
        </p:txBody>
      </p:sp>
      <p:sp>
        <p:nvSpPr>
          <p:cNvPr id="39" name="Shape 37"/>
          <p:cNvSpPr/>
          <p:nvPr/>
        </p:nvSpPr>
        <p:spPr>
          <a:xfrm>
            <a:off x="3048000" y="4901184"/>
            <a:ext cx="4389120" cy="670560"/>
          </a:xfrm>
          <a:prstGeom prst="rect">
            <a:avLst/>
          </a:prstGeom>
          <a:solidFill>
            <a:srgbClr val="0D1F3A"/>
          </a:solidFill>
          <a:ln w="12700">
            <a:solidFill>
              <a:srgbClr val="1E3A5F"/>
            </a:solidFill>
            <a:prstDash val="solid"/>
          </a:ln>
        </p:spPr>
      </p:sp>
      <p:sp>
        <p:nvSpPr>
          <p:cNvPr id="40" name="Text 38"/>
          <p:cNvSpPr/>
          <p:nvPr/>
        </p:nvSpPr>
        <p:spPr>
          <a:xfrm>
            <a:off x="3169920" y="4962144"/>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Constrains strategy (what we can't do)</a:t>
            </a:r>
            <a:endParaRPr lang="en-US" sz="1600" dirty="0">
              <a:solidFill>
                <a:prstClr val="black"/>
              </a:solidFill>
            </a:endParaRPr>
          </a:p>
        </p:txBody>
      </p:sp>
      <p:sp>
        <p:nvSpPr>
          <p:cNvPr id="41" name="Shape 39"/>
          <p:cNvSpPr/>
          <p:nvPr/>
        </p:nvSpPr>
        <p:spPr>
          <a:xfrm>
            <a:off x="7680960" y="4901184"/>
            <a:ext cx="4267200" cy="670560"/>
          </a:xfrm>
          <a:prstGeom prst="rect">
            <a:avLst/>
          </a:prstGeom>
          <a:solidFill>
            <a:srgbClr val="0D1F3A"/>
          </a:solidFill>
          <a:ln w="12700">
            <a:solidFill>
              <a:srgbClr val="1E3A5F"/>
            </a:solidFill>
            <a:prstDash val="solid"/>
          </a:ln>
        </p:spPr>
      </p:sp>
      <p:sp>
        <p:nvSpPr>
          <p:cNvPr id="42" name="Text 40"/>
          <p:cNvSpPr/>
          <p:nvPr/>
        </p:nvSpPr>
        <p:spPr>
          <a:xfrm>
            <a:off x="7802880" y="4962144"/>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Informs strategy (what we should do)</a:t>
            </a:r>
            <a:endParaRPr lang="en-US" sz="1600" dirty="0">
              <a:solidFill>
                <a:prstClr val="black"/>
              </a:solidFill>
            </a:endParaRPr>
          </a:p>
        </p:txBody>
      </p:sp>
      <p:sp>
        <p:nvSpPr>
          <p:cNvPr id="43" name="Shape 41"/>
          <p:cNvSpPr/>
          <p:nvPr/>
        </p:nvSpPr>
        <p:spPr>
          <a:xfrm>
            <a:off x="365760" y="5608320"/>
            <a:ext cx="2560320" cy="670560"/>
          </a:xfrm>
          <a:prstGeom prst="rect">
            <a:avLst/>
          </a:prstGeom>
          <a:solidFill>
            <a:srgbClr val="091629"/>
          </a:solidFill>
          <a:ln w="12700">
            <a:solidFill>
              <a:srgbClr val="1E3A5F"/>
            </a:solidFill>
            <a:prstDash val="solid"/>
          </a:ln>
        </p:spPr>
      </p:sp>
      <p:sp>
        <p:nvSpPr>
          <p:cNvPr id="44" name="Text 42"/>
          <p:cNvSpPr/>
          <p:nvPr/>
        </p:nvSpPr>
        <p:spPr>
          <a:xfrm>
            <a:off x="487680" y="5669280"/>
            <a:ext cx="2377440" cy="548640"/>
          </a:xfrm>
          <a:prstGeom prst="rect">
            <a:avLst/>
          </a:prstGeom>
          <a:noFill/>
          <a:ln/>
        </p:spPr>
        <p:txBody>
          <a:bodyPr wrap="square" lIns="0" tIns="0" rIns="0" bIns="0" rtlCol="0" anchor="ctr"/>
          <a:lstStyle/>
          <a:p>
            <a:r>
              <a:rPr lang="en-US" sz="1533" b="1" dirty="0">
                <a:solidFill>
                  <a:srgbClr val="CBD5E1"/>
                </a:solidFill>
                <a:ea typeface="Calibri" pitchFamily="34" charset="-122"/>
                <a:cs typeface="Calibri" pitchFamily="34" charset="-120"/>
              </a:rPr>
              <a:t>AI's impact</a:t>
            </a:r>
            <a:endParaRPr lang="en-US" sz="1533" dirty="0">
              <a:solidFill>
                <a:prstClr val="black"/>
              </a:solidFill>
            </a:endParaRPr>
          </a:p>
        </p:txBody>
      </p:sp>
      <p:sp>
        <p:nvSpPr>
          <p:cNvPr id="45" name="Shape 43"/>
          <p:cNvSpPr/>
          <p:nvPr/>
        </p:nvSpPr>
        <p:spPr>
          <a:xfrm>
            <a:off x="3048000" y="5608320"/>
            <a:ext cx="4389120" cy="670560"/>
          </a:xfrm>
          <a:prstGeom prst="rect">
            <a:avLst/>
          </a:prstGeom>
          <a:solidFill>
            <a:srgbClr val="091629"/>
          </a:solidFill>
          <a:ln w="12700">
            <a:solidFill>
              <a:srgbClr val="1E3A5F"/>
            </a:solidFill>
            <a:prstDash val="solid"/>
          </a:ln>
        </p:spPr>
      </p:sp>
      <p:sp>
        <p:nvSpPr>
          <p:cNvPr id="46" name="Text 44"/>
          <p:cNvSpPr/>
          <p:nvPr/>
        </p:nvSpPr>
        <p:spPr>
          <a:xfrm>
            <a:off x="3169920" y="5669280"/>
            <a:ext cx="4206240" cy="548640"/>
          </a:xfrm>
          <a:prstGeom prst="rect">
            <a:avLst/>
          </a:prstGeom>
          <a:noFill/>
          <a:ln/>
        </p:spPr>
        <p:txBody>
          <a:bodyPr wrap="square" lIns="0" tIns="0" rIns="0" bIns="0" rtlCol="0" anchor="ctr"/>
          <a:lstStyle/>
          <a:p>
            <a:r>
              <a:rPr lang="en-US" sz="1600" dirty="0">
                <a:solidFill>
                  <a:srgbClr val="FCA5A5"/>
                </a:solidFill>
                <a:ea typeface="Calibri" pitchFamily="34" charset="-122"/>
                <a:cs typeface="Calibri" pitchFamily="34" charset="-120"/>
              </a:rPr>
              <a:t>AI generates better artifacts faster</a:t>
            </a:r>
            <a:endParaRPr lang="en-US" sz="1600" dirty="0">
              <a:solidFill>
                <a:prstClr val="black"/>
              </a:solidFill>
            </a:endParaRPr>
          </a:p>
        </p:txBody>
      </p:sp>
      <p:sp>
        <p:nvSpPr>
          <p:cNvPr id="47" name="Shape 45"/>
          <p:cNvSpPr/>
          <p:nvPr/>
        </p:nvSpPr>
        <p:spPr>
          <a:xfrm>
            <a:off x="7680960" y="5608320"/>
            <a:ext cx="4267200" cy="670560"/>
          </a:xfrm>
          <a:prstGeom prst="rect">
            <a:avLst/>
          </a:prstGeom>
          <a:solidFill>
            <a:srgbClr val="091629"/>
          </a:solidFill>
          <a:ln w="12700">
            <a:solidFill>
              <a:srgbClr val="1E3A5F"/>
            </a:solidFill>
            <a:prstDash val="solid"/>
          </a:ln>
        </p:spPr>
      </p:sp>
      <p:sp>
        <p:nvSpPr>
          <p:cNvPr id="48" name="Text 46"/>
          <p:cNvSpPr/>
          <p:nvPr/>
        </p:nvSpPr>
        <p:spPr>
          <a:xfrm>
            <a:off x="7802880" y="5669280"/>
            <a:ext cx="4084320" cy="548640"/>
          </a:xfrm>
          <a:prstGeom prst="rect">
            <a:avLst/>
          </a:prstGeom>
          <a:noFill/>
          <a:ln/>
        </p:spPr>
        <p:txBody>
          <a:bodyPr wrap="square" lIns="0" tIns="0" rIns="0" bIns="0" rtlCol="0" anchor="ctr"/>
          <a:lstStyle/>
          <a:p>
            <a:r>
              <a:rPr lang="en-US" sz="1600" dirty="0">
                <a:solidFill>
                  <a:srgbClr val="6EE7B7"/>
                </a:solidFill>
                <a:ea typeface="Calibri" pitchFamily="34" charset="-122"/>
                <a:cs typeface="Calibri" pitchFamily="34" charset="-120"/>
              </a:rPr>
              <a:t>AI creates illusion of L4 at L1 cost</a:t>
            </a:r>
            <a:endParaRPr lang="en-US" sz="1600" dirty="0">
              <a:solidFill>
                <a:prstClr val="black"/>
              </a:solidFill>
            </a:endParaRPr>
          </a:p>
        </p:txBody>
      </p:sp>
      <p:sp>
        <p:nvSpPr>
          <p:cNvPr id="49" name="Text 47"/>
          <p:cNvSpPr/>
          <p:nvPr/>
        </p:nvSpPr>
        <p:spPr>
          <a:xfrm>
            <a:off x="487680" y="6278880"/>
            <a:ext cx="11216640" cy="463296"/>
          </a:xfrm>
          <a:prstGeom prst="rect">
            <a:avLst/>
          </a:prstGeom>
          <a:noFill/>
          <a:ln/>
        </p:spPr>
        <p:txBody>
          <a:bodyPr wrap="square" lIns="0" tIns="0" rIns="0" bIns="0" rtlCol="0" anchor="ctr"/>
          <a:lstStyle/>
          <a:p>
            <a:pPr algn="ctr"/>
            <a:r>
              <a:rPr lang="en-US" sz="1733" i="1" dirty="0">
                <a:solidFill>
                  <a:srgbClr val="E8A838"/>
                </a:solidFill>
                <a:ea typeface="Calibri" pitchFamily="34" charset="-122"/>
                <a:cs typeface="Calibri" pitchFamily="34" charset="-120"/>
              </a:rPr>
              <a:t>“I skate to where the puck is going, not where it has been.”  — Wayne Gretzky</a:t>
            </a:r>
            <a:endParaRPr lang="en-US" sz="1733" dirty="0">
              <a:solidFill>
                <a:prstClr val="black"/>
              </a:solidFill>
            </a:endParaRPr>
          </a:p>
        </p:txBody>
      </p:sp>
    </p:spTree>
    <p:extLst>
      <p:ext uri="{BB962C8B-B14F-4D97-AF65-F5344CB8AC3E}">
        <p14:creationId xmlns:p14="http://schemas.microsoft.com/office/powerpoint/2010/main" val="2611403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GRC 1.0  vs  Modern GRC</a:t>
            </a:r>
            <a:endParaRPr lang="en-US" sz="4267" dirty="0">
              <a:solidFill>
                <a:prstClr val="black"/>
              </a:solidFill>
            </a:endParaRPr>
          </a:p>
        </p:txBody>
      </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8300" y="2074462"/>
            <a:ext cx="6976372" cy="4650915"/>
          </a:xfrm>
          <a:prstGeom prst="rect">
            <a:avLst/>
          </a:prstGeom>
        </p:spPr>
      </p:pic>
      <p:sp>
        <p:nvSpPr>
          <p:cNvPr id="5" name="Shape 7"/>
          <p:cNvSpPr/>
          <p:nvPr/>
        </p:nvSpPr>
        <p:spPr>
          <a:xfrm>
            <a:off x="3779520" y="1470047"/>
            <a:ext cx="4389120" cy="512064"/>
          </a:xfrm>
          <a:prstGeom prst="rect">
            <a:avLst/>
          </a:prstGeom>
          <a:solidFill>
            <a:srgbClr val="DC2626"/>
          </a:solidFill>
          <a:ln w="12700">
            <a:solidFill>
              <a:srgbClr val="1B2A4A"/>
            </a:solidFill>
            <a:prstDash val="solid"/>
          </a:ln>
        </p:spPr>
        <p:txBody>
          <a:bodyPr/>
          <a:lstStyle/>
          <a:p>
            <a:r>
              <a:rPr lang="en-GB" dirty="0" smtClean="0">
                <a:solidFill>
                  <a:schemeClr val="bg1"/>
                </a:solidFill>
              </a:rPr>
              <a:t>GRC 1.0</a:t>
            </a:r>
            <a:endParaRPr lang="en-GB" dirty="0">
              <a:solidFill>
                <a:schemeClr val="bg1"/>
              </a:solidFill>
            </a:endParaRPr>
          </a:p>
        </p:txBody>
      </p:sp>
      <p:pic>
        <p:nvPicPr>
          <p:cNvPr id="6" name="Billede 5"/>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79713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50F1E"/>
        </a:solidFill>
        <a:effectLst/>
      </p:bgPr>
    </p:bg>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050F1E"/>
          </a:solidFill>
          <a:ln w="12700">
            <a:solidFill>
              <a:srgbClr val="050F1E"/>
            </a:solidFill>
            <a:prstDash val="solid"/>
          </a:ln>
        </p:spPr>
      </p:sp>
      <p:sp>
        <p:nvSpPr>
          <p:cNvPr id="3" name="Text 1"/>
          <p:cNvSpPr/>
          <p:nvPr/>
        </p:nvSpPr>
        <p:spPr>
          <a:xfrm>
            <a:off x="609600" y="1706880"/>
            <a:ext cx="10972800" cy="2438400"/>
          </a:xfrm>
          <a:prstGeom prst="rect">
            <a:avLst/>
          </a:prstGeom>
          <a:noFill/>
          <a:ln/>
        </p:spPr>
        <p:txBody>
          <a:bodyPr wrap="square" lIns="0" tIns="0" rIns="0" bIns="0" rtlCol="0" anchor="ctr"/>
          <a:lstStyle/>
          <a:p>
            <a:pPr algn="ctr"/>
            <a:r>
              <a:rPr lang="en-US" sz="6667" b="1" dirty="0">
                <a:solidFill>
                  <a:srgbClr val="FFFFFF"/>
                </a:solidFill>
                <a:ea typeface="Calibri" pitchFamily="34" charset="-122"/>
                <a:cs typeface="Calibri" pitchFamily="34" charset="-120"/>
              </a:rPr>
              <a:t>Would it have happened anyway?</a:t>
            </a:r>
            <a:endParaRPr lang="en-US" sz="6667" dirty="0">
              <a:solidFill>
                <a:prstClr val="black"/>
              </a:solidFill>
            </a:endParaRPr>
          </a:p>
        </p:txBody>
      </p:sp>
      <p:sp>
        <p:nvSpPr>
          <p:cNvPr id="4" name="Shape 2"/>
          <p:cNvSpPr/>
          <p:nvPr/>
        </p:nvSpPr>
        <p:spPr>
          <a:xfrm>
            <a:off x="4267200" y="4389120"/>
            <a:ext cx="3657600" cy="73152"/>
          </a:xfrm>
          <a:prstGeom prst="rect">
            <a:avLst/>
          </a:prstGeom>
          <a:solidFill>
            <a:srgbClr val="E8A838"/>
          </a:solidFill>
          <a:ln w="12700">
            <a:solidFill>
              <a:srgbClr val="E8A838"/>
            </a:solidFill>
            <a:prstDash val="solid"/>
          </a:ln>
        </p:spPr>
      </p:sp>
      <p:sp>
        <p:nvSpPr>
          <p:cNvPr id="5" name="Text 3"/>
          <p:cNvSpPr/>
          <p:nvPr/>
        </p:nvSpPr>
        <p:spPr>
          <a:xfrm>
            <a:off x="609600" y="4632960"/>
            <a:ext cx="10972800" cy="487680"/>
          </a:xfrm>
          <a:prstGeom prst="rect">
            <a:avLst/>
          </a:prstGeom>
          <a:noFill/>
          <a:ln/>
        </p:spPr>
        <p:txBody>
          <a:bodyPr wrap="square" lIns="0" tIns="0" rIns="0" bIns="0" rtlCol="0" anchor="ctr"/>
          <a:lstStyle/>
          <a:p>
            <a:pPr algn="ctr"/>
            <a:r>
              <a:rPr lang="en-US" sz="1867" i="1" dirty="0">
                <a:solidFill>
                  <a:srgbClr val="64748B"/>
                </a:solidFill>
                <a:ea typeface="Calibri" pitchFamily="34" charset="-122"/>
                <a:cs typeface="Calibri" pitchFamily="34" charset="-120"/>
              </a:rPr>
              <a:t>Stefan Hunziker, 2024</a:t>
            </a:r>
            <a:endParaRPr lang="en-US" sz="1867" dirty="0">
              <a:solidFill>
                <a:prstClr val="black"/>
              </a:solidFill>
            </a:endParaRPr>
          </a:p>
        </p:txBody>
      </p:sp>
      <p:pic>
        <p:nvPicPr>
          <p:cNvPr id="6" name="Billede 5"/>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2641691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GRC 1.0  vs  Modern GRC</a:t>
            </a:r>
            <a:endParaRPr lang="en-US" sz="4267" dirty="0">
              <a:solidFill>
                <a:prstClr val="black"/>
              </a:solidFill>
            </a:endParaRPr>
          </a:p>
        </p:txBody>
      </p:sp>
      <p:grpSp>
        <p:nvGrpSpPr>
          <p:cNvPr id="4" name="Gruppe 3"/>
          <p:cNvGrpSpPr/>
          <p:nvPr/>
        </p:nvGrpSpPr>
        <p:grpSpPr>
          <a:xfrm>
            <a:off x="4358407" y="1470047"/>
            <a:ext cx="4267200" cy="512064"/>
            <a:chOff x="7680960" y="1487424"/>
            <a:chExt cx="4267200" cy="512064"/>
          </a:xfrm>
        </p:grpSpPr>
        <p:sp>
          <p:nvSpPr>
            <p:cNvPr id="6" name="Shape 9"/>
            <p:cNvSpPr/>
            <p:nvPr/>
          </p:nvSpPr>
          <p:spPr>
            <a:xfrm>
              <a:off x="7680960" y="1487424"/>
              <a:ext cx="4267200" cy="512064"/>
            </a:xfrm>
            <a:prstGeom prst="rect">
              <a:avLst/>
            </a:prstGeom>
            <a:solidFill>
              <a:srgbClr val="059669"/>
            </a:solidFill>
            <a:ln w="12700">
              <a:solidFill>
                <a:srgbClr val="1B2A4A"/>
              </a:solidFill>
              <a:prstDash val="solid"/>
            </a:ln>
          </p:spPr>
        </p:sp>
        <p:sp>
          <p:nvSpPr>
            <p:cNvPr id="7" name="Text 10"/>
            <p:cNvSpPr/>
            <p:nvPr/>
          </p:nvSpPr>
          <p:spPr>
            <a:xfrm>
              <a:off x="7778496" y="1511808"/>
              <a:ext cx="4120896" cy="463296"/>
            </a:xfrm>
            <a:prstGeom prst="rect">
              <a:avLst/>
            </a:prstGeom>
            <a:noFill/>
            <a:ln/>
          </p:spPr>
          <p:txBody>
            <a:bodyPr wrap="square" lIns="0" tIns="0" rIns="0" bIns="0" rtlCol="0" anchor="ctr"/>
            <a:lstStyle/>
            <a:p>
              <a:r>
                <a:rPr lang="en-US" b="1" dirty="0">
                  <a:solidFill>
                    <a:srgbClr val="FFFFFF"/>
                  </a:solidFill>
                  <a:ea typeface="Calibri" pitchFamily="34" charset="-122"/>
                  <a:cs typeface="Calibri" pitchFamily="34" charset="-120"/>
                </a:rPr>
                <a:t>Modern </a:t>
              </a:r>
              <a:r>
                <a:rPr lang="en-US" b="1" dirty="0" smtClean="0">
                  <a:solidFill>
                    <a:srgbClr val="FFFFFF"/>
                  </a:solidFill>
                  <a:ea typeface="Calibri" pitchFamily="34" charset="-122"/>
                  <a:cs typeface="Calibri" pitchFamily="34" charset="-120"/>
                </a:rPr>
                <a:t>GRC – Michael Rasmussen</a:t>
              </a:r>
              <a:endParaRPr lang="en-US" dirty="0">
                <a:solidFill>
                  <a:prstClr val="black"/>
                </a:solidFill>
              </a:endParaRPr>
            </a:p>
          </p:txBody>
        </p:sp>
      </p:grpSp>
      <p:pic>
        <p:nvPicPr>
          <p:cNvPr id="8" name="Billed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405" y="2006495"/>
            <a:ext cx="11761557" cy="4646261"/>
          </a:xfrm>
          <a:prstGeom prst="rect">
            <a:avLst/>
          </a:prstGeom>
        </p:spPr>
      </p:pic>
    </p:spTree>
    <p:extLst>
      <p:ext uri="{BB962C8B-B14F-4D97-AF65-F5344CB8AC3E}">
        <p14:creationId xmlns:p14="http://schemas.microsoft.com/office/powerpoint/2010/main" val="4165937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GRC 1.0  vs  Modern GRC</a:t>
            </a:r>
            <a:endParaRPr lang="en-US" sz="4267" dirty="0">
              <a:solidFill>
                <a:prstClr val="black"/>
              </a:solidFill>
            </a:endParaRPr>
          </a:p>
        </p:txBody>
      </p:sp>
      <p:grpSp>
        <p:nvGrpSpPr>
          <p:cNvPr id="4" name="Gruppe 3"/>
          <p:cNvGrpSpPr/>
          <p:nvPr/>
        </p:nvGrpSpPr>
        <p:grpSpPr>
          <a:xfrm>
            <a:off x="4358407" y="1470047"/>
            <a:ext cx="4267200" cy="512064"/>
            <a:chOff x="7680960" y="1487424"/>
            <a:chExt cx="4267200" cy="512064"/>
          </a:xfrm>
        </p:grpSpPr>
        <p:sp>
          <p:nvSpPr>
            <p:cNvPr id="6" name="Shape 9"/>
            <p:cNvSpPr/>
            <p:nvPr/>
          </p:nvSpPr>
          <p:spPr>
            <a:xfrm>
              <a:off x="7680960" y="1487424"/>
              <a:ext cx="4267200" cy="512064"/>
            </a:xfrm>
            <a:prstGeom prst="rect">
              <a:avLst/>
            </a:prstGeom>
            <a:solidFill>
              <a:srgbClr val="059669"/>
            </a:solidFill>
            <a:ln w="12700">
              <a:solidFill>
                <a:srgbClr val="1B2A4A"/>
              </a:solidFill>
              <a:prstDash val="solid"/>
            </a:ln>
          </p:spPr>
        </p:sp>
        <p:sp>
          <p:nvSpPr>
            <p:cNvPr id="7" name="Text 10"/>
            <p:cNvSpPr/>
            <p:nvPr/>
          </p:nvSpPr>
          <p:spPr>
            <a:xfrm>
              <a:off x="7778496" y="1511808"/>
              <a:ext cx="4120896" cy="463296"/>
            </a:xfrm>
            <a:prstGeom prst="rect">
              <a:avLst/>
            </a:prstGeom>
            <a:noFill/>
            <a:ln/>
          </p:spPr>
          <p:txBody>
            <a:bodyPr wrap="square" lIns="0" tIns="0" rIns="0" bIns="0" rtlCol="0" anchor="ctr"/>
            <a:lstStyle/>
            <a:p>
              <a:r>
                <a:rPr lang="en-US" b="1" dirty="0">
                  <a:solidFill>
                    <a:srgbClr val="FFFFFF"/>
                  </a:solidFill>
                  <a:ea typeface="Calibri" pitchFamily="34" charset="-122"/>
                  <a:cs typeface="Calibri" pitchFamily="34" charset="-120"/>
                </a:rPr>
                <a:t>Modern </a:t>
              </a:r>
              <a:r>
                <a:rPr lang="en-US" b="1" dirty="0" smtClean="0">
                  <a:solidFill>
                    <a:srgbClr val="FFFFFF"/>
                  </a:solidFill>
                  <a:ea typeface="Calibri" pitchFamily="34" charset="-122"/>
                  <a:cs typeface="Calibri" pitchFamily="34" charset="-120"/>
                </a:rPr>
                <a:t>GRC – Martin Falck-Hansen</a:t>
              </a:r>
              <a:endParaRPr lang="en-US" dirty="0">
                <a:solidFill>
                  <a:prstClr val="black"/>
                </a:solidFill>
              </a:endParaRPr>
            </a:p>
          </p:txBody>
        </p:sp>
      </p:grpSp>
      <p:pic>
        <p:nvPicPr>
          <p:cNvPr id="3" name="Billed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562" y="2478148"/>
            <a:ext cx="11726658" cy="4213491"/>
          </a:xfrm>
          <a:prstGeom prst="rect">
            <a:avLst/>
          </a:prstGeom>
        </p:spPr>
      </p:pic>
    </p:spTree>
    <p:extLst>
      <p:ext uri="{BB962C8B-B14F-4D97-AF65-F5344CB8AC3E}">
        <p14:creationId xmlns:p14="http://schemas.microsoft.com/office/powerpoint/2010/main" val="1319289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B4 — EVIDENCE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someone conflates gray rhino with black swan</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267" b="1" dirty="0">
                <a:solidFill>
                  <a:srgbClr val="FFFFFF"/>
                </a:solidFill>
                <a:ea typeface="Calibri" pitchFamily="34" charset="-122"/>
                <a:cs typeface="Calibri" pitchFamily="34" charset="-120"/>
              </a:rPr>
              <a:t>Gray Rhino vs Black Swan</a:t>
            </a:r>
            <a:endParaRPr lang="en-US" sz="4267" dirty="0">
              <a:solidFill>
                <a:prstClr val="black"/>
              </a:solidFill>
            </a:endParaRPr>
          </a:p>
        </p:txBody>
      </p:sp>
      <p:sp>
        <p:nvSpPr>
          <p:cNvPr id="7" name="Shape 5"/>
          <p:cNvSpPr/>
          <p:nvPr/>
        </p:nvSpPr>
        <p:spPr>
          <a:xfrm>
            <a:off x="487680" y="1584960"/>
            <a:ext cx="5486400" cy="4876800"/>
          </a:xfrm>
          <a:prstGeom prst="rect">
            <a:avLst/>
          </a:prstGeom>
          <a:solidFill>
            <a:srgbClr val="0D1F3A"/>
          </a:solidFill>
          <a:ln w="25400">
            <a:solidFill>
              <a:srgbClr val="64748B"/>
            </a:solidFill>
            <a:prstDash val="solid"/>
          </a:ln>
        </p:spPr>
      </p:sp>
      <p:sp>
        <p:nvSpPr>
          <p:cNvPr id="8" name="Shape 6"/>
          <p:cNvSpPr/>
          <p:nvPr/>
        </p:nvSpPr>
        <p:spPr>
          <a:xfrm>
            <a:off x="487680" y="1584960"/>
            <a:ext cx="5486400" cy="670560"/>
          </a:xfrm>
          <a:prstGeom prst="rect">
            <a:avLst/>
          </a:prstGeom>
          <a:solidFill>
            <a:srgbClr val="64748B"/>
          </a:solidFill>
          <a:ln w="12700">
            <a:solidFill>
              <a:srgbClr val="64748B"/>
            </a:solidFill>
            <a:prstDash val="solid"/>
          </a:ln>
        </p:spPr>
      </p:sp>
      <p:sp>
        <p:nvSpPr>
          <p:cNvPr id="9" name="Text 7"/>
          <p:cNvSpPr/>
          <p:nvPr/>
        </p:nvSpPr>
        <p:spPr>
          <a:xfrm>
            <a:off x="633984" y="1621536"/>
            <a:ext cx="5242560" cy="585216"/>
          </a:xfrm>
          <a:prstGeom prst="rect">
            <a:avLst/>
          </a:prstGeom>
          <a:noFill/>
          <a:ln/>
        </p:spPr>
        <p:txBody>
          <a:bodyPr wrap="square" lIns="0" tIns="0" rIns="0" bIns="0" rtlCol="0" anchor="ctr"/>
          <a:lstStyle/>
          <a:p>
            <a:r>
              <a:rPr lang="en-US" sz="2667" b="1" dirty="0">
                <a:solidFill>
                  <a:srgbClr val="FFFFFF"/>
                </a:solidFill>
                <a:ea typeface="Calibri" pitchFamily="34" charset="-122"/>
                <a:cs typeface="Calibri" pitchFamily="34" charset="-120"/>
              </a:rPr>
              <a:t>Black Swan</a:t>
            </a:r>
            <a:endParaRPr lang="en-US" sz="2667" dirty="0">
              <a:solidFill>
                <a:prstClr val="black"/>
              </a:solidFill>
            </a:endParaRPr>
          </a:p>
        </p:txBody>
      </p:sp>
      <p:sp>
        <p:nvSpPr>
          <p:cNvPr id="10" name="Text 8"/>
          <p:cNvSpPr/>
          <p:nvPr/>
        </p:nvSpPr>
        <p:spPr>
          <a:xfrm>
            <a:off x="633984" y="2377440"/>
            <a:ext cx="5242560" cy="853440"/>
          </a:xfrm>
          <a:prstGeom prst="rect">
            <a:avLst/>
          </a:prstGeom>
          <a:noFill/>
          <a:ln/>
        </p:spPr>
        <p:txBody>
          <a:bodyPr wrap="square" lIns="0" tIns="0" rIns="0" bIns="0" rtlCol="0" anchor="ctr"/>
          <a:lstStyle/>
          <a:p>
            <a:r>
              <a:rPr lang="en-US" sz="1733" i="1" dirty="0">
                <a:solidFill>
                  <a:srgbClr val="CBD5E1"/>
                </a:solidFill>
                <a:ea typeface="Calibri" pitchFamily="34" charset="-122"/>
                <a:cs typeface="Calibri" pitchFamily="34" charset="-120"/>
              </a:rPr>
              <a:t>Unexpected. Low probability. Unknowable in advance.</a:t>
            </a:r>
            <a:endParaRPr lang="en-US" sz="1733" dirty="0">
              <a:solidFill>
                <a:prstClr val="black"/>
              </a:solidFill>
            </a:endParaRPr>
          </a:p>
          <a:p>
            <a:r>
              <a:rPr lang="en-US" sz="1733" i="1" dirty="0">
                <a:solidFill>
                  <a:srgbClr val="CBD5E1"/>
                </a:solidFill>
                <a:ea typeface="Calibri" pitchFamily="34" charset="-122"/>
                <a:cs typeface="Calibri" pitchFamily="34" charset="-120"/>
              </a:rPr>
              <a:t>The event nobody saw coming.</a:t>
            </a:r>
            <a:endParaRPr lang="en-US" sz="1733" dirty="0">
              <a:solidFill>
                <a:prstClr val="black"/>
              </a:solidFill>
            </a:endParaRPr>
          </a:p>
        </p:txBody>
      </p:sp>
      <p:sp>
        <p:nvSpPr>
          <p:cNvPr id="11" name="Shape 9"/>
          <p:cNvSpPr/>
          <p:nvPr/>
        </p:nvSpPr>
        <p:spPr>
          <a:xfrm>
            <a:off x="633984" y="3291840"/>
            <a:ext cx="4998720" cy="48768"/>
          </a:xfrm>
          <a:prstGeom prst="rect">
            <a:avLst/>
          </a:prstGeom>
          <a:solidFill>
            <a:srgbClr val="64748B"/>
          </a:solidFill>
          <a:ln w="12700">
            <a:solidFill>
              <a:srgbClr val="64748B"/>
            </a:solidFill>
            <a:prstDash val="solid"/>
          </a:ln>
        </p:spPr>
      </p:sp>
      <p:sp>
        <p:nvSpPr>
          <p:cNvPr id="12" name="Text 10"/>
          <p:cNvSpPr/>
          <p:nvPr/>
        </p:nvSpPr>
        <p:spPr>
          <a:xfrm>
            <a:off x="633984" y="3413760"/>
            <a:ext cx="5242560" cy="365760"/>
          </a:xfrm>
          <a:prstGeom prst="rect">
            <a:avLst/>
          </a:prstGeom>
          <a:noFill/>
          <a:ln/>
        </p:spPr>
        <p:txBody>
          <a:bodyPr wrap="square" lIns="0" tIns="0" rIns="0" bIns="0" rtlCol="0" anchor="ctr"/>
          <a:lstStyle/>
          <a:p>
            <a:r>
              <a:rPr lang="en-US" sz="1467" b="1" dirty="0">
                <a:solidFill>
                  <a:srgbClr val="64748B"/>
                </a:solidFill>
                <a:ea typeface="Calibri" pitchFamily="34" charset="-122"/>
                <a:cs typeface="Calibri" pitchFamily="34" charset="-120"/>
              </a:rPr>
              <a:t>Real examples:</a:t>
            </a:r>
            <a:endParaRPr lang="en-US" sz="1467" dirty="0">
              <a:solidFill>
                <a:prstClr val="black"/>
              </a:solidFill>
            </a:endParaRPr>
          </a:p>
        </p:txBody>
      </p:sp>
      <p:sp>
        <p:nvSpPr>
          <p:cNvPr id="13" name="Shape 11"/>
          <p:cNvSpPr/>
          <p:nvPr/>
        </p:nvSpPr>
        <p:spPr>
          <a:xfrm>
            <a:off x="707136" y="3852672"/>
            <a:ext cx="170688" cy="170688"/>
          </a:xfrm>
          <a:prstGeom prst="line">
            <a:avLst/>
          </a:prstGeom>
          <a:solidFill>
            <a:srgbClr val="64748B"/>
          </a:solidFill>
          <a:ln w="12700">
            <a:solidFill>
              <a:srgbClr val="64748B"/>
            </a:solidFill>
            <a:prstDash val="solid"/>
          </a:ln>
        </p:spPr>
      </p:sp>
      <p:sp>
        <p:nvSpPr>
          <p:cNvPr id="14" name="Text 12"/>
          <p:cNvSpPr/>
          <p:nvPr/>
        </p:nvSpPr>
        <p:spPr>
          <a:xfrm>
            <a:off x="975360" y="3816096"/>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2001 September 11 attacks</a:t>
            </a:r>
            <a:endParaRPr lang="en-US" sz="1600" dirty="0">
              <a:solidFill>
                <a:prstClr val="black"/>
              </a:solidFill>
            </a:endParaRPr>
          </a:p>
        </p:txBody>
      </p:sp>
      <p:sp>
        <p:nvSpPr>
          <p:cNvPr id="15" name="Shape 13"/>
          <p:cNvSpPr/>
          <p:nvPr/>
        </p:nvSpPr>
        <p:spPr>
          <a:xfrm>
            <a:off x="707136" y="4315968"/>
            <a:ext cx="170688" cy="170688"/>
          </a:xfrm>
          <a:prstGeom prst="line">
            <a:avLst/>
          </a:prstGeom>
          <a:solidFill>
            <a:srgbClr val="64748B"/>
          </a:solidFill>
          <a:ln w="12700">
            <a:solidFill>
              <a:srgbClr val="64748B"/>
            </a:solidFill>
            <a:prstDash val="solid"/>
          </a:ln>
        </p:spPr>
      </p:sp>
      <p:sp>
        <p:nvSpPr>
          <p:cNvPr id="16" name="Text 14"/>
          <p:cNvSpPr/>
          <p:nvPr/>
        </p:nvSpPr>
        <p:spPr>
          <a:xfrm>
            <a:off x="975360" y="4279392"/>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COVID-19 pandemic</a:t>
            </a:r>
            <a:endParaRPr lang="en-US" sz="1600" dirty="0">
              <a:solidFill>
                <a:prstClr val="black"/>
              </a:solidFill>
            </a:endParaRPr>
          </a:p>
        </p:txBody>
      </p:sp>
      <p:sp>
        <p:nvSpPr>
          <p:cNvPr id="17" name="Shape 15"/>
          <p:cNvSpPr/>
          <p:nvPr/>
        </p:nvSpPr>
        <p:spPr>
          <a:xfrm>
            <a:off x="707136" y="4779264"/>
            <a:ext cx="170688" cy="170688"/>
          </a:xfrm>
          <a:prstGeom prst="line">
            <a:avLst/>
          </a:prstGeom>
          <a:solidFill>
            <a:srgbClr val="64748B"/>
          </a:solidFill>
          <a:ln w="12700">
            <a:solidFill>
              <a:srgbClr val="64748B"/>
            </a:solidFill>
            <a:prstDash val="solid"/>
          </a:ln>
        </p:spPr>
      </p:sp>
      <p:sp>
        <p:nvSpPr>
          <p:cNvPr id="18" name="Text 16"/>
          <p:cNvSpPr/>
          <p:nvPr/>
        </p:nvSpPr>
        <p:spPr>
          <a:xfrm>
            <a:off x="975360" y="4742688"/>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Flash crashes in financial markets</a:t>
            </a:r>
            <a:endParaRPr lang="en-US" sz="1600" dirty="0">
              <a:solidFill>
                <a:prstClr val="black"/>
              </a:solidFill>
            </a:endParaRPr>
          </a:p>
        </p:txBody>
      </p:sp>
      <p:sp>
        <p:nvSpPr>
          <p:cNvPr id="19" name="Shape 17"/>
          <p:cNvSpPr/>
          <p:nvPr/>
        </p:nvSpPr>
        <p:spPr>
          <a:xfrm>
            <a:off x="633984" y="5242560"/>
            <a:ext cx="4998720" cy="48768"/>
          </a:xfrm>
          <a:prstGeom prst="rect">
            <a:avLst/>
          </a:prstGeom>
          <a:solidFill>
            <a:srgbClr val="64748B"/>
          </a:solidFill>
          <a:ln w="12700">
            <a:solidFill>
              <a:srgbClr val="64748B"/>
            </a:solidFill>
            <a:prstDash val="solid"/>
          </a:ln>
        </p:spPr>
      </p:sp>
      <p:sp>
        <p:nvSpPr>
          <p:cNvPr id="20" name="Text 18"/>
          <p:cNvSpPr/>
          <p:nvPr/>
        </p:nvSpPr>
        <p:spPr>
          <a:xfrm>
            <a:off x="633984" y="5364480"/>
            <a:ext cx="5242560" cy="975360"/>
          </a:xfrm>
          <a:prstGeom prst="rect">
            <a:avLst/>
          </a:prstGeom>
          <a:noFill/>
          <a:ln/>
        </p:spPr>
        <p:txBody>
          <a:bodyPr wrap="square" lIns="0" tIns="0" rIns="0" bIns="0" rtlCol="0" anchor="ctr"/>
          <a:lstStyle/>
          <a:p>
            <a:r>
              <a:rPr lang="en-US" sz="1733" b="1" i="1" dirty="0">
                <a:solidFill>
                  <a:srgbClr val="64748B"/>
                </a:solidFill>
                <a:ea typeface="Calibri" pitchFamily="34" charset="-122"/>
                <a:cs typeface="Calibri" pitchFamily="34" charset="-120"/>
              </a:rPr>
              <a:t>Accountability is removed:</a:t>
            </a:r>
            <a:endParaRPr lang="en-US" sz="1733" dirty="0">
              <a:solidFill>
                <a:prstClr val="black"/>
              </a:solidFill>
            </a:endParaRPr>
          </a:p>
          <a:p>
            <a:r>
              <a:rPr lang="en-US" sz="1733" b="1" i="1" dirty="0">
                <a:solidFill>
                  <a:srgbClr val="64748B"/>
                </a:solidFill>
                <a:ea typeface="Calibri" pitchFamily="34" charset="-122"/>
                <a:cs typeface="Calibri" pitchFamily="34" charset="-120"/>
              </a:rPr>
              <a:t>'Nobody could have known.'</a:t>
            </a:r>
            <a:endParaRPr lang="en-US" sz="1733" dirty="0">
              <a:solidFill>
                <a:prstClr val="black"/>
              </a:solidFill>
            </a:endParaRPr>
          </a:p>
        </p:txBody>
      </p:sp>
      <p:sp>
        <p:nvSpPr>
          <p:cNvPr id="21" name="Shape 19"/>
          <p:cNvSpPr/>
          <p:nvPr/>
        </p:nvSpPr>
        <p:spPr>
          <a:xfrm>
            <a:off x="6400800" y="1584960"/>
            <a:ext cx="5486400" cy="4876800"/>
          </a:xfrm>
          <a:prstGeom prst="rect">
            <a:avLst/>
          </a:prstGeom>
          <a:solidFill>
            <a:srgbClr val="0D1F3A"/>
          </a:solidFill>
          <a:ln w="25400">
            <a:solidFill>
              <a:srgbClr val="DC2626"/>
            </a:solidFill>
            <a:prstDash val="solid"/>
          </a:ln>
        </p:spPr>
      </p:sp>
      <p:sp>
        <p:nvSpPr>
          <p:cNvPr id="22" name="Shape 20"/>
          <p:cNvSpPr/>
          <p:nvPr/>
        </p:nvSpPr>
        <p:spPr>
          <a:xfrm>
            <a:off x="6400800" y="1584960"/>
            <a:ext cx="5486400" cy="670560"/>
          </a:xfrm>
          <a:prstGeom prst="rect">
            <a:avLst/>
          </a:prstGeom>
          <a:solidFill>
            <a:srgbClr val="DC2626"/>
          </a:solidFill>
          <a:ln w="12700">
            <a:solidFill>
              <a:srgbClr val="DC2626"/>
            </a:solidFill>
            <a:prstDash val="solid"/>
          </a:ln>
        </p:spPr>
      </p:sp>
      <p:sp>
        <p:nvSpPr>
          <p:cNvPr id="23" name="Text 21"/>
          <p:cNvSpPr/>
          <p:nvPr/>
        </p:nvSpPr>
        <p:spPr>
          <a:xfrm>
            <a:off x="6547104" y="1621536"/>
            <a:ext cx="5242560" cy="585216"/>
          </a:xfrm>
          <a:prstGeom prst="rect">
            <a:avLst/>
          </a:prstGeom>
          <a:noFill/>
          <a:ln/>
        </p:spPr>
        <p:txBody>
          <a:bodyPr wrap="square" lIns="0" tIns="0" rIns="0" bIns="0" rtlCol="0" anchor="ctr"/>
          <a:lstStyle/>
          <a:p>
            <a:r>
              <a:rPr lang="en-US" sz="2667" b="1" dirty="0">
                <a:solidFill>
                  <a:srgbClr val="FFFFFF"/>
                </a:solidFill>
                <a:ea typeface="Calibri" pitchFamily="34" charset="-122"/>
                <a:cs typeface="Calibri" pitchFamily="34" charset="-120"/>
              </a:rPr>
              <a:t>Gray Rhino</a:t>
            </a:r>
            <a:endParaRPr lang="en-US" sz="2667" dirty="0">
              <a:solidFill>
                <a:prstClr val="black"/>
              </a:solidFill>
            </a:endParaRPr>
          </a:p>
        </p:txBody>
      </p:sp>
      <p:sp>
        <p:nvSpPr>
          <p:cNvPr id="24" name="Text 22"/>
          <p:cNvSpPr/>
          <p:nvPr/>
        </p:nvSpPr>
        <p:spPr>
          <a:xfrm>
            <a:off x="6547104" y="2377440"/>
            <a:ext cx="5242560" cy="853440"/>
          </a:xfrm>
          <a:prstGeom prst="rect">
            <a:avLst/>
          </a:prstGeom>
          <a:noFill/>
          <a:ln/>
        </p:spPr>
        <p:txBody>
          <a:bodyPr wrap="square" lIns="0" tIns="0" rIns="0" bIns="0" rtlCol="0" anchor="ctr"/>
          <a:lstStyle/>
          <a:p>
            <a:r>
              <a:rPr lang="en-US" sz="1733" i="1" dirty="0">
                <a:solidFill>
                  <a:srgbClr val="CBD5E1"/>
                </a:solidFill>
                <a:ea typeface="Calibri" pitchFamily="34" charset="-122"/>
                <a:cs typeface="Calibri" pitchFamily="34" charset="-120"/>
              </a:rPr>
              <a:t>High probability. Clearly visible.</a:t>
            </a:r>
            <a:endParaRPr lang="en-US" sz="1733" dirty="0">
              <a:solidFill>
                <a:prstClr val="black"/>
              </a:solidFill>
            </a:endParaRPr>
          </a:p>
          <a:p>
            <a:r>
              <a:rPr lang="en-US" sz="1733" i="1" dirty="0">
                <a:solidFill>
                  <a:srgbClr val="CBD5E1"/>
                </a:solidFill>
                <a:ea typeface="Calibri" pitchFamily="34" charset="-122"/>
                <a:cs typeface="Calibri" pitchFamily="34" charset="-120"/>
              </a:rPr>
              <a:t>Consistently ignored.</a:t>
            </a:r>
            <a:endParaRPr lang="en-US" sz="1733" dirty="0">
              <a:solidFill>
                <a:prstClr val="black"/>
              </a:solidFill>
            </a:endParaRPr>
          </a:p>
        </p:txBody>
      </p:sp>
      <p:sp>
        <p:nvSpPr>
          <p:cNvPr id="25" name="Shape 23"/>
          <p:cNvSpPr/>
          <p:nvPr/>
        </p:nvSpPr>
        <p:spPr>
          <a:xfrm>
            <a:off x="6547104" y="3291840"/>
            <a:ext cx="4998720" cy="48768"/>
          </a:xfrm>
          <a:prstGeom prst="rect">
            <a:avLst/>
          </a:prstGeom>
          <a:solidFill>
            <a:srgbClr val="DC2626"/>
          </a:solidFill>
          <a:ln w="12700">
            <a:solidFill>
              <a:srgbClr val="DC2626"/>
            </a:solidFill>
            <a:prstDash val="solid"/>
          </a:ln>
        </p:spPr>
      </p:sp>
      <p:sp>
        <p:nvSpPr>
          <p:cNvPr id="26" name="Text 24"/>
          <p:cNvSpPr/>
          <p:nvPr/>
        </p:nvSpPr>
        <p:spPr>
          <a:xfrm>
            <a:off x="6547104" y="3413760"/>
            <a:ext cx="5242560" cy="365760"/>
          </a:xfrm>
          <a:prstGeom prst="rect">
            <a:avLst/>
          </a:prstGeom>
          <a:noFill/>
          <a:ln/>
        </p:spPr>
        <p:txBody>
          <a:bodyPr wrap="square" lIns="0" tIns="0" rIns="0" bIns="0" rtlCol="0" anchor="ctr"/>
          <a:lstStyle/>
          <a:p>
            <a:r>
              <a:rPr lang="en-US" sz="1467" b="1" dirty="0">
                <a:solidFill>
                  <a:srgbClr val="DC2626"/>
                </a:solidFill>
                <a:ea typeface="Calibri" pitchFamily="34" charset="-122"/>
                <a:cs typeface="Calibri" pitchFamily="34" charset="-120"/>
              </a:rPr>
              <a:t>Real examples:</a:t>
            </a:r>
            <a:endParaRPr lang="en-US" sz="1467" dirty="0">
              <a:solidFill>
                <a:prstClr val="black"/>
              </a:solidFill>
            </a:endParaRPr>
          </a:p>
        </p:txBody>
      </p:sp>
      <p:sp>
        <p:nvSpPr>
          <p:cNvPr id="27" name="Shape 25"/>
          <p:cNvSpPr/>
          <p:nvPr/>
        </p:nvSpPr>
        <p:spPr>
          <a:xfrm>
            <a:off x="6620256" y="3852672"/>
            <a:ext cx="170688" cy="170688"/>
          </a:xfrm>
          <a:prstGeom prst="line">
            <a:avLst/>
          </a:prstGeom>
          <a:solidFill>
            <a:srgbClr val="DC2626"/>
          </a:solidFill>
          <a:ln w="12700">
            <a:solidFill>
              <a:srgbClr val="DC2626"/>
            </a:solidFill>
            <a:prstDash val="solid"/>
          </a:ln>
        </p:spPr>
      </p:sp>
      <p:sp>
        <p:nvSpPr>
          <p:cNvPr id="28" name="Text 26"/>
          <p:cNvSpPr/>
          <p:nvPr/>
        </p:nvSpPr>
        <p:spPr>
          <a:xfrm>
            <a:off x="6888480" y="3816096"/>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Climate risk — known for decades</a:t>
            </a:r>
            <a:endParaRPr lang="en-US" sz="1600" dirty="0">
              <a:solidFill>
                <a:prstClr val="black"/>
              </a:solidFill>
            </a:endParaRPr>
          </a:p>
        </p:txBody>
      </p:sp>
      <p:sp>
        <p:nvSpPr>
          <p:cNvPr id="29" name="Shape 27"/>
          <p:cNvSpPr/>
          <p:nvPr/>
        </p:nvSpPr>
        <p:spPr>
          <a:xfrm>
            <a:off x="6620256" y="4315968"/>
            <a:ext cx="170688" cy="170688"/>
          </a:xfrm>
          <a:prstGeom prst="line">
            <a:avLst/>
          </a:prstGeom>
          <a:solidFill>
            <a:srgbClr val="DC2626"/>
          </a:solidFill>
          <a:ln w="12700">
            <a:solidFill>
              <a:srgbClr val="DC2626"/>
            </a:solidFill>
            <a:prstDash val="solid"/>
          </a:ln>
        </p:spPr>
      </p:sp>
      <p:sp>
        <p:nvSpPr>
          <p:cNvPr id="30" name="Text 28"/>
          <p:cNvSpPr/>
          <p:nvPr/>
        </p:nvSpPr>
        <p:spPr>
          <a:xfrm>
            <a:off x="6888480" y="4279392"/>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2008 financial crisis — many predicted it</a:t>
            </a:r>
            <a:endParaRPr lang="en-US" sz="1600" dirty="0">
              <a:solidFill>
                <a:prstClr val="black"/>
              </a:solidFill>
            </a:endParaRPr>
          </a:p>
        </p:txBody>
      </p:sp>
      <p:sp>
        <p:nvSpPr>
          <p:cNvPr id="31" name="Shape 29"/>
          <p:cNvSpPr/>
          <p:nvPr/>
        </p:nvSpPr>
        <p:spPr>
          <a:xfrm>
            <a:off x="6620256" y="4779264"/>
            <a:ext cx="170688" cy="170688"/>
          </a:xfrm>
          <a:prstGeom prst="line">
            <a:avLst/>
          </a:prstGeom>
          <a:solidFill>
            <a:srgbClr val="DC2626"/>
          </a:solidFill>
          <a:ln w="12700">
            <a:solidFill>
              <a:srgbClr val="DC2626"/>
            </a:solidFill>
            <a:prstDash val="solid"/>
          </a:ln>
        </p:spPr>
      </p:sp>
      <p:sp>
        <p:nvSpPr>
          <p:cNvPr id="32" name="Text 30"/>
          <p:cNvSpPr/>
          <p:nvPr/>
        </p:nvSpPr>
        <p:spPr>
          <a:xfrm>
            <a:off x="6888480" y="4742688"/>
            <a:ext cx="4754880" cy="42672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VW emissions — visible internally for years</a:t>
            </a:r>
            <a:endParaRPr lang="en-US" sz="1600" dirty="0">
              <a:solidFill>
                <a:prstClr val="black"/>
              </a:solidFill>
            </a:endParaRPr>
          </a:p>
        </p:txBody>
      </p:sp>
      <p:sp>
        <p:nvSpPr>
          <p:cNvPr id="33" name="Shape 31"/>
          <p:cNvSpPr/>
          <p:nvPr/>
        </p:nvSpPr>
        <p:spPr>
          <a:xfrm>
            <a:off x="6547104" y="5242560"/>
            <a:ext cx="4998720" cy="48768"/>
          </a:xfrm>
          <a:prstGeom prst="rect">
            <a:avLst/>
          </a:prstGeom>
          <a:solidFill>
            <a:srgbClr val="DC2626"/>
          </a:solidFill>
          <a:ln w="12700">
            <a:solidFill>
              <a:srgbClr val="DC2626"/>
            </a:solidFill>
            <a:prstDash val="solid"/>
          </a:ln>
        </p:spPr>
      </p:sp>
      <p:sp>
        <p:nvSpPr>
          <p:cNvPr id="34" name="Text 32"/>
          <p:cNvSpPr/>
          <p:nvPr/>
        </p:nvSpPr>
        <p:spPr>
          <a:xfrm>
            <a:off x="6547104" y="5364480"/>
            <a:ext cx="5242560" cy="975360"/>
          </a:xfrm>
          <a:prstGeom prst="rect">
            <a:avLst/>
          </a:prstGeom>
          <a:noFill/>
          <a:ln/>
        </p:spPr>
        <p:txBody>
          <a:bodyPr wrap="square" lIns="0" tIns="0" rIns="0" bIns="0" rtlCol="0" anchor="ctr"/>
          <a:lstStyle/>
          <a:p>
            <a:r>
              <a:rPr lang="en-US" sz="1733" b="1" i="1" dirty="0">
                <a:solidFill>
                  <a:srgbClr val="DC2626"/>
                </a:solidFill>
                <a:ea typeface="Calibri" pitchFamily="34" charset="-122"/>
                <a:cs typeface="Calibri" pitchFamily="34" charset="-120"/>
              </a:rPr>
              <a:t>Accountability is the problem:</a:t>
            </a:r>
            <a:endParaRPr lang="en-US" sz="1733" dirty="0">
              <a:solidFill>
                <a:prstClr val="black"/>
              </a:solidFill>
            </a:endParaRPr>
          </a:p>
          <a:p>
            <a:r>
              <a:rPr lang="en-US" sz="1733" b="1" i="1" dirty="0">
                <a:solidFill>
                  <a:srgbClr val="DC2626"/>
                </a:solidFill>
                <a:ea typeface="Calibri" pitchFamily="34" charset="-122"/>
                <a:cs typeface="Calibri" pitchFamily="34" charset="-120"/>
              </a:rPr>
              <a:t>'Everyone could see it charging.'</a:t>
            </a:r>
            <a:endParaRPr lang="en-US" sz="1733" dirty="0">
              <a:solidFill>
                <a:prstClr val="black"/>
              </a:solidFill>
            </a:endParaRPr>
          </a:p>
        </p:txBody>
      </p:sp>
    </p:spTree>
    <p:extLst>
      <p:ext uri="{BB962C8B-B14F-4D97-AF65-F5344CB8AC3E}">
        <p14:creationId xmlns:p14="http://schemas.microsoft.com/office/powerpoint/2010/main" val="2472968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B5 — DISCUSSION STARTER</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gray rhino discussion gets stuck on methodology</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533" b="1" dirty="0">
                <a:solidFill>
                  <a:srgbClr val="FFFFFF"/>
                </a:solidFill>
                <a:ea typeface="Calibri" pitchFamily="34" charset="-122"/>
                <a:cs typeface="Calibri" pitchFamily="34" charset="-120"/>
              </a:rPr>
              <a:t>The Arithmetic Trap</a:t>
            </a:r>
            <a:endParaRPr lang="en-US" sz="4533" dirty="0">
              <a:solidFill>
                <a:prstClr val="black"/>
              </a:solidFill>
            </a:endParaRPr>
          </a:p>
        </p:txBody>
      </p:sp>
      <p:sp>
        <p:nvSpPr>
          <p:cNvPr id="7" name="Text 5"/>
          <p:cNvSpPr/>
          <p:nvPr/>
        </p:nvSpPr>
        <p:spPr>
          <a:xfrm>
            <a:off x="487680" y="1463040"/>
            <a:ext cx="10972800" cy="609600"/>
          </a:xfrm>
          <a:prstGeom prst="rect">
            <a:avLst/>
          </a:prstGeom>
          <a:noFill/>
          <a:ln/>
        </p:spPr>
        <p:txBody>
          <a:bodyPr wrap="square" lIns="0" tIns="0" rIns="0" bIns="0" rtlCol="0" anchor="ctr"/>
          <a:lstStyle/>
          <a:p>
            <a:r>
              <a:rPr lang="en-US" sz="2267" i="1" dirty="0">
                <a:solidFill>
                  <a:srgbClr val="0A9396"/>
                </a:solidFill>
                <a:ea typeface="Calibri" pitchFamily="34" charset="-122"/>
                <a:cs typeface="Calibri" pitchFamily="34" charset="-120"/>
              </a:rPr>
              <a:t>When you present a gray rhino with data, management will attack your math.</a:t>
            </a:r>
            <a:endParaRPr lang="en-US" sz="2267" dirty="0">
              <a:solidFill>
                <a:prstClr val="black"/>
              </a:solidFill>
            </a:endParaRPr>
          </a:p>
        </p:txBody>
      </p:sp>
      <p:sp>
        <p:nvSpPr>
          <p:cNvPr id="8" name="Shape 6"/>
          <p:cNvSpPr/>
          <p:nvPr/>
        </p:nvSpPr>
        <p:spPr>
          <a:xfrm>
            <a:off x="487680" y="2218944"/>
            <a:ext cx="11216640" cy="2072640"/>
          </a:xfrm>
          <a:prstGeom prst="rect">
            <a:avLst/>
          </a:prstGeom>
          <a:solidFill>
            <a:srgbClr val="0D1F3A"/>
          </a:solidFill>
          <a:ln w="12700">
            <a:solidFill>
              <a:srgbClr val="64748B"/>
            </a:solidFill>
            <a:prstDash val="solid"/>
          </a:ln>
        </p:spPr>
      </p:sp>
      <p:sp>
        <p:nvSpPr>
          <p:cNvPr id="9" name="Text 7"/>
          <p:cNvSpPr/>
          <p:nvPr/>
        </p:nvSpPr>
        <p:spPr>
          <a:xfrm>
            <a:off x="731520" y="2316480"/>
            <a:ext cx="2438400" cy="426720"/>
          </a:xfrm>
          <a:prstGeom prst="rect">
            <a:avLst/>
          </a:prstGeom>
          <a:noFill/>
          <a:ln/>
        </p:spPr>
        <p:txBody>
          <a:bodyPr wrap="square" lIns="0" tIns="0" rIns="0" bIns="0" rtlCol="0" anchor="ctr"/>
          <a:lstStyle/>
          <a:p>
            <a:r>
              <a:rPr lang="en-US" sz="1600" b="1" dirty="0">
                <a:solidFill>
                  <a:srgbClr val="E8A838"/>
                </a:solidFill>
                <a:ea typeface="Calibri" pitchFamily="34" charset="-122"/>
                <a:cs typeface="Calibri" pitchFamily="34" charset="-120"/>
              </a:rPr>
              <a:t>Scenario:</a:t>
            </a:r>
            <a:endParaRPr lang="en-US" sz="1600" dirty="0">
              <a:solidFill>
                <a:prstClr val="black"/>
              </a:solidFill>
            </a:endParaRPr>
          </a:p>
        </p:txBody>
      </p:sp>
      <p:sp>
        <p:nvSpPr>
          <p:cNvPr id="10" name="Text 8"/>
          <p:cNvSpPr/>
          <p:nvPr/>
        </p:nvSpPr>
        <p:spPr>
          <a:xfrm>
            <a:off x="731520" y="2743200"/>
            <a:ext cx="10728960" cy="731520"/>
          </a:xfrm>
          <a:prstGeom prst="rect">
            <a:avLst/>
          </a:prstGeom>
          <a:noFill/>
          <a:ln/>
        </p:spPr>
        <p:txBody>
          <a:bodyPr wrap="square" lIns="0" tIns="0" rIns="0" bIns="0" rtlCol="0" anchor="ctr"/>
          <a:lstStyle/>
          <a:p>
            <a:r>
              <a:rPr lang="en-US" sz="1867" dirty="0">
                <a:solidFill>
                  <a:srgbClr val="CBD5E1"/>
                </a:solidFill>
                <a:ea typeface="Calibri" pitchFamily="34" charset="-122"/>
                <a:cs typeface="Calibri" pitchFamily="34" charset="-120"/>
              </a:rPr>
              <a:t>Compliance presents data showing the organisation has a 40% probability of a regulatory enforcement action within 18 months, with expected cost of EUR 3.2M.</a:t>
            </a:r>
            <a:endParaRPr lang="en-US" sz="1867" dirty="0">
              <a:solidFill>
                <a:prstClr val="black"/>
              </a:solidFill>
            </a:endParaRPr>
          </a:p>
        </p:txBody>
      </p:sp>
      <p:sp>
        <p:nvSpPr>
          <p:cNvPr id="11" name="Text 9"/>
          <p:cNvSpPr/>
          <p:nvPr/>
        </p:nvSpPr>
        <p:spPr>
          <a:xfrm>
            <a:off x="731520" y="3511296"/>
            <a:ext cx="10728960" cy="670560"/>
          </a:xfrm>
          <a:prstGeom prst="rect">
            <a:avLst/>
          </a:prstGeom>
          <a:noFill/>
          <a:ln/>
        </p:spPr>
        <p:txBody>
          <a:bodyPr wrap="square" lIns="0" tIns="0" rIns="0" bIns="0" rtlCol="0" anchor="ctr"/>
          <a:lstStyle/>
          <a:p>
            <a:r>
              <a:rPr lang="en-US" sz="1733" i="1" dirty="0">
                <a:solidFill>
                  <a:srgbClr val="64748B"/>
                </a:solidFill>
                <a:ea typeface="Calibri" pitchFamily="34" charset="-122"/>
                <a:cs typeface="Calibri" pitchFamily="34" charset="-120"/>
              </a:rPr>
              <a:t>Management response: 'Where does the 40% come from? What's the confidence interval? Who validated the model? We'd need to see the underlying assumptions before we can act on this.'</a:t>
            </a:r>
            <a:endParaRPr lang="en-US" sz="1733" dirty="0">
              <a:solidFill>
                <a:prstClr val="black"/>
              </a:solidFill>
            </a:endParaRPr>
          </a:p>
        </p:txBody>
      </p:sp>
      <p:sp>
        <p:nvSpPr>
          <p:cNvPr id="12" name="Shape 10"/>
          <p:cNvSpPr/>
          <p:nvPr/>
        </p:nvSpPr>
        <p:spPr>
          <a:xfrm>
            <a:off x="487680" y="4450080"/>
            <a:ext cx="5364480" cy="1950720"/>
          </a:xfrm>
          <a:prstGeom prst="rect">
            <a:avLst/>
          </a:prstGeom>
          <a:solidFill>
            <a:srgbClr val="1A0A0A"/>
          </a:solidFill>
          <a:ln w="12700">
            <a:solidFill>
              <a:srgbClr val="DC2626"/>
            </a:solidFill>
            <a:prstDash val="solid"/>
          </a:ln>
        </p:spPr>
      </p:sp>
      <p:sp>
        <p:nvSpPr>
          <p:cNvPr id="13" name="Text 11"/>
          <p:cNvSpPr/>
          <p:nvPr/>
        </p:nvSpPr>
        <p:spPr>
          <a:xfrm>
            <a:off x="670560" y="4535424"/>
            <a:ext cx="4998720" cy="463296"/>
          </a:xfrm>
          <a:prstGeom prst="rect">
            <a:avLst/>
          </a:prstGeom>
          <a:noFill/>
          <a:ln/>
        </p:spPr>
        <p:txBody>
          <a:bodyPr wrap="square" lIns="0" tIns="0" rIns="0" bIns="0" rtlCol="0" anchor="ctr"/>
          <a:lstStyle/>
          <a:p>
            <a:r>
              <a:rPr lang="en-US" sz="1733" b="1" dirty="0">
                <a:solidFill>
                  <a:srgbClr val="DC2626"/>
                </a:solidFill>
                <a:ea typeface="Calibri" pitchFamily="34" charset="-122"/>
                <a:cs typeface="Calibri" pitchFamily="34" charset="-120"/>
              </a:rPr>
              <a:t>What's happening</a:t>
            </a:r>
            <a:endParaRPr lang="en-US" sz="1733" dirty="0">
              <a:solidFill>
                <a:prstClr val="black"/>
              </a:solidFill>
            </a:endParaRPr>
          </a:p>
        </p:txBody>
      </p:sp>
      <p:sp>
        <p:nvSpPr>
          <p:cNvPr id="14" name="Text 12"/>
          <p:cNvSpPr/>
          <p:nvPr/>
        </p:nvSpPr>
        <p:spPr>
          <a:xfrm>
            <a:off x="670560" y="5023104"/>
            <a:ext cx="4998720" cy="121920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The math is not the problem. Questioning the methodology is a displacement activity. They are avoiding the accountability that comes with accepting the data is right.</a:t>
            </a:r>
            <a:endParaRPr lang="en-US" sz="1600" dirty="0">
              <a:solidFill>
                <a:prstClr val="black"/>
              </a:solidFill>
            </a:endParaRPr>
          </a:p>
        </p:txBody>
      </p:sp>
      <p:sp>
        <p:nvSpPr>
          <p:cNvPr id="15" name="Shape 13"/>
          <p:cNvSpPr/>
          <p:nvPr/>
        </p:nvSpPr>
        <p:spPr>
          <a:xfrm>
            <a:off x="6339840" y="4450080"/>
            <a:ext cx="5364480" cy="1950720"/>
          </a:xfrm>
          <a:prstGeom prst="rect">
            <a:avLst/>
          </a:prstGeom>
          <a:solidFill>
            <a:srgbClr val="0A1A0A"/>
          </a:solidFill>
          <a:ln w="12700">
            <a:solidFill>
              <a:srgbClr val="059669"/>
            </a:solidFill>
            <a:prstDash val="solid"/>
          </a:ln>
        </p:spPr>
      </p:sp>
      <p:sp>
        <p:nvSpPr>
          <p:cNvPr id="16" name="Text 14"/>
          <p:cNvSpPr/>
          <p:nvPr/>
        </p:nvSpPr>
        <p:spPr>
          <a:xfrm>
            <a:off x="6522720" y="4535424"/>
            <a:ext cx="4998720" cy="463296"/>
          </a:xfrm>
          <a:prstGeom prst="rect">
            <a:avLst/>
          </a:prstGeom>
          <a:noFill/>
          <a:ln/>
        </p:spPr>
        <p:txBody>
          <a:bodyPr wrap="square" lIns="0" tIns="0" rIns="0" bIns="0" rtlCol="0" anchor="ctr"/>
          <a:lstStyle/>
          <a:p>
            <a:r>
              <a:rPr lang="en-US" sz="1733" b="1" dirty="0">
                <a:solidFill>
                  <a:srgbClr val="059669"/>
                </a:solidFill>
                <a:ea typeface="Calibri" pitchFamily="34" charset="-122"/>
                <a:cs typeface="Calibri" pitchFamily="34" charset="-120"/>
              </a:rPr>
              <a:t>Your move</a:t>
            </a:r>
            <a:endParaRPr lang="en-US" sz="1733" dirty="0">
              <a:solidFill>
                <a:prstClr val="black"/>
              </a:solidFill>
            </a:endParaRPr>
          </a:p>
        </p:txBody>
      </p:sp>
      <p:sp>
        <p:nvSpPr>
          <p:cNvPr id="17" name="Text 15"/>
          <p:cNvSpPr/>
          <p:nvPr/>
        </p:nvSpPr>
        <p:spPr>
          <a:xfrm>
            <a:off x="6522720" y="5023104"/>
            <a:ext cx="4998720" cy="1219200"/>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Don't defend the model. Ask the question that matters: 'If you accepted this data as directionally correct — what would prevent us acting on it?' Move from 'is the number right?' to 'what's stopping us?'</a:t>
            </a:r>
            <a:endParaRPr lang="en-US" sz="1600" dirty="0">
              <a:solidFill>
                <a:prstClr val="black"/>
              </a:solidFill>
            </a:endParaRPr>
          </a:p>
        </p:txBody>
      </p:sp>
    </p:spTree>
    <p:extLst>
      <p:ext uri="{BB962C8B-B14F-4D97-AF65-F5344CB8AC3E}">
        <p14:creationId xmlns:p14="http://schemas.microsoft.com/office/powerpoint/2010/main" val="8859047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B6 — EVIDENCE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someone challenges the Three Lines critique</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3733" b="1" dirty="0">
                <a:solidFill>
                  <a:srgbClr val="FFFFFF"/>
                </a:solidFill>
                <a:ea typeface="Calibri" pitchFamily="34" charset="-122"/>
                <a:cs typeface="Calibri" pitchFamily="34" charset="-120"/>
              </a:rPr>
              <a:t>What the 2020 Revision Actually Fixed</a:t>
            </a:r>
            <a:endParaRPr lang="en-US" sz="3733" dirty="0">
              <a:solidFill>
                <a:prstClr val="black"/>
              </a:solidFill>
            </a:endParaRPr>
          </a:p>
        </p:txBody>
      </p:sp>
      <p:sp>
        <p:nvSpPr>
          <p:cNvPr id="7" name="Shape 5"/>
          <p:cNvSpPr/>
          <p:nvPr/>
        </p:nvSpPr>
        <p:spPr>
          <a:xfrm>
            <a:off x="365760" y="1560576"/>
            <a:ext cx="11460480" cy="1146048"/>
          </a:xfrm>
          <a:prstGeom prst="rect">
            <a:avLst/>
          </a:prstGeom>
          <a:solidFill>
            <a:srgbClr val="0D1F3A"/>
          </a:solidFill>
          <a:ln w="12700">
            <a:solidFill>
              <a:srgbClr val="1E3A5F"/>
            </a:solidFill>
            <a:prstDash val="solid"/>
          </a:ln>
        </p:spPr>
      </p:sp>
      <p:sp>
        <p:nvSpPr>
          <p:cNvPr id="8" name="Text 6"/>
          <p:cNvSpPr/>
          <p:nvPr/>
        </p:nvSpPr>
        <p:spPr>
          <a:xfrm>
            <a:off x="548640" y="1621536"/>
            <a:ext cx="5974080" cy="463296"/>
          </a:xfrm>
          <a:prstGeom prst="rect">
            <a:avLst/>
          </a:prstGeom>
          <a:noFill/>
          <a:ln/>
        </p:spPr>
        <p:txBody>
          <a:bodyPr wrap="square" lIns="0" tIns="0" rIns="0" bIns="0" rtlCol="0" anchor="ctr"/>
          <a:lstStyle/>
          <a:p>
            <a:r>
              <a:rPr lang="en-US" sz="1467" dirty="0">
                <a:solidFill>
                  <a:srgbClr val="FCA5A5"/>
                </a:solidFill>
                <a:ea typeface="Calibri" pitchFamily="34" charset="-122"/>
                <a:cs typeface="Calibri" pitchFamily="34" charset="-120"/>
              </a:rPr>
              <a:t>Problem: 2nd line had absorbed 1st line risk ownership — business said 'that's compliance's job'</a:t>
            </a:r>
            <a:endParaRPr lang="en-US" sz="1467" dirty="0">
              <a:solidFill>
                <a:prstClr val="black"/>
              </a:solidFill>
            </a:endParaRPr>
          </a:p>
        </p:txBody>
      </p:sp>
      <p:sp>
        <p:nvSpPr>
          <p:cNvPr id="9" name="Shape 7"/>
          <p:cNvSpPr/>
          <p:nvPr/>
        </p:nvSpPr>
        <p:spPr>
          <a:xfrm>
            <a:off x="6583680" y="1633728"/>
            <a:ext cx="48768" cy="975360"/>
          </a:xfrm>
          <a:prstGeom prst="rect">
            <a:avLst/>
          </a:prstGeom>
          <a:solidFill>
            <a:srgbClr val="64748B"/>
          </a:solidFill>
          <a:ln w="12700">
            <a:solidFill>
              <a:srgbClr val="64748B"/>
            </a:solidFill>
            <a:prstDash val="solid"/>
          </a:ln>
        </p:spPr>
      </p:sp>
      <p:sp>
        <p:nvSpPr>
          <p:cNvPr id="10" name="Text 8"/>
          <p:cNvSpPr/>
          <p:nvPr/>
        </p:nvSpPr>
        <p:spPr>
          <a:xfrm>
            <a:off x="6729984" y="1621536"/>
            <a:ext cx="4267200" cy="609600"/>
          </a:xfrm>
          <a:prstGeom prst="rect">
            <a:avLst/>
          </a:prstGeom>
          <a:noFill/>
          <a:ln/>
        </p:spPr>
        <p:txBody>
          <a:bodyPr wrap="square" lIns="0" tIns="0" rIns="0" bIns="0" rtlCol="0" anchor="ctr"/>
          <a:lstStyle/>
          <a:p>
            <a:r>
              <a:rPr lang="en-US" sz="1467" dirty="0">
                <a:solidFill>
                  <a:srgbClr val="6EE7B7"/>
                </a:solidFill>
                <a:ea typeface="Calibri" pitchFamily="34" charset="-122"/>
                <a:cs typeface="Calibri" pitchFamily="34" charset="-120"/>
              </a:rPr>
              <a:t>Fix: Explicit clarification: 1st line owns risk. 2nd line provides oversight, not ownership. Accountability sits where the work is done.</a:t>
            </a:r>
            <a:endParaRPr lang="en-US" sz="1467" dirty="0">
              <a:solidFill>
                <a:prstClr val="black"/>
              </a:solidFill>
            </a:endParaRPr>
          </a:p>
        </p:txBody>
      </p:sp>
      <p:sp>
        <p:nvSpPr>
          <p:cNvPr id="11" name="Text 9"/>
          <p:cNvSpPr/>
          <p:nvPr/>
        </p:nvSpPr>
        <p:spPr>
          <a:xfrm>
            <a:off x="6729984" y="2267712"/>
            <a:ext cx="4267200" cy="390144"/>
          </a:xfrm>
          <a:prstGeom prst="rect">
            <a:avLst/>
          </a:prstGeom>
          <a:noFill/>
          <a:ln/>
        </p:spPr>
        <p:txBody>
          <a:bodyPr wrap="square" lIns="0" tIns="0" rIns="0" bIns="0" rtlCol="0" anchor="ctr"/>
          <a:lstStyle/>
          <a:p>
            <a:r>
              <a:rPr lang="en-US" sz="1400" i="1" dirty="0">
                <a:solidFill>
                  <a:srgbClr val="E8A838"/>
                </a:solidFill>
                <a:ea typeface="Calibri" pitchFamily="34" charset="-122"/>
                <a:cs typeface="Calibri" pitchFamily="34" charset="-120"/>
              </a:rPr>
              <a:t>Impact: High — restructures who is accountable for risk outcomes</a:t>
            </a:r>
            <a:endParaRPr lang="en-US" sz="1400" dirty="0">
              <a:solidFill>
                <a:prstClr val="black"/>
              </a:solidFill>
            </a:endParaRPr>
          </a:p>
        </p:txBody>
      </p:sp>
      <p:sp>
        <p:nvSpPr>
          <p:cNvPr id="12" name="Shape 10"/>
          <p:cNvSpPr/>
          <p:nvPr/>
        </p:nvSpPr>
        <p:spPr>
          <a:xfrm>
            <a:off x="365760" y="2804160"/>
            <a:ext cx="11460480" cy="1146048"/>
          </a:xfrm>
          <a:prstGeom prst="rect">
            <a:avLst/>
          </a:prstGeom>
          <a:solidFill>
            <a:srgbClr val="0D1F3A"/>
          </a:solidFill>
          <a:ln w="12700">
            <a:solidFill>
              <a:srgbClr val="1E3A5F"/>
            </a:solidFill>
            <a:prstDash val="solid"/>
          </a:ln>
        </p:spPr>
      </p:sp>
      <p:sp>
        <p:nvSpPr>
          <p:cNvPr id="13" name="Text 11"/>
          <p:cNvSpPr/>
          <p:nvPr/>
        </p:nvSpPr>
        <p:spPr>
          <a:xfrm>
            <a:off x="548640" y="2865120"/>
            <a:ext cx="5974080" cy="463296"/>
          </a:xfrm>
          <a:prstGeom prst="rect">
            <a:avLst/>
          </a:prstGeom>
          <a:noFill/>
          <a:ln/>
        </p:spPr>
        <p:txBody>
          <a:bodyPr wrap="square" lIns="0" tIns="0" rIns="0" bIns="0" rtlCol="0" anchor="ctr"/>
          <a:lstStyle/>
          <a:p>
            <a:r>
              <a:rPr lang="en-US" sz="1467" dirty="0">
                <a:solidFill>
                  <a:srgbClr val="FCA5A5"/>
                </a:solidFill>
                <a:ea typeface="Calibri" pitchFamily="34" charset="-122"/>
                <a:cs typeface="Calibri" pitchFamily="34" charset="-120"/>
              </a:rPr>
              <a:t>Problem: Model was drawn as three parallel vertical lines — implied separation rather than interaction</a:t>
            </a:r>
            <a:endParaRPr lang="en-US" sz="1467" dirty="0">
              <a:solidFill>
                <a:prstClr val="black"/>
              </a:solidFill>
            </a:endParaRPr>
          </a:p>
        </p:txBody>
      </p:sp>
      <p:sp>
        <p:nvSpPr>
          <p:cNvPr id="14" name="Shape 12"/>
          <p:cNvSpPr/>
          <p:nvPr/>
        </p:nvSpPr>
        <p:spPr>
          <a:xfrm>
            <a:off x="6583680" y="2877312"/>
            <a:ext cx="48768" cy="975360"/>
          </a:xfrm>
          <a:prstGeom prst="rect">
            <a:avLst/>
          </a:prstGeom>
          <a:solidFill>
            <a:srgbClr val="64748B"/>
          </a:solidFill>
          <a:ln w="12700">
            <a:solidFill>
              <a:srgbClr val="64748B"/>
            </a:solidFill>
            <a:prstDash val="solid"/>
          </a:ln>
        </p:spPr>
      </p:sp>
      <p:sp>
        <p:nvSpPr>
          <p:cNvPr id="15" name="Text 13"/>
          <p:cNvSpPr/>
          <p:nvPr/>
        </p:nvSpPr>
        <p:spPr>
          <a:xfrm>
            <a:off x="6729984" y="2865120"/>
            <a:ext cx="4267200" cy="609600"/>
          </a:xfrm>
          <a:prstGeom prst="rect">
            <a:avLst/>
          </a:prstGeom>
          <a:noFill/>
          <a:ln/>
        </p:spPr>
        <p:txBody>
          <a:bodyPr wrap="square" lIns="0" tIns="0" rIns="0" bIns="0" rtlCol="0" anchor="ctr"/>
          <a:lstStyle/>
          <a:p>
            <a:r>
              <a:rPr lang="en-US" sz="1467" dirty="0">
                <a:solidFill>
                  <a:srgbClr val="6EE7B7"/>
                </a:solidFill>
                <a:ea typeface="Calibri" pitchFamily="34" charset="-122"/>
                <a:cs typeface="Calibri" pitchFamily="34" charset="-120"/>
              </a:rPr>
              <a:t>Fix: 2020 model shows dynamic relationships, not fixed structures. Lines interact, overlap and inform each other.</a:t>
            </a:r>
            <a:endParaRPr lang="en-US" sz="1467" dirty="0">
              <a:solidFill>
                <a:prstClr val="black"/>
              </a:solidFill>
            </a:endParaRPr>
          </a:p>
        </p:txBody>
      </p:sp>
      <p:sp>
        <p:nvSpPr>
          <p:cNvPr id="16" name="Text 14"/>
          <p:cNvSpPr/>
          <p:nvPr/>
        </p:nvSpPr>
        <p:spPr>
          <a:xfrm>
            <a:off x="6729984" y="3511296"/>
            <a:ext cx="4267200" cy="390144"/>
          </a:xfrm>
          <a:prstGeom prst="rect">
            <a:avLst/>
          </a:prstGeom>
          <a:noFill/>
          <a:ln/>
        </p:spPr>
        <p:txBody>
          <a:bodyPr wrap="square" lIns="0" tIns="0" rIns="0" bIns="0" rtlCol="0" anchor="ctr"/>
          <a:lstStyle/>
          <a:p>
            <a:r>
              <a:rPr lang="en-US" sz="1400" i="1" dirty="0">
                <a:solidFill>
                  <a:srgbClr val="E8A838"/>
                </a:solidFill>
                <a:ea typeface="Calibri" pitchFamily="34" charset="-122"/>
                <a:cs typeface="Calibri" pitchFamily="34" charset="-120"/>
              </a:rPr>
              <a:t>Impact: Medium — changes how integration is visualised and expected</a:t>
            </a:r>
            <a:endParaRPr lang="en-US" sz="1400" dirty="0">
              <a:solidFill>
                <a:prstClr val="black"/>
              </a:solidFill>
            </a:endParaRPr>
          </a:p>
        </p:txBody>
      </p:sp>
      <p:sp>
        <p:nvSpPr>
          <p:cNvPr id="17" name="Shape 15"/>
          <p:cNvSpPr/>
          <p:nvPr/>
        </p:nvSpPr>
        <p:spPr>
          <a:xfrm>
            <a:off x="365760" y="4047744"/>
            <a:ext cx="11460480" cy="1146048"/>
          </a:xfrm>
          <a:prstGeom prst="rect">
            <a:avLst/>
          </a:prstGeom>
          <a:solidFill>
            <a:srgbClr val="0D1F3A"/>
          </a:solidFill>
          <a:ln w="12700">
            <a:solidFill>
              <a:srgbClr val="1E3A5F"/>
            </a:solidFill>
            <a:prstDash val="solid"/>
          </a:ln>
        </p:spPr>
      </p:sp>
      <p:sp>
        <p:nvSpPr>
          <p:cNvPr id="18" name="Text 16"/>
          <p:cNvSpPr/>
          <p:nvPr/>
        </p:nvSpPr>
        <p:spPr>
          <a:xfrm>
            <a:off x="548640" y="4108704"/>
            <a:ext cx="5974080" cy="463296"/>
          </a:xfrm>
          <a:prstGeom prst="rect">
            <a:avLst/>
          </a:prstGeom>
          <a:noFill/>
          <a:ln/>
        </p:spPr>
        <p:txBody>
          <a:bodyPr wrap="square" lIns="0" tIns="0" rIns="0" bIns="0" rtlCol="0" anchor="ctr"/>
          <a:lstStyle/>
          <a:p>
            <a:r>
              <a:rPr lang="en-US" sz="1467" dirty="0">
                <a:solidFill>
                  <a:srgbClr val="FCA5A5"/>
                </a:solidFill>
                <a:ea typeface="Calibri" pitchFamily="34" charset="-122"/>
                <a:cs typeface="Calibri" pitchFamily="34" charset="-120"/>
              </a:rPr>
              <a:t>Problem: Internal audit was positioned as primarily serving management — weakened independence</a:t>
            </a:r>
            <a:endParaRPr lang="en-US" sz="1467" dirty="0">
              <a:solidFill>
                <a:prstClr val="black"/>
              </a:solidFill>
            </a:endParaRPr>
          </a:p>
        </p:txBody>
      </p:sp>
      <p:sp>
        <p:nvSpPr>
          <p:cNvPr id="19" name="Shape 17"/>
          <p:cNvSpPr/>
          <p:nvPr/>
        </p:nvSpPr>
        <p:spPr>
          <a:xfrm>
            <a:off x="6583680" y="4120896"/>
            <a:ext cx="48768" cy="975360"/>
          </a:xfrm>
          <a:prstGeom prst="rect">
            <a:avLst/>
          </a:prstGeom>
          <a:solidFill>
            <a:srgbClr val="64748B"/>
          </a:solidFill>
          <a:ln w="12700">
            <a:solidFill>
              <a:srgbClr val="64748B"/>
            </a:solidFill>
            <a:prstDash val="solid"/>
          </a:ln>
        </p:spPr>
      </p:sp>
      <p:sp>
        <p:nvSpPr>
          <p:cNvPr id="20" name="Text 18"/>
          <p:cNvSpPr/>
          <p:nvPr/>
        </p:nvSpPr>
        <p:spPr>
          <a:xfrm>
            <a:off x="6729984" y="4108704"/>
            <a:ext cx="4267200" cy="609600"/>
          </a:xfrm>
          <a:prstGeom prst="rect">
            <a:avLst/>
          </a:prstGeom>
          <a:noFill/>
          <a:ln/>
        </p:spPr>
        <p:txBody>
          <a:bodyPr wrap="square" lIns="0" tIns="0" rIns="0" bIns="0" rtlCol="0" anchor="ctr"/>
          <a:lstStyle/>
          <a:p>
            <a:r>
              <a:rPr lang="en-US" sz="1467" dirty="0">
                <a:solidFill>
                  <a:srgbClr val="6EE7B7"/>
                </a:solidFill>
                <a:ea typeface="Calibri" pitchFamily="34" charset="-122"/>
                <a:cs typeface="Calibri" pitchFamily="34" charset="-120"/>
              </a:rPr>
              <a:t>Fix: 3rd line reports directly to governing body (board/audit committee). Independence from management is explicit.</a:t>
            </a:r>
            <a:endParaRPr lang="en-US" sz="1467" dirty="0">
              <a:solidFill>
                <a:prstClr val="black"/>
              </a:solidFill>
            </a:endParaRPr>
          </a:p>
        </p:txBody>
      </p:sp>
      <p:sp>
        <p:nvSpPr>
          <p:cNvPr id="21" name="Text 19"/>
          <p:cNvSpPr/>
          <p:nvPr/>
        </p:nvSpPr>
        <p:spPr>
          <a:xfrm>
            <a:off x="6729984" y="4754880"/>
            <a:ext cx="4267200" cy="390144"/>
          </a:xfrm>
          <a:prstGeom prst="rect">
            <a:avLst/>
          </a:prstGeom>
          <a:noFill/>
          <a:ln/>
        </p:spPr>
        <p:txBody>
          <a:bodyPr wrap="square" lIns="0" tIns="0" rIns="0" bIns="0" rtlCol="0" anchor="ctr"/>
          <a:lstStyle/>
          <a:p>
            <a:r>
              <a:rPr lang="en-US" sz="1400" i="1" dirty="0">
                <a:solidFill>
                  <a:srgbClr val="E8A838"/>
                </a:solidFill>
                <a:ea typeface="Calibri" pitchFamily="34" charset="-122"/>
                <a:cs typeface="Calibri" pitchFamily="34" charset="-120"/>
              </a:rPr>
              <a:t>Impact: High — strengthens assurance credibility with board</a:t>
            </a:r>
            <a:endParaRPr lang="en-US" sz="1400" dirty="0">
              <a:solidFill>
                <a:prstClr val="black"/>
              </a:solidFill>
            </a:endParaRPr>
          </a:p>
        </p:txBody>
      </p:sp>
      <p:sp>
        <p:nvSpPr>
          <p:cNvPr id="22" name="Shape 20"/>
          <p:cNvSpPr/>
          <p:nvPr/>
        </p:nvSpPr>
        <p:spPr>
          <a:xfrm>
            <a:off x="365760" y="5291328"/>
            <a:ext cx="11460480" cy="1146048"/>
          </a:xfrm>
          <a:prstGeom prst="rect">
            <a:avLst/>
          </a:prstGeom>
          <a:solidFill>
            <a:srgbClr val="0D1F3A"/>
          </a:solidFill>
          <a:ln w="12700">
            <a:solidFill>
              <a:srgbClr val="1E3A5F"/>
            </a:solidFill>
            <a:prstDash val="solid"/>
          </a:ln>
        </p:spPr>
      </p:sp>
      <p:sp>
        <p:nvSpPr>
          <p:cNvPr id="23" name="Text 21"/>
          <p:cNvSpPr/>
          <p:nvPr/>
        </p:nvSpPr>
        <p:spPr>
          <a:xfrm>
            <a:off x="548640" y="5352288"/>
            <a:ext cx="5974080" cy="463296"/>
          </a:xfrm>
          <a:prstGeom prst="rect">
            <a:avLst/>
          </a:prstGeom>
          <a:noFill/>
          <a:ln/>
        </p:spPr>
        <p:txBody>
          <a:bodyPr wrap="square" lIns="0" tIns="0" rIns="0" bIns="0" rtlCol="0" anchor="ctr"/>
          <a:lstStyle/>
          <a:p>
            <a:r>
              <a:rPr lang="en-US" sz="1467" dirty="0">
                <a:solidFill>
                  <a:srgbClr val="FCA5A5"/>
                </a:solidFill>
                <a:ea typeface="Calibri" pitchFamily="34" charset="-122"/>
                <a:cs typeface="Calibri" pitchFamily="34" charset="-120"/>
              </a:rPr>
              <a:t>Problem: No mention of external providers of assurance — external audit, regulators, third parties</a:t>
            </a:r>
            <a:endParaRPr lang="en-US" sz="1467" dirty="0">
              <a:solidFill>
                <a:prstClr val="black"/>
              </a:solidFill>
            </a:endParaRPr>
          </a:p>
        </p:txBody>
      </p:sp>
      <p:sp>
        <p:nvSpPr>
          <p:cNvPr id="24" name="Shape 22"/>
          <p:cNvSpPr/>
          <p:nvPr/>
        </p:nvSpPr>
        <p:spPr>
          <a:xfrm>
            <a:off x="6583680" y="5364480"/>
            <a:ext cx="48768" cy="975360"/>
          </a:xfrm>
          <a:prstGeom prst="rect">
            <a:avLst/>
          </a:prstGeom>
          <a:solidFill>
            <a:srgbClr val="64748B"/>
          </a:solidFill>
          <a:ln w="12700">
            <a:solidFill>
              <a:srgbClr val="64748B"/>
            </a:solidFill>
            <a:prstDash val="solid"/>
          </a:ln>
        </p:spPr>
      </p:sp>
      <p:sp>
        <p:nvSpPr>
          <p:cNvPr id="25" name="Text 23"/>
          <p:cNvSpPr/>
          <p:nvPr/>
        </p:nvSpPr>
        <p:spPr>
          <a:xfrm>
            <a:off x="6729984" y="5352288"/>
            <a:ext cx="4267200" cy="609600"/>
          </a:xfrm>
          <a:prstGeom prst="rect">
            <a:avLst/>
          </a:prstGeom>
          <a:noFill/>
          <a:ln/>
        </p:spPr>
        <p:txBody>
          <a:bodyPr wrap="square" lIns="0" tIns="0" rIns="0" bIns="0" rtlCol="0" anchor="ctr"/>
          <a:lstStyle/>
          <a:p>
            <a:r>
              <a:rPr lang="en-US" sz="1467" dirty="0">
                <a:solidFill>
                  <a:srgbClr val="6EE7B7"/>
                </a:solidFill>
                <a:ea typeface="Calibri" pitchFamily="34" charset="-122"/>
                <a:cs typeface="Calibri" pitchFamily="34" charset="-120"/>
              </a:rPr>
              <a:t>Fix: External assurance providers included in the model. Recognises the full assurance ecosystem.</a:t>
            </a:r>
            <a:endParaRPr lang="en-US" sz="1467" dirty="0">
              <a:solidFill>
                <a:prstClr val="black"/>
              </a:solidFill>
            </a:endParaRPr>
          </a:p>
        </p:txBody>
      </p:sp>
      <p:sp>
        <p:nvSpPr>
          <p:cNvPr id="26" name="Text 24"/>
          <p:cNvSpPr/>
          <p:nvPr/>
        </p:nvSpPr>
        <p:spPr>
          <a:xfrm>
            <a:off x="6729984" y="5998464"/>
            <a:ext cx="4267200" cy="390144"/>
          </a:xfrm>
          <a:prstGeom prst="rect">
            <a:avLst/>
          </a:prstGeom>
          <a:noFill/>
          <a:ln/>
        </p:spPr>
        <p:txBody>
          <a:bodyPr wrap="square" lIns="0" tIns="0" rIns="0" bIns="0" rtlCol="0" anchor="ctr"/>
          <a:lstStyle/>
          <a:p>
            <a:r>
              <a:rPr lang="en-US" sz="1400" i="1" dirty="0">
                <a:solidFill>
                  <a:srgbClr val="E8A838"/>
                </a:solidFill>
                <a:ea typeface="Calibri" pitchFamily="34" charset="-122"/>
                <a:cs typeface="Calibri" pitchFamily="34" charset="-120"/>
              </a:rPr>
              <a:t>Impact: Low — clarifies scope, doesn't change core accountability</a:t>
            </a:r>
            <a:endParaRPr lang="en-US" sz="1400" dirty="0">
              <a:solidFill>
                <a:prstClr val="black"/>
              </a:solidFill>
            </a:endParaRPr>
          </a:p>
        </p:txBody>
      </p:sp>
      <p:sp>
        <p:nvSpPr>
          <p:cNvPr id="27" name="Text 25"/>
          <p:cNvSpPr/>
          <p:nvPr/>
        </p:nvSpPr>
        <p:spPr>
          <a:xfrm>
            <a:off x="487680" y="6522720"/>
            <a:ext cx="10972800" cy="304800"/>
          </a:xfrm>
          <a:prstGeom prst="rect">
            <a:avLst/>
          </a:prstGeom>
          <a:noFill/>
          <a:ln/>
        </p:spPr>
        <p:txBody>
          <a:bodyPr wrap="square" lIns="0" tIns="0" rIns="0" bIns="0" rtlCol="0" anchor="ctr"/>
          <a:lstStyle/>
          <a:p>
            <a:r>
              <a:rPr lang="en-US" sz="1333" i="1" dirty="0">
                <a:solidFill>
                  <a:srgbClr val="64748B"/>
                </a:solidFill>
                <a:ea typeface="Calibri" pitchFamily="34" charset="-122"/>
                <a:cs typeface="Calibri" pitchFamily="34" charset="-120"/>
              </a:rPr>
              <a:t>Source: The Institute of Internal Auditors — Three Lines Model (2020)</a:t>
            </a:r>
            <a:endParaRPr lang="en-US" sz="1333" dirty="0">
              <a:solidFill>
                <a:prstClr val="black"/>
              </a:solidFill>
            </a:endParaRPr>
          </a:p>
        </p:txBody>
      </p:sp>
    </p:spTree>
    <p:extLst>
      <p:ext uri="{BB962C8B-B14F-4D97-AF65-F5344CB8AC3E}">
        <p14:creationId xmlns:p14="http://schemas.microsoft.com/office/powerpoint/2010/main" val="2853349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B7 — EVIDENCE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someone defends COSO's cultural effectiveness</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533" b="1" dirty="0">
                <a:solidFill>
                  <a:srgbClr val="FFFFFF"/>
                </a:solidFill>
                <a:ea typeface="Calibri" pitchFamily="34" charset="-122"/>
                <a:cs typeface="Calibri" pitchFamily="34" charset="-120"/>
              </a:rPr>
              <a:t>COSO's Blind Spot</a:t>
            </a:r>
            <a:endParaRPr lang="en-US" sz="4533" dirty="0">
              <a:solidFill>
                <a:prstClr val="black"/>
              </a:solidFill>
            </a:endParaRPr>
          </a:p>
        </p:txBody>
      </p:sp>
      <p:sp>
        <p:nvSpPr>
          <p:cNvPr id="7" name="Shape 5"/>
          <p:cNvSpPr/>
          <p:nvPr/>
        </p:nvSpPr>
        <p:spPr>
          <a:xfrm>
            <a:off x="487680" y="1560576"/>
            <a:ext cx="11216640" cy="914400"/>
          </a:xfrm>
          <a:prstGeom prst="rect">
            <a:avLst/>
          </a:prstGeom>
          <a:solidFill>
            <a:srgbClr val="0D3B5E"/>
          </a:solidFill>
          <a:ln w="12700">
            <a:solidFill>
              <a:srgbClr val="2E5496"/>
            </a:solidFill>
            <a:prstDash val="solid"/>
          </a:ln>
        </p:spPr>
      </p:sp>
      <p:sp>
        <p:nvSpPr>
          <p:cNvPr id="8" name="Text 6"/>
          <p:cNvSpPr/>
          <p:nvPr/>
        </p:nvSpPr>
        <p:spPr>
          <a:xfrm>
            <a:off x="731520" y="1621536"/>
            <a:ext cx="2682240" cy="365760"/>
          </a:xfrm>
          <a:prstGeom prst="rect">
            <a:avLst/>
          </a:prstGeom>
          <a:noFill/>
          <a:ln/>
        </p:spPr>
        <p:txBody>
          <a:bodyPr wrap="square" lIns="0" tIns="0" rIns="0" bIns="0" rtlCol="0" anchor="ctr"/>
          <a:lstStyle/>
          <a:p>
            <a:r>
              <a:rPr lang="en-US" sz="1600" b="1" dirty="0">
                <a:solidFill>
                  <a:srgbClr val="0A9396"/>
                </a:solidFill>
                <a:ea typeface="Calibri" pitchFamily="34" charset="-122"/>
                <a:cs typeface="Calibri" pitchFamily="34" charset="-120"/>
              </a:rPr>
              <a:t>COSO's assumption:</a:t>
            </a:r>
            <a:endParaRPr lang="en-US" sz="1600" dirty="0">
              <a:solidFill>
                <a:prstClr val="black"/>
              </a:solidFill>
            </a:endParaRPr>
          </a:p>
        </p:txBody>
      </p:sp>
      <p:sp>
        <p:nvSpPr>
          <p:cNvPr id="9" name="Text 7"/>
          <p:cNvSpPr/>
          <p:nvPr/>
        </p:nvSpPr>
        <p:spPr>
          <a:xfrm>
            <a:off x="731520" y="1975104"/>
            <a:ext cx="10728960" cy="426720"/>
          </a:xfrm>
          <a:prstGeom prst="rect">
            <a:avLst/>
          </a:prstGeom>
          <a:noFill/>
          <a:ln/>
        </p:spPr>
        <p:txBody>
          <a:bodyPr wrap="square" lIns="0" tIns="0" rIns="0" bIns="0" rtlCol="0" anchor="ctr"/>
          <a:lstStyle/>
          <a:p>
            <a:r>
              <a:rPr lang="en-US" sz="1867" i="1" dirty="0">
                <a:solidFill>
                  <a:srgbClr val="CBD5E1"/>
                </a:solidFill>
                <a:ea typeface="Calibri" pitchFamily="34" charset="-122"/>
                <a:cs typeface="Calibri" pitchFamily="34" charset="-120"/>
              </a:rPr>
              <a:t>Tone at the top drives values downward through the organisation. Leadership sets the culture. Culture follows.</a:t>
            </a:r>
            <a:endParaRPr lang="en-US" sz="1867" dirty="0">
              <a:solidFill>
                <a:prstClr val="black"/>
              </a:solidFill>
            </a:endParaRPr>
          </a:p>
        </p:txBody>
      </p:sp>
      <p:sp>
        <p:nvSpPr>
          <p:cNvPr id="10" name="Shape 8"/>
          <p:cNvSpPr/>
          <p:nvPr/>
        </p:nvSpPr>
        <p:spPr>
          <a:xfrm>
            <a:off x="487680" y="2657856"/>
            <a:ext cx="11216640" cy="463296"/>
          </a:xfrm>
          <a:prstGeom prst="rect">
            <a:avLst/>
          </a:prstGeom>
          <a:solidFill>
            <a:srgbClr val="DC2626"/>
          </a:solidFill>
          <a:ln w="12700">
            <a:solidFill>
              <a:srgbClr val="DC2626"/>
            </a:solidFill>
            <a:prstDash val="solid"/>
          </a:ln>
        </p:spPr>
      </p:sp>
      <p:sp>
        <p:nvSpPr>
          <p:cNvPr id="11" name="Text 9"/>
          <p:cNvSpPr/>
          <p:nvPr/>
        </p:nvSpPr>
        <p:spPr>
          <a:xfrm>
            <a:off x="731520" y="2706624"/>
            <a:ext cx="10728960" cy="365760"/>
          </a:xfrm>
          <a:prstGeom prst="rect">
            <a:avLst/>
          </a:prstGeom>
          <a:noFill/>
          <a:ln/>
        </p:spPr>
        <p:txBody>
          <a:bodyPr wrap="square" lIns="0" tIns="0" rIns="0" bIns="0" rtlCol="0" anchor="ctr"/>
          <a:lstStyle/>
          <a:p>
            <a:r>
              <a:rPr lang="en-US" sz="1733" b="1" dirty="0">
                <a:solidFill>
                  <a:srgbClr val="FFFFFF"/>
                </a:solidFill>
                <a:ea typeface="Calibri" pitchFamily="34" charset="-122"/>
                <a:cs typeface="Calibri" pitchFamily="34" charset="-120"/>
              </a:rPr>
              <a:t>Three organisations with strong tone at the top — and catastrophic compliance failures:</a:t>
            </a:r>
            <a:endParaRPr lang="en-US" sz="1733" dirty="0">
              <a:solidFill>
                <a:prstClr val="black"/>
              </a:solidFill>
            </a:endParaRPr>
          </a:p>
        </p:txBody>
      </p:sp>
      <p:sp>
        <p:nvSpPr>
          <p:cNvPr id="12" name="Shape 10"/>
          <p:cNvSpPr/>
          <p:nvPr/>
        </p:nvSpPr>
        <p:spPr>
          <a:xfrm>
            <a:off x="487680" y="3267456"/>
            <a:ext cx="11216640" cy="975360"/>
          </a:xfrm>
          <a:prstGeom prst="rect">
            <a:avLst/>
          </a:prstGeom>
          <a:solidFill>
            <a:srgbClr val="0D1F3A"/>
          </a:solidFill>
          <a:ln w="12700">
            <a:solidFill>
              <a:srgbClr val="64748B"/>
            </a:solidFill>
            <a:prstDash val="solid"/>
          </a:ln>
        </p:spPr>
      </p:sp>
      <p:sp>
        <p:nvSpPr>
          <p:cNvPr id="13" name="Shape 11"/>
          <p:cNvSpPr/>
          <p:nvPr/>
        </p:nvSpPr>
        <p:spPr>
          <a:xfrm>
            <a:off x="609600" y="3450336"/>
            <a:ext cx="609600" cy="609600"/>
          </a:xfrm>
          <a:prstGeom prst="line">
            <a:avLst/>
          </a:prstGeom>
          <a:solidFill>
            <a:srgbClr val="DC2626"/>
          </a:solidFill>
          <a:ln w="12700">
            <a:solidFill>
              <a:srgbClr val="DC2626"/>
            </a:solidFill>
            <a:prstDash val="solid"/>
          </a:ln>
        </p:spPr>
      </p:sp>
      <p:sp>
        <p:nvSpPr>
          <p:cNvPr id="14" name="Text 12"/>
          <p:cNvSpPr/>
          <p:nvPr/>
        </p:nvSpPr>
        <p:spPr>
          <a:xfrm>
            <a:off x="1365504" y="3364992"/>
            <a:ext cx="2194560" cy="463296"/>
          </a:xfrm>
          <a:prstGeom prst="rect">
            <a:avLst/>
          </a:prstGeom>
          <a:noFill/>
          <a:ln/>
        </p:spPr>
        <p:txBody>
          <a:bodyPr wrap="square" lIns="0" tIns="0" rIns="0" bIns="0" rtlCol="0" anchor="ctr"/>
          <a:lstStyle/>
          <a:p>
            <a:r>
              <a:rPr lang="en-US" sz="2000" b="1" dirty="0">
                <a:solidFill>
                  <a:srgbClr val="FFFFFF"/>
                </a:solidFill>
                <a:ea typeface="Calibri" pitchFamily="34" charset="-122"/>
                <a:cs typeface="Calibri" pitchFamily="34" charset="-120"/>
              </a:rPr>
              <a:t>Enron</a:t>
            </a:r>
            <a:endParaRPr lang="en-US" sz="2000" dirty="0">
              <a:solidFill>
                <a:prstClr val="black"/>
              </a:solidFill>
            </a:endParaRPr>
          </a:p>
        </p:txBody>
      </p:sp>
      <p:sp>
        <p:nvSpPr>
          <p:cNvPr id="15" name="Text 13"/>
          <p:cNvSpPr/>
          <p:nvPr/>
        </p:nvSpPr>
        <p:spPr>
          <a:xfrm>
            <a:off x="1365504" y="3828288"/>
            <a:ext cx="2194560" cy="365760"/>
          </a:xfrm>
          <a:prstGeom prst="rect">
            <a:avLst/>
          </a:prstGeom>
          <a:noFill/>
          <a:ln/>
        </p:spPr>
        <p:txBody>
          <a:bodyPr wrap="square" lIns="0" tIns="0" rIns="0" bIns="0" rtlCol="0" anchor="ctr"/>
          <a:lstStyle/>
          <a:p>
            <a:r>
              <a:rPr lang="en-US" sz="1467" i="1" dirty="0">
                <a:solidFill>
                  <a:srgbClr val="059669"/>
                </a:solidFill>
                <a:ea typeface="Calibri" pitchFamily="34" charset="-122"/>
                <a:cs typeface="Calibri" pitchFamily="34" charset="-120"/>
              </a:rPr>
              <a:t>Strong tone at top</a:t>
            </a:r>
            <a:endParaRPr lang="en-US" sz="1467" dirty="0">
              <a:solidFill>
                <a:prstClr val="black"/>
              </a:solidFill>
            </a:endParaRPr>
          </a:p>
        </p:txBody>
      </p:sp>
      <p:sp>
        <p:nvSpPr>
          <p:cNvPr id="16" name="Text 14"/>
          <p:cNvSpPr/>
          <p:nvPr/>
        </p:nvSpPr>
        <p:spPr>
          <a:xfrm>
            <a:off x="3779520" y="3389376"/>
            <a:ext cx="7680960" cy="755904"/>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Culture of pressure, performance obsession, and silence. Middle management rationalised fraud. Ethics hotline existed. Nobody used it.</a:t>
            </a:r>
            <a:endParaRPr lang="en-US" sz="1600" dirty="0">
              <a:solidFill>
                <a:prstClr val="black"/>
              </a:solidFill>
            </a:endParaRPr>
          </a:p>
        </p:txBody>
      </p:sp>
      <p:sp>
        <p:nvSpPr>
          <p:cNvPr id="17" name="Shape 15"/>
          <p:cNvSpPr/>
          <p:nvPr/>
        </p:nvSpPr>
        <p:spPr>
          <a:xfrm>
            <a:off x="487680" y="4340352"/>
            <a:ext cx="11216640" cy="975360"/>
          </a:xfrm>
          <a:prstGeom prst="rect">
            <a:avLst/>
          </a:prstGeom>
          <a:solidFill>
            <a:srgbClr val="0D1F3A"/>
          </a:solidFill>
          <a:ln w="12700">
            <a:solidFill>
              <a:srgbClr val="64748B"/>
            </a:solidFill>
            <a:prstDash val="solid"/>
          </a:ln>
        </p:spPr>
      </p:sp>
      <p:sp>
        <p:nvSpPr>
          <p:cNvPr id="18" name="Shape 16"/>
          <p:cNvSpPr/>
          <p:nvPr/>
        </p:nvSpPr>
        <p:spPr>
          <a:xfrm>
            <a:off x="609600" y="4523232"/>
            <a:ext cx="609600" cy="609600"/>
          </a:xfrm>
          <a:prstGeom prst="line">
            <a:avLst/>
          </a:prstGeom>
          <a:solidFill>
            <a:srgbClr val="DC2626"/>
          </a:solidFill>
          <a:ln w="12700">
            <a:solidFill>
              <a:srgbClr val="DC2626"/>
            </a:solidFill>
            <a:prstDash val="solid"/>
          </a:ln>
        </p:spPr>
      </p:sp>
      <p:sp>
        <p:nvSpPr>
          <p:cNvPr id="19" name="Text 17"/>
          <p:cNvSpPr/>
          <p:nvPr/>
        </p:nvSpPr>
        <p:spPr>
          <a:xfrm>
            <a:off x="1365504" y="4437888"/>
            <a:ext cx="2194560" cy="463296"/>
          </a:xfrm>
          <a:prstGeom prst="rect">
            <a:avLst/>
          </a:prstGeom>
          <a:noFill/>
          <a:ln/>
        </p:spPr>
        <p:txBody>
          <a:bodyPr wrap="square" lIns="0" tIns="0" rIns="0" bIns="0" rtlCol="0" anchor="ctr"/>
          <a:lstStyle/>
          <a:p>
            <a:r>
              <a:rPr lang="en-US" sz="2000" b="1" dirty="0">
                <a:solidFill>
                  <a:srgbClr val="FFFFFF"/>
                </a:solidFill>
                <a:ea typeface="Calibri" pitchFamily="34" charset="-122"/>
                <a:cs typeface="Calibri" pitchFamily="34" charset="-120"/>
              </a:rPr>
              <a:t>Volkswagen</a:t>
            </a:r>
            <a:endParaRPr lang="en-US" sz="2000" dirty="0">
              <a:solidFill>
                <a:prstClr val="black"/>
              </a:solidFill>
            </a:endParaRPr>
          </a:p>
        </p:txBody>
      </p:sp>
      <p:sp>
        <p:nvSpPr>
          <p:cNvPr id="20" name="Text 18"/>
          <p:cNvSpPr/>
          <p:nvPr/>
        </p:nvSpPr>
        <p:spPr>
          <a:xfrm>
            <a:off x="1365504" y="4901184"/>
            <a:ext cx="2194560" cy="365760"/>
          </a:xfrm>
          <a:prstGeom prst="rect">
            <a:avLst/>
          </a:prstGeom>
          <a:noFill/>
          <a:ln/>
        </p:spPr>
        <p:txBody>
          <a:bodyPr wrap="square" lIns="0" tIns="0" rIns="0" bIns="0" rtlCol="0" anchor="ctr"/>
          <a:lstStyle/>
          <a:p>
            <a:r>
              <a:rPr lang="en-US" sz="1467" i="1" dirty="0">
                <a:solidFill>
                  <a:srgbClr val="059669"/>
                </a:solidFill>
                <a:ea typeface="Calibri" pitchFamily="34" charset="-122"/>
                <a:cs typeface="Calibri" pitchFamily="34" charset="-120"/>
              </a:rPr>
              <a:t>Compliance function, strong governance</a:t>
            </a:r>
            <a:endParaRPr lang="en-US" sz="1467" dirty="0">
              <a:solidFill>
                <a:prstClr val="black"/>
              </a:solidFill>
            </a:endParaRPr>
          </a:p>
        </p:txBody>
      </p:sp>
      <p:sp>
        <p:nvSpPr>
          <p:cNvPr id="21" name="Text 19"/>
          <p:cNvSpPr/>
          <p:nvPr/>
        </p:nvSpPr>
        <p:spPr>
          <a:xfrm>
            <a:off x="3779520" y="4462272"/>
            <a:ext cx="7680960" cy="755904"/>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Culture of fear and hierarchy. Engineers knew. Middle management knew. Escalation was career-limiting. Tone at top never reached the test cells.</a:t>
            </a:r>
            <a:endParaRPr lang="en-US" sz="1600" dirty="0">
              <a:solidFill>
                <a:prstClr val="black"/>
              </a:solidFill>
            </a:endParaRPr>
          </a:p>
        </p:txBody>
      </p:sp>
      <p:sp>
        <p:nvSpPr>
          <p:cNvPr id="22" name="Shape 20"/>
          <p:cNvSpPr/>
          <p:nvPr/>
        </p:nvSpPr>
        <p:spPr>
          <a:xfrm>
            <a:off x="487680" y="5413248"/>
            <a:ext cx="11216640" cy="975360"/>
          </a:xfrm>
          <a:prstGeom prst="rect">
            <a:avLst/>
          </a:prstGeom>
          <a:solidFill>
            <a:srgbClr val="0D1F3A"/>
          </a:solidFill>
          <a:ln w="12700">
            <a:solidFill>
              <a:srgbClr val="64748B"/>
            </a:solidFill>
            <a:prstDash val="solid"/>
          </a:ln>
        </p:spPr>
      </p:sp>
      <p:sp>
        <p:nvSpPr>
          <p:cNvPr id="23" name="Shape 21"/>
          <p:cNvSpPr/>
          <p:nvPr/>
        </p:nvSpPr>
        <p:spPr>
          <a:xfrm>
            <a:off x="609600" y="5596128"/>
            <a:ext cx="609600" cy="609600"/>
          </a:xfrm>
          <a:prstGeom prst="line">
            <a:avLst/>
          </a:prstGeom>
          <a:solidFill>
            <a:srgbClr val="DC2626"/>
          </a:solidFill>
          <a:ln w="12700">
            <a:solidFill>
              <a:srgbClr val="DC2626"/>
            </a:solidFill>
            <a:prstDash val="solid"/>
          </a:ln>
        </p:spPr>
      </p:sp>
      <p:sp>
        <p:nvSpPr>
          <p:cNvPr id="24" name="Text 22"/>
          <p:cNvSpPr/>
          <p:nvPr/>
        </p:nvSpPr>
        <p:spPr>
          <a:xfrm>
            <a:off x="1365504" y="5510784"/>
            <a:ext cx="2194560" cy="463296"/>
          </a:xfrm>
          <a:prstGeom prst="rect">
            <a:avLst/>
          </a:prstGeom>
          <a:noFill/>
          <a:ln/>
        </p:spPr>
        <p:txBody>
          <a:bodyPr wrap="square" lIns="0" tIns="0" rIns="0" bIns="0" rtlCol="0" anchor="ctr"/>
          <a:lstStyle/>
          <a:p>
            <a:r>
              <a:rPr lang="en-US" sz="2000" b="1" dirty="0">
                <a:solidFill>
                  <a:srgbClr val="FFFFFF"/>
                </a:solidFill>
                <a:ea typeface="Calibri" pitchFamily="34" charset="-122"/>
                <a:cs typeface="Calibri" pitchFamily="34" charset="-120"/>
              </a:rPr>
              <a:t>Wells Fargo</a:t>
            </a:r>
            <a:endParaRPr lang="en-US" sz="2000" dirty="0">
              <a:solidFill>
                <a:prstClr val="black"/>
              </a:solidFill>
            </a:endParaRPr>
          </a:p>
        </p:txBody>
      </p:sp>
      <p:sp>
        <p:nvSpPr>
          <p:cNvPr id="25" name="Text 23"/>
          <p:cNvSpPr/>
          <p:nvPr/>
        </p:nvSpPr>
        <p:spPr>
          <a:xfrm>
            <a:off x="1365504" y="5974080"/>
            <a:ext cx="2194560" cy="365760"/>
          </a:xfrm>
          <a:prstGeom prst="rect">
            <a:avLst/>
          </a:prstGeom>
          <a:noFill/>
          <a:ln/>
        </p:spPr>
        <p:txBody>
          <a:bodyPr wrap="square" lIns="0" tIns="0" rIns="0" bIns="0" rtlCol="0" anchor="ctr"/>
          <a:lstStyle/>
          <a:p>
            <a:r>
              <a:rPr lang="en-US" sz="1467" i="1" dirty="0">
                <a:solidFill>
                  <a:srgbClr val="059669"/>
                </a:solidFill>
                <a:ea typeface="Calibri" pitchFamily="34" charset="-122"/>
                <a:cs typeface="Calibri" pitchFamily="34" charset="-120"/>
              </a:rPr>
              <a:t>Values embedded in mission statement</a:t>
            </a:r>
            <a:endParaRPr lang="en-US" sz="1467" dirty="0">
              <a:solidFill>
                <a:prstClr val="black"/>
              </a:solidFill>
            </a:endParaRPr>
          </a:p>
        </p:txBody>
      </p:sp>
      <p:sp>
        <p:nvSpPr>
          <p:cNvPr id="26" name="Text 24"/>
          <p:cNvSpPr/>
          <p:nvPr/>
        </p:nvSpPr>
        <p:spPr>
          <a:xfrm>
            <a:off x="3779520" y="5535168"/>
            <a:ext cx="7680960" cy="755904"/>
          </a:xfrm>
          <a:prstGeom prst="rect">
            <a:avLst/>
          </a:prstGeom>
          <a:noFill/>
          <a:ln/>
        </p:spPr>
        <p:txBody>
          <a:bodyPr wrap="square" lIns="0" tIns="0" rIns="0" bIns="0" rtlCol="0" anchor="ctr"/>
          <a:lstStyle/>
          <a:p>
            <a:r>
              <a:rPr lang="en-US" sz="1600" dirty="0">
                <a:solidFill>
                  <a:srgbClr val="CBD5E1"/>
                </a:solidFill>
                <a:ea typeface="Calibri" pitchFamily="34" charset="-122"/>
                <a:cs typeface="Calibri" pitchFamily="34" charset="-120"/>
              </a:rPr>
              <a:t>Branch managers incentivised for cross-selling. Culture emerged from KPIs, not mission statements. 3.5M fake accounts.</a:t>
            </a:r>
            <a:endParaRPr lang="en-US" sz="1600" dirty="0">
              <a:solidFill>
                <a:prstClr val="black"/>
              </a:solidFill>
            </a:endParaRPr>
          </a:p>
        </p:txBody>
      </p:sp>
      <p:sp>
        <p:nvSpPr>
          <p:cNvPr id="27" name="Text 25"/>
          <p:cNvSpPr/>
          <p:nvPr/>
        </p:nvSpPr>
        <p:spPr>
          <a:xfrm>
            <a:off x="487680" y="6437376"/>
            <a:ext cx="11216640" cy="341376"/>
          </a:xfrm>
          <a:prstGeom prst="rect">
            <a:avLst/>
          </a:prstGeom>
          <a:noFill/>
          <a:ln/>
        </p:spPr>
        <p:txBody>
          <a:bodyPr wrap="square" lIns="0" tIns="0" rIns="0" bIns="0" rtlCol="0" anchor="ctr"/>
          <a:lstStyle/>
          <a:p>
            <a:r>
              <a:rPr lang="en-US" sz="1467" i="1" dirty="0">
                <a:solidFill>
                  <a:srgbClr val="E8A838"/>
                </a:solidFill>
                <a:ea typeface="Calibri" pitchFamily="34" charset="-122"/>
                <a:cs typeface="Calibri" pitchFamily="34" charset="-120"/>
              </a:rPr>
              <a:t>What COSO doesn't account for: culture is lateral and emergent, not top-down. It lives in incentives, peer dynamics, and the silent signals about what the organisation actually rewards.</a:t>
            </a:r>
            <a:endParaRPr lang="en-US" sz="1467" dirty="0">
              <a:solidFill>
                <a:prstClr val="black"/>
              </a:solidFill>
            </a:endParaRPr>
          </a:p>
        </p:txBody>
      </p:sp>
    </p:spTree>
    <p:extLst>
      <p:ext uri="{BB962C8B-B14F-4D97-AF65-F5344CB8AC3E}">
        <p14:creationId xmlns:p14="http://schemas.microsoft.com/office/powerpoint/2010/main" val="3480027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B8 — EXTENSION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ladder discussion goes deep — Monday morning test</a:t>
            </a:r>
            <a:endParaRPr lang="en-US" sz="1200" dirty="0">
              <a:solidFill>
                <a:prstClr val="black"/>
              </a:solidFill>
            </a:endParaRPr>
          </a:p>
        </p:txBody>
      </p:sp>
      <p:sp>
        <p:nvSpPr>
          <p:cNvPr id="6" name="Text 4"/>
          <p:cNvSpPr/>
          <p:nvPr/>
        </p:nvSpPr>
        <p:spPr>
          <a:xfrm>
            <a:off x="487680" y="548640"/>
            <a:ext cx="11216640" cy="731520"/>
          </a:xfrm>
          <a:prstGeom prst="rect">
            <a:avLst/>
          </a:prstGeom>
          <a:noFill/>
          <a:ln/>
        </p:spPr>
        <p:txBody>
          <a:bodyPr wrap="square" lIns="0" tIns="0" rIns="0" bIns="0" rtlCol="0" anchor="ctr"/>
          <a:lstStyle/>
          <a:p>
            <a:r>
              <a:rPr lang="en-US" sz="2933" b="1" dirty="0">
                <a:solidFill>
                  <a:srgbClr val="FFFFFF"/>
                </a:solidFill>
                <a:ea typeface="Calibri" pitchFamily="34" charset="-122"/>
                <a:cs typeface="Calibri" pitchFamily="34" charset="-120"/>
              </a:rPr>
              <a:t>The Ladder — What Does It Look Like on Monday Morning?</a:t>
            </a:r>
            <a:endParaRPr lang="en-US" sz="2933" dirty="0">
              <a:solidFill>
                <a:prstClr val="black"/>
              </a:solidFill>
            </a:endParaRPr>
          </a:p>
        </p:txBody>
      </p:sp>
      <p:sp>
        <p:nvSpPr>
          <p:cNvPr id="7" name="Shape 5"/>
          <p:cNvSpPr/>
          <p:nvPr/>
        </p:nvSpPr>
        <p:spPr>
          <a:xfrm>
            <a:off x="365760" y="1402080"/>
            <a:ext cx="11460480" cy="975360"/>
          </a:xfrm>
          <a:prstGeom prst="rect">
            <a:avLst/>
          </a:prstGeom>
          <a:solidFill>
            <a:srgbClr val="0D1F3A"/>
          </a:solidFill>
          <a:ln w="12700">
            <a:solidFill>
              <a:srgbClr val="1E3A5F"/>
            </a:solidFill>
            <a:prstDash val="solid"/>
          </a:ln>
        </p:spPr>
      </p:sp>
      <p:sp>
        <p:nvSpPr>
          <p:cNvPr id="8" name="Shape 6"/>
          <p:cNvSpPr/>
          <p:nvPr/>
        </p:nvSpPr>
        <p:spPr>
          <a:xfrm>
            <a:off x="365760" y="1402080"/>
            <a:ext cx="914400" cy="975360"/>
          </a:xfrm>
          <a:prstGeom prst="rect">
            <a:avLst/>
          </a:prstGeom>
          <a:solidFill>
            <a:srgbClr val="DC2626"/>
          </a:solidFill>
          <a:ln w="12700">
            <a:solidFill>
              <a:srgbClr val="DC2626"/>
            </a:solidFill>
            <a:prstDash val="solid"/>
          </a:ln>
        </p:spPr>
      </p:sp>
      <p:sp>
        <p:nvSpPr>
          <p:cNvPr id="9" name="Text 7"/>
          <p:cNvSpPr/>
          <p:nvPr/>
        </p:nvSpPr>
        <p:spPr>
          <a:xfrm>
            <a:off x="365760" y="1402080"/>
            <a:ext cx="914400" cy="975360"/>
          </a:xfrm>
          <a:prstGeom prst="rect">
            <a:avLst/>
          </a:prstGeom>
          <a:noFill/>
          <a:ln/>
        </p:spPr>
        <p:txBody>
          <a:bodyPr wrap="square" lIns="0" tIns="0" rIns="0" bIns="0" rtlCol="0" anchor="ctr"/>
          <a:lstStyle/>
          <a:p>
            <a:pPr algn="ctr"/>
            <a:r>
              <a:rPr lang="en-US" sz="2400" b="1" dirty="0">
                <a:solidFill>
                  <a:srgbClr val="FFFFFF"/>
                </a:solidFill>
                <a:ea typeface="Calibri" pitchFamily="34" charset="-122"/>
                <a:cs typeface="Calibri" pitchFamily="34" charset="-120"/>
              </a:rPr>
              <a:t>L1</a:t>
            </a:r>
            <a:endParaRPr lang="en-US" sz="2400" dirty="0">
              <a:solidFill>
                <a:prstClr val="black"/>
              </a:solidFill>
            </a:endParaRPr>
          </a:p>
        </p:txBody>
      </p:sp>
      <p:sp>
        <p:nvSpPr>
          <p:cNvPr id="10" name="Text 8"/>
          <p:cNvSpPr/>
          <p:nvPr/>
        </p:nvSpPr>
        <p:spPr>
          <a:xfrm>
            <a:off x="1402080" y="1499616"/>
            <a:ext cx="1828800" cy="426720"/>
          </a:xfrm>
          <a:prstGeom prst="rect">
            <a:avLst/>
          </a:prstGeom>
          <a:noFill/>
          <a:ln/>
        </p:spPr>
        <p:txBody>
          <a:bodyPr wrap="square" lIns="0" tIns="0" rIns="0" bIns="0" rtlCol="0" anchor="ctr"/>
          <a:lstStyle/>
          <a:p>
            <a:r>
              <a:rPr lang="en-US" sz="1733" b="1" dirty="0">
                <a:solidFill>
                  <a:srgbClr val="DC2626"/>
                </a:solidFill>
                <a:ea typeface="Calibri" pitchFamily="34" charset="-122"/>
                <a:cs typeface="Calibri" pitchFamily="34" charset="-120"/>
              </a:rPr>
              <a:t>Ad Hoc</a:t>
            </a:r>
            <a:endParaRPr lang="en-US" sz="1733" dirty="0">
              <a:solidFill>
                <a:prstClr val="black"/>
              </a:solidFill>
            </a:endParaRPr>
          </a:p>
        </p:txBody>
      </p:sp>
      <p:sp>
        <p:nvSpPr>
          <p:cNvPr id="11" name="Text 9"/>
          <p:cNvSpPr/>
          <p:nvPr/>
        </p:nvSpPr>
        <p:spPr>
          <a:xfrm>
            <a:off x="1402080" y="1938528"/>
            <a:ext cx="10241280" cy="414528"/>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A major incident occurred last week. This week is spent reacting to it, apologising to regulators, and writing a retrospective. Nobody asks why the controls didn't prevent it.</a:t>
            </a:r>
            <a:endParaRPr lang="en-US" sz="1533" dirty="0">
              <a:solidFill>
                <a:prstClr val="black"/>
              </a:solidFill>
            </a:endParaRPr>
          </a:p>
        </p:txBody>
      </p:sp>
      <p:sp>
        <p:nvSpPr>
          <p:cNvPr id="12" name="Shape 10"/>
          <p:cNvSpPr/>
          <p:nvPr/>
        </p:nvSpPr>
        <p:spPr>
          <a:xfrm>
            <a:off x="365760" y="2462784"/>
            <a:ext cx="11460480" cy="975360"/>
          </a:xfrm>
          <a:prstGeom prst="rect">
            <a:avLst/>
          </a:prstGeom>
          <a:solidFill>
            <a:srgbClr val="0D1F3A"/>
          </a:solidFill>
          <a:ln w="12700">
            <a:solidFill>
              <a:srgbClr val="1E3A5F"/>
            </a:solidFill>
            <a:prstDash val="solid"/>
          </a:ln>
        </p:spPr>
      </p:sp>
      <p:sp>
        <p:nvSpPr>
          <p:cNvPr id="13" name="Shape 11"/>
          <p:cNvSpPr/>
          <p:nvPr/>
        </p:nvSpPr>
        <p:spPr>
          <a:xfrm>
            <a:off x="365760" y="2462784"/>
            <a:ext cx="914400" cy="975360"/>
          </a:xfrm>
          <a:prstGeom prst="rect">
            <a:avLst/>
          </a:prstGeom>
          <a:solidFill>
            <a:srgbClr val="E8630A"/>
          </a:solidFill>
          <a:ln w="12700">
            <a:solidFill>
              <a:srgbClr val="E8630A"/>
            </a:solidFill>
            <a:prstDash val="solid"/>
          </a:ln>
        </p:spPr>
      </p:sp>
      <p:sp>
        <p:nvSpPr>
          <p:cNvPr id="14" name="Text 12"/>
          <p:cNvSpPr/>
          <p:nvPr/>
        </p:nvSpPr>
        <p:spPr>
          <a:xfrm>
            <a:off x="365760" y="2462784"/>
            <a:ext cx="914400" cy="975360"/>
          </a:xfrm>
          <a:prstGeom prst="rect">
            <a:avLst/>
          </a:prstGeom>
          <a:noFill/>
          <a:ln/>
        </p:spPr>
        <p:txBody>
          <a:bodyPr wrap="square" lIns="0" tIns="0" rIns="0" bIns="0" rtlCol="0" anchor="ctr"/>
          <a:lstStyle/>
          <a:p>
            <a:pPr algn="ctr"/>
            <a:r>
              <a:rPr lang="en-US" sz="2400" b="1" dirty="0">
                <a:solidFill>
                  <a:srgbClr val="FFFFFF"/>
                </a:solidFill>
                <a:ea typeface="Calibri" pitchFamily="34" charset="-122"/>
                <a:cs typeface="Calibri" pitchFamily="34" charset="-120"/>
              </a:rPr>
              <a:t>L2</a:t>
            </a:r>
            <a:endParaRPr lang="en-US" sz="2400" dirty="0">
              <a:solidFill>
                <a:prstClr val="black"/>
              </a:solidFill>
            </a:endParaRPr>
          </a:p>
        </p:txBody>
      </p:sp>
      <p:sp>
        <p:nvSpPr>
          <p:cNvPr id="15" name="Text 13"/>
          <p:cNvSpPr/>
          <p:nvPr/>
        </p:nvSpPr>
        <p:spPr>
          <a:xfrm>
            <a:off x="1402080" y="2560320"/>
            <a:ext cx="1828800" cy="426720"/>
          </a:xfrm>
          <a:prstGeom prst="rect">
            <a:avLst/>
          </a:prstGeom>
          <a:noFill/>
          <a:ln/>
        </p:spPr>
        <p:txBody>
          <a:bodyPr wrap="square" lIns="0" tIns="0" rIns="0" bIns="0" rtlCol="0" anchor="ctr"/>
          <a:lstStyle/>
          <a:p>
            <a:r>
              <a:rPr lang="en-US" sz="1733" b="1" dirty="0">
                <a:solidFill>
                  <a:srgbClr val="E8630A"/>
                </a:solidFill>
                <a:ea typeface="Calibri" pitchFamily="34" charset="-122"/>
                <a:cs typeface="Calibri" pitchFamily="34" charset="-120"/>
              </a:rPr>
              <a:t>Compliance</a:t>
            </a:r>
            <a:endParaRPr lang="en-US" sz="1733" dirty="0">
              <a:solidFill>
                <a:prstClr val="black"/>
              </a:solidFill>
            </a:endParaRPr>
          </a:p>
        </p:txBody>
      </p:sp>
      <p:sp>
        <p:nvSpPr>
          <p:cNvPr id="16" name="Text 14"/>
          <p:cNvSpPr/>
          <p:nvPr/>
        </p:nvSpPr>
        <p:spPr>
          <a:xfrm>
            <a:off x="1402080" y="2999232"/>
            <a:ext cx="10241280" cy="414528"/>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The audit report landed Friday. Monday is spent checking which findings need a management response. The response will be written to close the finding, not to change the behaviour.</a:t>
            </a:r>
            <a:endParaRPr lang="en-US" sz="1533" dirty="0">
              <a:solidFill>
                <a:prstClr val="black"/>
              </a:solidFill>
            </a:endParaRPr>
          </a:p>
        </p:txBody>
      </p:sp>
      <p:sp>
        <p:nvSpPr>
          <p:cNvPr id="17" name="Shape 15"/>
          <p:cNvSpPr/>
          <p:nvPr/>
        </p:nvSpPr>
        <p:spPr>
          <a:xfrm>
            <a:off x="365760" y="3523488"/>
            <a:ext cx="11460480" cy="975360"/>
          </a:xfrm>
          <a:prstGeom prst="rect">
            <a:avLst/>
          </a:prstGeom>
          <a:solidFill>
            <a:srgbClr val="0D1F3A"/>
          </a:solidFill>
          <a:ln w="12700">
            <a:solidFill>
              <a:srgbClr val="1E3A5F"/>
            </a:solidFill>
            <a:prstDash val="solid"/>
          </a:ln>
        </p:spPr>
      </p:sp>
      <p:sp>
        <p:nvSpPr>
          <p:cNvPr id="18" name="Shape 16"/>
          <p:cNvSpPr/>
          <p:nvPr/>
        </p:nvSpPr>
        <p:spPr>
          <a:xfrm>
            <a:off x="365760" y="3523488"/>
            <a:ext cx="914400" cy="975360"/>
          </a:xfrm>
          <a:prstGeom prst="rect">
            <a:avLst/>
          </a:prstGeom>
          <a:solidFill>
            <a:srgbClr val="E8A838"/>
          </a:solidFill>
          <a:ln w="12700">
            <a:solidFill>
              <a:srgbClr val="E8A838"/>
            </a:solidFill>
            <a:prstDash val="solid"/>
          </a:ln>
        </p:spPr>
      </p:sp>
      <p:sp>
        <p:nvSpPr>
          <p:cNvPr id="19" name="Text 17"/>
          <p:cNvSpPr/>
          <p:nvPr/>
        </p:nvSpPr>
        <p:spPr>
          <a:xfrm>
            <a:off x="365760" y="3523488"/>
            <a:ext cx="914400" cy="975360"/>
          </a:xfrm>
          <a:prstGeom prst="rect">
            <a:avLst/>
          </a:prstGeom>
          <a:noFill/>
          <a:ln/>
        </p:spPr>
        <p:txBody>
          <a:bodyPr wrap="square" lIns="0" tIns="0" rIns="0" bIns="0" rtlCol="0" anchor="ctr"/>
          <a:lstStyle/>
          <a:p>
            <a:pPr algn="ctr"/>
            <a:r>
              <a:rPr lang="en-US" sz="2400" b="1" dirty="0">
                <a:solidFill>
                  <a:srgbClr val="FFFFFF"/>
                </a:solidFill>
                <a:ea typeface="Calibri" pitchFamily="34" charset="-122"/>
                <a:cs typeface="Calibri" pitchFamily="34" charset="-120"/>
              </a:rPr>
              <a:t>L3</a:t>
            </a:r>
            <a:endParaRPr lang="en-US" sz="2400" dirty="0">
              <a:solidFill>
                <a:prstClr val="black"/>
              </a:solidFill>
            </a:endParaRPr>
          </a:p>
        </p:txBody>
      </p:sp>
      <p:sp>
        <p:nvSpPr>
          <p:cNvPr id="20" name="Text 18"/>
          <p:cNvSpPr/>
          <p:nvPr/>
        </p:nvSpPr>
        <p:spPr>
          <a:xfrm>
            <a:off x="1402080" y="3621024"/>
            <a:ext cx="1828800" cy="426720"/>
          </a:xfrm>
          <a:prstGeom prst="rect">
            <a:avLst/>
          </a:prstGeom>
          <a:noFill/>
          <a:ln/>
        </p:spPr>
        <p:txBody>
          <a:bodyPr wrap="square" lIns="0" tIns="0" rIns="0" bIns="0" rtlCol="0" anchor="ctr"/>
          <a:lstStyle/>
          <a:p>
            <a:r>
              <a:rPr lang="en-US" sz="1733" b="1" dirty="0">
                <a:solidFill>
                  <a:srgbClr val="E8A838"/>
                </a:solidFill>
                <a:ea typeface="Calibri" pitchFamily="34" charset="-122"/>
                <a:cs typeface="Calibri" pitchFamily="34" charset="-120"/>
              </a:rPr>
              <a:t>Cultural</a:t>
            </a:r>
            <a:endParaRPr lang="en-US" sz="1733" dirty="0">
              <a:solidFill>
                <a:prstClr val="black"/>
              </a:solidFill>
            </a:endParaRPr>
          </a:p>
        </p:txBody>
      </p:sp>
      <p:sp>
        <p:nvSpPr>
          <p:cNvPr id="21" name="Text 19"/>
          <p:cNvSpPr/>
          <p:nvPr/>
        </p:nvSpPr>
        <p:spPr>
          <a:xfrm>
            <a:off x="1402080" y="4059936"/>
            <a:ext cx="10241280" cy="414528"/>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Someone raised a concern through the whistleblower line last week. Monday it's being taken seriously. The compliance officer has a conversation with the business. The person who raised it is thanked.</a:t>
            </a:r>
            <a:endParaRPr lang="en-US" sz="1533" dirty="0">
              <a:solidFill>
                <a:prstClr val="black"/>
              </a:solidFill>
            </a:endParaRPr>
          </a:p>
        </p:txBody>
      </p:sp>
      <p:sp>
        <p:nvSpPr>
          <p:cNvPr id="22" name="Shape 20"/>
          <p:cNvSpPr/>
          <p:nvPr/>
        </p:nvSpPr>
        <p:spPr>
          <a:xfrm>
            <a:off x="365760" y="4584192"/>
            <a:ext cx="11460480" cy="975360"/>
          </a:xfrm>
          <a:prstGeom prst="rect">
            <a:avLst/>
          </a:prstGeom>
          <a:solidFill>
            <a:srgbClr val="0D1F3A"/>
          </a:solidFill>
          <a:ln w="12700">
            <a:solidFill>
              <a:srgbClr val="1E3A5F"/>
            </a:solidFill>
            <a:prstDash val="solid"/>
          </a:ln>
        </p:spPr>
      </p:sp>
      <p:sp>
        <p:nvSpPr>
          <p:cNvPr id="23" name="Shape 21"/>
          <p:cNvSpPr/>
          <p:nvPr/>
        </p:nvSpPr>
        <p:spPr>
          <a:xfrm>
            <a:off x="365760" y="4584192"/>
            <a:ext cx="914400" cy="975360"/>
          </a:xfrm>
          <a:prstGeom prst="rect">
            <a:avLst/>
          </a:prstGeom>
          <a:solidFill>
            <a:srgbClr val="0A9396"/>
          </a:solidFill>
          <a:ln w="12700">
            <a:solidFill>
              <a:srgbClr val="0A9396"/>
            </a:solidFill>
            <a:prstDash val="solid"/>
          </a:ln>
        </p:spPr>
      </p:sp>
      <p:sp>
        <p:nvSpPr>
          <p:cNvPr id="24" name="Text 22"/>
          <p:cNvSpPr/>
          <p:nvPr/>
        </p:nvSpPr>
        <p:spPr>
          <a:xfrm>
            <a:off x="365760" y="4584192"/>
            <a:ext cx="914400" cy="975360"/>
          </a:xfrm>
          <a:prstGeom prst="rect">
            <a:avLst/>
          </a:prstGeom>
          <a:noFill/>
          <a:ln/>
        </p:spPr>
        <p:txBody>
          <a:bodyPr wrap="square" lIns="0" tIns="0" rIns="0" bIns="0" rtlCol="0" anchor="ctr"/>
          <a:lstStyle/>
          <a:p>
            <a:pPr algn="ctr"/>
            <a:r>
              <a:rPr lang="en-US" sz="2400" b="1" dirty="0">
                <a:solidFill>
                  <a:srgbClr val="FFFFFF"/>
                </a:solidFill>
                <a:ea typeface="Calibri" pitchFamily="34" charset="-122"/>
                <a:cs typeface="Calibri" pitchFamily="34" charset="-120"/>
              </a:rPr>
              <a:t>L4</a:t>
            </a:r>
            <a:endParaRPr lang="en-US" sz="2400" dirty="0">
              <a:solidFill>
                <a:prstClr val="black"/>
              </a:solidFill>
            </a:endParaRPr>
          </a:p>
        </p:txBody>
      </p:sp>
      <p:sp>
        <p:nvSpPr>
          <p:cNvPr id="25" name="Text 23"/>
          <p:cNvSpPr/>
          <p:nvPr/>
        </p:nvSpPr>
        <p:spPr>
          <a:xfrm>
            <a:off x="1402080" y="4681728"/>
            <a:ext cx="1828800" cy="426720"/>
          </a:xfrm>
          <a:prstGeom prst="rect">
            <a:avLst/>
          </a:prstGeom>
          <a:noFill/>
          <a:ln/>
        </p:spPr>
        <p:txBody>
          <a:bodyPr wrap="square" lIns="0" tIns="0" rIns="0" bIns="0" rtlCol="0" anchor="ctr"/>
          <a:lstStyle/>
          <a:p>
            <a:r>
              <a:rPr lang="en-US" sz="1733" b="1" dirty="0">
                <a:solidFill>
                  <a:srgbClr val="0A9396"/>
                </a:solidFill>
                <a:ea typeface="Calibri" pitchFamily="34" charset="-122"/>
                <a:cs typeface="Calibri" pitchFamily="34" charset="-120"/>
              </a:rPr>
              <a:t>Decision-Centric</a:t>
            </a:r>
            <a:endParaRPr lang="en-US" sz="1733" dirty="0">
              <a:solidFill>
                <a:prstClr val="black"/>
              </a:solidFill>
            </a:endParaRPr>
          </a:p>
        </p:txBody>
      </p:sp>
      <p:sp>
        <p:nvSpPr>
          <p:cNvPr id="26" name="Text 24"/>
          <p:cNvSpPr/>
          <p:nvPr/>
        </p:nvSpPr>
        <p:spPr>
          <a:xfrm>
            <a:off x="1402080" y="5120640"/>
            <a:ext cx="10241280" cy="414528"/>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The board is deciding whether to enter a new market. The risk function is presenting a quantified assessment — not a heat map, a decision brief. The discussion is about trade-offs, not whether to proceed.</a:t>
            </a:r>
            <a:endParaRPr lang="en-US" sz="1533" dirty="0">
              <a:solidFill>
                <a:prstClr val="black"/>
              </a:solidFill>
            </a:endParaRPr>
          </a:p>
        </p:txBody>
      </p:sp>
      <p:sp>
        <p:nvSpPr>
          <p:cNvPr id="27" name="Shape 25"/>
          <p:cNvSpPr/>
          <p:nvPr/>
        </p:nvSpPr>
        <p:spPr>
          <a:xfrm>
            <a:off x="365760" y="5644896"/>
            <a:ext cx="11460480" cy="975360"/>
          </a:xfrm>
          <a:prstGeom prst="rect">
            <a:avLst/>
          </a:prstGeom>
          <a:solidFill>
            <a:srgbClr val="0D1F3A"/>
          </a:solidFill>
          <a:ln w="12700">
            <a:solidFill>
              <a:srgbClr val="1E3A5F"/>
            </a:solidFill>
            <a:prstDash val="solid"/>
          </a:ln>
        </p:spPr>
      </p:sp>
      <p:sp>
        <p:nvSpPr>
          <p:cNvPr id="28" name="Shape 26"/>
          <p:cNvSpPr/>
          <p:nvPr/>
        </p:nvSpPr>
        <p:spPr>
          <a:xfrm>
            <a:off x="365760" y="5644896"/>
            <a:ext cx="914400" cy="975360"/>
          </a:xfrm>
          <a:prstGeom prst="rect">
            <a:avLst/>
          </a:prstGeom>
          <a:solidFill>
            <a:srgbClr val="059669"/>
          </a:solidFill>
          <a:ln w="12700">
            <a:solidFill>
              <a:srgbClr val="059669"/>
            </a:solidFill>
            <a:prstDash val="solid"/>
          </a:ln>
        </p:spPr>
      </p:sp>
      <p:sp>
        <p:nvSpPr>
          <p:cNvPr id="29" name="Text 27"/>
          <p:cNvSpPr/>
          <p:nvPr/>
        </p:nvSpPr>
        <p:spPr>
          <a:xfrm>
            <a:off x="365760" y="5644896"/>
            <a:ext cx="914400" cy="975360"/>
          </a:xfrm>
          <a:prstGeom prst="rect">
            <a:avLst/>
          </a:prstGeom>
          <a:noFill/>
          <a:ln/>
        </p:spPr>
        <p:txBody>
          <a:bodyPr wrap="square" lIns="0" tIns="0" rIns="0" bIns="0" rtlCol="0" anchor="ctr"/>
          <a:lstStyle/>
          <a:p>
            <a:pPr algn="ctr"/>
            <a:r>
              <a:rPr lang="en-US" sz="2400" b="1" dirty="0">
                <a:solidFill>
                  <a:srgbClr val="FFFFFF"/>
                </a:solidFill>
                <a:ea typeface="Calibri" pitchFamily="34" charset="-122"/>
                <a:cs typeface="Calibri" pitchFamily="34" charset="-120"/>
              </a:rPr>
              <a:t>L5</a:t>
            </a:r>
            <a:endParaRPr lang="en-US" sz="2400" dirty="0">
              <a:solidFill>
                <a:prstClr val="black"/>
              </a:solidFill>
            </a:endParaRPr>
          </a:p>
        </p:txBody>
      </p:sp>
      <p:sp>
        <p:nvSpPr>
          <p:cNvPr id="30" name="Text 28"/>
          <p:cNvSpPr/>
          <p:nvPr/>
        </p:nvSpPr>
        <p:spPr>
          <a:xfrm>
            <a:off x="1402080" y="5742432"/>
            <a:ext cx="1828800" cy="426720"/>
          </a:xfrm>
          <a:prstGeom prst="rect">
            <a:avLst/>
          </a:prstGeom>
          <a:noFill/>
          <a:ln/>
        </p:spPr>
        <p:txBody>
          <a:bodyPr wrap="square" lIns="0" tIns="0" rIns="0" bIns="0" rtlCol="0" anchor="ctr"/>
          <a:lstStyle/>
          <a:p>
            <a:r>
              <a:rPr lang="en-US" sz="1733" b="1" dirty="0">
                <a:solidFill>
                  <a:srgbClr val="059669"/>
                </a:solidFill>
                <a:ea typeface="Calibri" pitchFamily="34" charset="-122"/>
                <a:cs typeface="Calibri" pitchFamily="34" charset="-120"/>
              </a:rPr>
              <a:t>Sense-Making</a:t>
            </a:r>
            <a:endParaRPr lang="en-US" sz="1733" dirty="0">
              <a:solidFill>
                <a:prstClr val="black"/>
              </a:solidFill>
            </a:endParaRPr>
          </a:p>
        </p:txBody>
      </p:sp>
      <p:sp>
        <p:nvSpPr>
          <p:cNvPr id="31" name="Text 29"/>
          <p:cNvSpPr/>
          <p:nvPr/>
        </p:nvSpPr>
        <p:spPr>
          <a:xfrm>
            <a:off x="1402080" y="6181344"/>
            <a:ext cx="10241280" cy="414528"/>
          </a:xfrm>
          <a:prstGeom prst="rect">
            <a:avLst/>
          </a:prstGeom>
          <a:noFill/>
          <a:ln/>
        </p:spPr>
        <p:txBody>
          <a:bodyPr wrap="square" lIns="0" tIns="0" rIns="0" bIns="0" rtlCol="0" anchor="ctr"/>
          <a:lstStyle/>
          <a:p>
            <a:r>
              <a:rPr lang="en-US" sz="1533" dirty="0">
                <a:solidFill>
                  <a:srgbClr val="CBD5E1"/>
                </a:solidFill>
                <a:ea typeface="Calibri" pitchFamily="34" charset="-122"/>
                <a:cs typeface="Calibri" pitchFamily="34" charset="-120"/>
              </a:rPr>
              <a:t>The CEO asks the compliance officer: 'Are there risks we're taking that our incentive structures are making us rationalise?' The organisation is willing to ask the uncomfortable question before the regulator does.</a:t>
            </a:r>
            <a:endParaRPr lang="en-US" sz="1533" dirty="0">
              <a:solidFill>
                <a:prstClr val="black"/>
              </a:solidFill>
            </a:endParaRPr>
          </a:p>
        </p:txBody>
      </p:sp>
    </p:spTree>
    <p:extLst>
      <p:ext uri="{BB962C8B-B14F-4D97-AF65-F5344CB8AC3E}">
        <p14:creationId xmlns:p14="http://schemas.microsoft.com/office/powerpoint/2010/main" val="34715730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B9 — EXTENSION SLIDE</a:t>
            </a:r>
            <a:endParaRPr lang="en-US" sz="1200" dirty="0">
              <a:solidFill>
                <a:prstClr val="black"/>
              </a:solidFill>
            </a:endParaRPr>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ea typeface="Calibri" pitchFamily="34" charset="-122"/>
                <a:cs typeface="Calibri" pitchFamily="34" charset="-120"/>
              </a:rPr>
              <a:t>B</a:t>
            </a:r>
            <a:endParaRPr lang="en-US" sz="1867" dirty="0">
              <a:solidFill>
                <a:prstClr val="black"/>
              </a:solidFill>
            </a:endParaRPr>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ea typeface="Calibri" pitchFamily="34" charset="-122"/>
                <a:cs typeface="Calibri" pitchFamily="34" charset="-120"/>
              </a:rPr>
              <a:t>Use if complexity discussion opens wicked problem territory</a:t>
            </a:r>
            <a:endParaRPr lang="en-US" sz="1200" dirty="0">
              <a:solidFill>
                <a:prstClr val="black"/>
              </a:solidFill>
            </a:endParaRPr>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533" b="1" dirty="0">
                <a:solidFill>
                  <a:srgbClr val="FFFFFF"/>
                </a:solidFill>
                <a:ea typeface="Calibri" pitchFamily="34" charset="-122"/>
                <a:cs typeface="Calibri" pitchFamily="34" charset="-120"/>
              </a:rPr>
              <a:t>The Wicked Problem</a:t>
            </a:r>
            <a:endParaRPr lang="en-US" sz="4533" dirty="0">
              <a:solidFill>
                <a:prstClr val="black"/>
              </a:solidFill>
            </a:endParaRPr>
          </a:p>
        </p:txBody>
      </p:sp>
      <p:sp>
        <p:nvSpPr>
          <p:cNvPr id="7" name="Text 5"/>
          <p:cNvSpPr/>
          <p:nvPr/>
        </p:nvSpPr>
        <p:spPr>
          <a:xfrm>
            <a:off x="487680" y="1438656"/>
            <a:ext cx="10972800" cy="548640"/>
          </a:xfrm>
          <a:prstGeom prst="rect">
            <a:avLst/>
          </a:prstGeom>
          <a:noFill/>
          <a:ln/>
        </p:spPr>
        <p:txBody>
          <a:bodyPr wrap="square" lIns="0" tIns="0" rIns="0" bIns="0" rtlCol="0" anchor="ctr"/>
          <a:lstStyle/>
          <a:p>
            <a:r>
              <a:rPr lang="en-US" sz="1867" i="1" dirty="0">
                <a:solidFill>
                  <a:srgbClr val="64748B"/>
                </a:solidFill>
                <a:ea typeface="Calibri" pitchFamily="34" charset="-122"/>
                <a:cs typeface="Calibri" pitchFamily="34" charset="-120"/>
              </a:rPr>
              <a:t>Rittel &amp; Webber, 1973 — still the most useful framework for the problems GRC can't solve.</a:t>
            </a:r>
            <a:endParaRPr lang="en-US" sz="1867" dirty="0">
              <a:solidFill>
                <a:prstClr val="black"/>
              </a:solidFill>
            </a:endParaRPr>
          </a:p>
        </p:txBody>
      </p:sp>
      <p:sp>
        <p:nvSpPr>
          <p:cNvPr id="8" name="Shape 6"/>
          <p:cNvSpPr/>
          <p:nvPr/>
        </p:nvSpPr>
        <p:spPr>
          <a:xfrm>
            <a:off x="487680" y="2170176"/>
            <a:ext cx="5608320" cy="1219200"/>
          </a:xfrm>
          <a:prstGeom prst="rect">
            <a:avLst/>
          </a:prstGeom>
          <a:solidFill>
            <a:srgbClr val="0D1F3A"/>
          </a:solidFill>
          <a:ln w="12700">
            <a:solidFill>
              <a:srgbClr val="0D7377"/>
            </a:solidFill>
            <a:prstDash val="solid"/>
          </a:ln>
        </p:spPr>
      </p:sp>
      <p:sp>
        <p:nvSpPr>
          <p:cNvPr id="9" name="Shape 7"/>
          <p:cNvSpPr/>
          <p:nvPr/>
        </p:nvSpPr>
        <p:spPr>
          <a:xfrm>
            <a:off x="670560" y="2292096"/>
            <a:ext cx="548640" cy="548640"/>
          </a:xfrm>
          <a:prstGeom prst="line">
            <a:avLst/>
          </a:prstGeom>
          <a:solidFill>
            <a:srgbClr val="0D7377"/>
          </a:solidFill>
          <a:ln w="12700">
            <a:solidFill>
              <a:srgbClr val="0D7377"/>
            </a:solidFill>
            <a:prstDash val="solid"/>
          </a:ln>
        </p:spPr>
      </p:sp>
      <p:sp>
        <p:nvSpPr>
          <p:cNvPr id="10" name="Text 8"/>
          <p:cNvSpPr/>
          <p:nvPr/>
        </p:nvSpPr>
        <p:spPr>
          <a:xfrm>
            <a:off x="670560" y="2292096"/>
            <a:ext cx="548640" cy="548640"/>
          </a:xfrm>
          <a:prstGeom prst="rect">
            <a:avLst/>
          </a:prstGeom>
          <a:noFill/>
          <a:ln/>
        </p:spPr>
        <p:txBody>
          <a:bodyPr wrap="square" lIns="0" tIns="0" rIns="0" bIns="0" rtlCol="0" anchor="ctr"/>
          <a:lstStyle/>
          <a:p>
            <a:pPr algn="ctr"/>
            <a:r>
              <a:rPr lang="en-US" sz="1733" b="1" dirty="0">
                <a:solidFill>
                  <a:srgbClr val="FFFFFF"/>
                </a:solidFill>
                <a:ea typeface="Calibri" pitchFamily="34" charset="-122"/>
                <a:cs typeface="Calibri" pitchFamily="34" charset="-120"/>
              </a:rPr>
              <a:t>01</a:t>
            </a:r>
            <a:endParaRPr lang="en-US" sz="1733" dirty="0">
              <a:solidFill>
                <a:prstClr val="black"/>
              </a:solidFill>
            </a:endParaRPr>
          </a:p>
        </p:txBody>
      </p:sp>
      <p:sp>
        <p:nvSpPr>
          <p:cNvPr id="11" name="Text 9"/>
          <p:cNvSpPr/>
          <p:nvPr/>
        </p:nvSpPr>
        <p:spPr>
          <a:xfrm>
            <a:off x="1365504" y="2255520"/>
            <a:ext cx="4876800" cy="1097280"/>
          </a:xfrm>
          <a:prstGeom prst="rect">
            <a:avLst/>
          </a:prstGeom>
          <a:noFill/>
          <a:ln/>
        </p:spPr>
        <p:txBody>
          <a:bodyPr wrap="square" lIns="0" tIns="0" rIns="0" bIns="0" rtlCol="0" anchor="ctr"/>
          <a:lstStyle/>
          <a:p>
            <a:r>
              <a:rPr lang="en-US" sz="1667" dirty="0">
                <a:solidFill>
                  <a:srgbClr val="CBD5E1"/>
                </a:solidFill>
                <a:ea typeface="Calibri" pitchFamily="34" charset="-122"/>
                <a:cs typeface="Calibri" pitchFamily="34" charset="-120"/>
              </a:rPr>
              <a:t>The problem has no definitive formulation — every attempt to define it changes it.</a:t>
            </a:r>
            <a:endParaRPr lang="en-US" sz="1667" dirty="0">
              <a:solidFill>
                <a:prstClr val="black"/>
              </a:solidFill>
            </a:endParaRPr>
          </a:p>
        </p:txBody>
      </p:sp>
      <p:sp>
        <p:nvSpPr>
          <p:cNvPr id="12" name="Shape 10"/>
          <p:cNvSpPr/>
          <p:nvPr/>
        </p:nvSpPr>
        <p:spPr>
          <a:xfrm>
            <a:off x="6400800" y="2170176"/>
            <a:ext cx="5608320" cy="1219200"/>
          </a:xfrm>
          <a:prstGeom prst="rect">
            <a:avLst/>
          </a:prstGeom>
          <a:solidFill>
            <a:srgbClr val="0D1F3A"/>
          </a:solidFill>
          <a:ln w="12700">
            <a:solidFill>
              <a:srgbClr val="0D7377"/>
            </a:solidFill>
            <a:prstDash val="solid"/>
          </a:ln>
        </p:spPr>
      </p:sp>
      <p:sp>
        <p:nvSpPr>
          <p:cNvPr id="13" name="Shape 11"/>
          <p:cNvSpPr/>
          <p:nvPr/>
        </p:nvSpPr>
        <p:spPr>
          <a:xfrm>
            <a:off x="6583680" y="2292096"/>
            <a:ext cx="548640" cy="548640"/>
          </a:xfrm>
          <a:prstGeom prst="line">
            <a:avLst/>
          </a:prstGeom>
          <a:solidFill>
            <a:srgbClr val="0D7377"/>
          </a:solidFill>
          <a:ln w="12700">
            <a:solidFill>
              <a:srgbClr val="0D7377"/>
            </a:solidFill>
            <a:prstDash val="solid"/>
          </a:ln>
        </p:spPr>
      </p:sp>
      <p:sp>
        <p:nvSpPr>
          <p:cNvPr id="14" name="Text 12"/>
          <p:cNvSpPr/>
          <p:nvPr/>
        </p:nvSpPr>
        <p:spPr>
          <a:xfrm>
            <a:off x="6583680" y="2292096"/>
            <a:ext cx="548640" cy="548640"/>
          </a:xfrm>
          <a:prstGeom prst="rect">
            <a:avLst/>
          </a:prstGeom>
          <a:noFill/>
          <a:ln/>
        </p:spPr>
        <p:txBody>
          <a:bodyPr wrap="square" lIns="0" tIns="0" rIns="0" bIns="0" rtlCol="0" anchor="ctr"/>
          <a:lstStyle/>
          <a:p>
            <a:pPr algn="ctr"/>
            <a:r>
              <a:rPr lang="en-US" sz="1733" b="1" dirty="0">
                <a:solidFill>
                  <a:srgbClr val="FFFFFF"/>
                </a:solidFill>
                <a:ea typeface="Calibri" pitchFamily="34" charset="-122"/>
                <a:cs typeface="Calibri" pitchFamily="34" charset="-120"/>
              </a:rPr>
              <a:t>02</a:t>
            </a:r>
            <a:endParaRPr lang="en-US" sz="1733" dirty="0">
              <a:solidFill>
                <a:prstClr val="black"/>
              </a:solidFill>
            </a:endParaRPr>
          </a:p>
        </p:txBody>
      </p:sp>
      <p:sp>
        <p:nvSpPr>
          <p:cNvPr id="15" name="Text 13"/>
          <p:cNvSpPr/>
          <p:nvPr/>
        </p:nvSpPr>
        <p:spPr>
          <a:xfrm>
            <a:off x="7278624" y="2255520"/>
            <a:ext cx="4876800" cy="1097280"/>
          </a:xfrm>
          <a:prstGeom prst="rect">
            <a:avLst/>
          </a:prstGeom>
          <a:noFill/>
          <a:ln/>
        </p:spPr>
        <p:txBody>
          <a:bodyPr wrap="square" lIns="0" tIns="0" rIns="0" bIns="0" rtlCol="0" anchor="ctr"/>
          <a:lstStyle/>
          <a:p>
            <a:r>
              <a:rPr lang="en-US" sz="1667" dirty="0">
                <a:solidFill>
                  <a:srgbClr val="CBD5E1"/>
                </a:solidFill>
                <a:ea typeface="Calibri" pitchFamily="34" charset="-122"/>
                <a:cs typeface="Calibri" pitchFamily="34" charset="-120"/>
              </a:rPr>
              <a:t>There is no stopping rule — you can always try to do better, but never declare it solved.</a:t>
            </a:r>
            <a:endParaRPr lang="en-US" sz="1667" dirty="0">
              <a:solidFill>
                <a:prstClr val="black"/>
              </a:solidFill>
            </a:endParaRPr>
          </a:p>
        </p:txBody>
      </p:sp>
      <p:sp>
        <p:nvSpPr>
          <p:cNvPr id="16" name="Shape 14"/>
          <p:cNvSpPr/>
          <p:nvPr/>
        </p:nvSpPr>
        <p:spPr>
          <a:xfrm>
            <a:off x="487680" y="3535680"/>
            <a:ext cx="5608320" cy="1219200"/>
          </a:xfrm>
          <a:prstGeom prst="rect">
            <a:avLst/>
          </a:prstGeom>
          <a:solidFill>
            <a:srgbClr val="0D1F3A"/>
          </a:solidFill>
          <a:ln w="12700">
            <a:solidFill>
              <a:srgbClr val="0D7377"/>
            </a:solidFill>
            <a:prstDash val="solid"/>
          </a:ln>
        </p:spPr>
      </p:sp>
      <p:sp>
        <p:nvSpPr>
          <p:cNvPr id="17" name="Shape 15"/>
          <p:cNvSpPr/>
          <p:nvPr/>
        </p:nvSpPr>
        <p:spPr>
          <a:xfrm>
            <a:off x="670560" y="3657600"/>
            <a:ext cx="548640" cy="548640"/>
          </a:xfrm>
          <a:prstGeom prst="line">
            <a:avLst/>
          </a:prstGeom>
          <a:solidFill>
            <a:srgbClr val="0D7377"/>
          </a:solidFill>
          <a:ln w="12700">
            <a:solidFill>
              <a:srgbClr val="0D7377"/>
            </a:solidFill>
            <a:prstDash val="solid"/>
          </a:ln>
        </p:spPr>
      </p:sp>
      <p:sp>
        <p:nvSpPr>
          <p:cNvPr id="18" name="Text 16"/>
          <p:cNvSpPr/>
          <p:nvPr/>
        </p:nvSpPr>
        <p:spPr>
          <a:xfrm>
            <a:off x="670560" y="3657600"/>
            <a:ext cx="548640" cy="548640"/>
          </a:xfrm>
          <a:prstGeom prst="rect">
            <a:avLst/>
          </a:prstGeom>
          <a:noFill/>
          <a:ln/>
        </p:spPr>
        <p:txBody>
          <a:bodyPr wrap="square" lIns="0" tIns="0" rIns="0" bIns="0" rtlCol="0" anchor="ctr"/>
          <a:lstStyle/>
          <a:p>
            <a:pPr algn="ctr"/>
            <a:r>
              <a:rPr lang="en-US" sz="1733" b="1" dirty="0">
                <a:solidFill>
                  <a:srgbClr val="FFFFFF"/>
                </a:solidFill>
                <a:ea typeface="Calibri" pitchFamily="34" charset="-122"/>
                <a:cs typeface="Calibri" pitchFamily="34" charset="-120"/>
              </a:rPr>
              <a:t>03</a:t>
            </a:r>
            <a:endParaRPr lang="en-US" sz="1733" dirty="0">
              <a:solidFill>
                <a:prstClr val="black"/>
              </a:solidFill>
            </a:endParaRPr>
          </a:p>
        </p:txBody>
      </p:sp>
      <p:sp>
        <p:nvSpPr>
          <p:cNvPr id="19" name="Text 17"/>
          <p:cNvSpPr/>
          <p:nvPr/>
        </p:nvSpPr>
        <p:spPr>
          <a:xfrm>
            <a:off x="1365504" y="3621024"/>
            <a:ext cx="4876800" cy="1097280"/>
          </a:xfrm>
          <a:prstGeom prst="rect">
            <a:avLst/>
          </a:prstGeom>
          <a:noFill/>
          <a:ln/>
        </p:spPr>
        <p:txBody>
          <a:bodyPr wrap="square" lIns="0" tIns="0" rIns="0" bIns="0" rtlCol="0" anchor="ctr"/>
          <a:lstStyle/>
          <a:p>
            <a:r>
              <a:rPr lang="en-US" sz="1667" dirty="0">
                <a:solidFill>
                  <a:srgbClr val="CBD5E1"/>
                </a:solidFill>
                <a:ea typeface="Calibri" pitchFamily="34" charset="-122"/>
                <a:cs typeface="Calibri" pitchFamily="34" charset="-120"/>
              </a:rPr>
              <a:t>Solutions are not true or false — only better or worse, good enough or not good enough.</a:t>
            </a:r>
            <a:endParaRPr lang="en-US" sz="1667" dirty="0">
              <a:solidFill>
                <a:prstClr val="black"/>
              </a:solidFill>
            </a:endParaRPr>
          </a:p>
        </p:txBody>
      </p:sp>
      <p:sp>
        <p:nvSpPr>
          <p:cNvPr id="20" name="Shape 18"/>
          <p:cNvSpPr/>
          <p:nvPr/>
        </p:nvSpPr>
        <p:spPr>
          <a:xfrm>
            <a:off x="6400800" y="3535680"/>
            <a:ext cx="5608320" cy="1219200"/>
          </a:xfrm>
          <a:prstGeom prst="rect">
            <a:avLst/>
          </a:prstGeom>
          <a:solidFill>
            <a:srgbClr val="0D1F3A"/>
          </a:solidFill>
          <a:ln w="12700">
            <a:solidFill>
              <a:srgbClr val="0D7377"/>
            </a:solidFill>
            <a:prstDash val="solid"/>
          </a:ln>
        </p:spPr>
      </p:sp>
      <p:sp>
        <p:nvSpPr>
          <p:cNvPr id="21" name="Shape 19"/>
          <p:cNvSpPr/>
          <p:nvPr/>
        </p:nvSpPr>
        <p:spPr>
          <a:xfrm>
            <a:off x="6583680" y="3657600"/>
            <a:ext cx="548640" cy="548640"/>
          </a:xfrm>
          <a:prstGeom prst="line">
            <a:avLst/>
          </a:prstGeom>
          <a:solidFill>
            <a:srgbClr val="0D7377"/>
          </a:solidFill>
          <a:ln w="12700">
            <a:solidFill>
              <a:srgbClr val="0D7377"/>
            </a:solidFill>
            <a:prstDash val="solid"/>
          </a:ln>
        </p:spPr>
      </p:sp>
      <p:sp>
        <p:nvSpPr>
          <p:cNvPr id="22" name="Text 20"/>
          <p:cNvSpPr/>
          <p:nvPr/>
        </p:nvSpPr>
        <p:spPr>
          <a:xfrm>
            <a:off x="6583680" y="3657600"/>
            <a:ext cx="548640" cy="548640"/>
          </a:xfrm>
          <a:prstGeom prst="rect">
            <a:avLst/>
          </a:prstGeom>
          <a:noFill/>
          <a:ln/>
        </p:spPr>
        <p:txBody>
          <a:bodyPr wrap="square" lIns="0" tIns="0" rIns="0" bIns="0" rtlCol="0" anchor="ctr"/>
          <a:lstStyle/>
          <a:p>
            <a:pPr algn="ctr"/>
            <a:r>
              <a:rPr lang="en-US" sz="1733" b="1" dirty="0">
                <a:solidFill>
                  <a:srgbClr val="FFFFFF"/>
                </a:solidFill>
                <a:ea typeface="Calibri" pitchFamily="34" charset="-122"/>
                <a:cs typeface="Calibri" pitchFamily="34" charset="-120"/>
              </a:rPr>
              <a:t>04</a:t>
            </a:r>
            <a:endParaRPr lang="en-US" sz="1733" dirty="0">
              <a:solidFill>
                <a:prstClr val="black"/>
              </a:solidFill>
            </a:endParaRPr>
          </a:p>
        </p:txBody>
      </p:sp>
      <p:sp>
        <p:nvSpPr>
          <p:cNvPr id="23" name="Text 21"/>
          <p:cNvSpPr/>
          <p:nvPr/>
        </p:nvSpPr>
        <p:spPr>
          <a:xfrm>
            <a:off x="7278624" y="3621024"/>
            <a:ext cx="4876800" cy="1097280"/>
          </a:xfrm>
          <a:prstGeom prst="rect">
            <a:avLst/>
          </a:prstGeom>
          <a:noFill/>
          <a:ln/>
        </p:spPr>
        <p:txBody>
          <a:bodyPr wrap="square" lIns="0" tIns="0" rIns="0" bIns="0" rtlCol="0" anchor="ctr"/>
          <a:lstStyle/>
          <a:p>
            <a:r>
              <a:rPr lang="en-US" sz="1667" dirty="0">
                <a:solidFill>
                  <a:srgbClr val="CBD5E1"/>
                </a:solidFill>
                <a:ea typeface="Calibri" pitchFamily="34" charset="-122"/>
                <a:cs typeface="Calibri" pitchFamily="34" charset="-120"/>
              </a:rPr>
              <a:t>Every solution changes the problem — each intervention has irreversible consequences.</a:t>
            </a:r>
            <a:endParaRPr lang="en-US" sz="1667" dirty="0">
              <a:solidFill>
                <a:prstClr val="black"/>
              </a:solidFill>
            </a:endParaRPr>
          </a:p>
        </p:txBody>
      </p:sp>
      <p:sp>
        <p:nvSpPr>
          <p:cNvPr id="24" name="Shape 22"/>
          <p:cNvSpPr/>
          <p:nvPr/>
        </p:nvSpPr>
        <p:spPr>
          <a:xfrm>
            <a:off x="487680" y="4998720"/>
            <a:ext cx="11216640" cy="1463040"/>
          </a:xfrm>
          <a:prstGeom prst="rect">
            <a:avLst/>
          </a:prstGeom>
          <a:solidFill>
            <a:srgbClr val="0D1F3A"/>
          </a:solidFill>
          <a:ln w="12700">
            <a:solidFill>
              <a:srgbClr val="E8A838"/>
            </a:solidFill>
            <a:prstDash val="solid"/>
          </a:ln>
        </p:spPr>
      </p:sp>
      <p:sp>
        <p:nvSpPr>
          <p:cNvPr id="25" name="Text 23"/>
          <p:cNvSpPr/>
          <p:nvPr/>
        </p:nvSpPr>
        <p:spPr>
          <a:xfrm>
            <a:off x="731520" y="5096256"/>
            <a:ext cx="3048000" cy="390144"/>
          </a:xfrm>
          <a:prstGeom prst="rect">
            <a:avLst/>
          </a:prstGeom>
          <a:noFill/>
          <a:ln/>
        </p:spPr>
        <p:txBody>
          <a:bodyPr wrap="square" lIns="0" tIns="0" rIns="0" bIns="0" rtlCol="0" anchor="ctr"/>
          <a:lstStyle/>
          <a:p>
            <a:r>
              <a:rPr lang="en-US" sz="1600" b="1" dirty="0">
                <a:solidFill>
                  <a:srgbClr val="E8A838"/>
                </a:solidFill>
                <a:ea typeface="Calibri" pitchFamily="34" charset="-122"/>
                <a:cs typeface="Calibri" pitchFamily="34" charset="-120"/>
              </a:rPr>
              <a:t>Wicked GRC problems:</a:t>
            </a:r>
            <a:endParaRPr lang="en-US" sz="1600" dirty="0">
              <a:solidFill>
                <a:prstClr val="black"/>
              </a:solidFill>
            </a:endParaRPr>
          </a:p>
        </p:txBody>
      </p:sp>
      <p:sp>
        <p:nvSpPr>
          <p:cNvPr id="26" name="Text 24"/>
          <p:cNvSpPr/>
          <p:nvPr/>
        </p:nvSpPr>
        <p:spPr>
          <a:xfrm>
            <a:off x="731520" y="5486400"/>
            <a:ext cx="10728960" cy="426720"/>
          </a:xfrm>
          <a:prstGeom prst="rect">
            <a:avLst/>
          </a:prstGeom>
          <a:noFill/>
          <a:ln/>
        </p:spPr>
        <p:txBody>
          <a:bodyPr wrap="square" lIns="0" tIns="0" rIns="0" bIns="0" rtlCol="0" anchor="ctr"/>
          <a:lstStyle/>
          <a:p>
            <a:r>
              <a:rPr lang="en-US" sz="1733" dirty="0">
                <a:solidFill>
                  <a:srgbClr val="CBD5E1"/>
                </a:solidFill>
                <a:ea typeface="Calibri" pitchFamily="34" charset="-122"/>
                <a:cs typeface="Calibri" pitchFamily="34" charset="-120"/>
              </a:rPr>
              <a:t>Climate risk  ·  AI governance  ·  Systemic cultural compliance failure  ·  Geopolitical regulatory fragmentation</a:t>
            </a:r>
            <a:endParaRPr lang="en-US" sz="1733" dirty="0">
              <a:solidFill>
                <a:prstClr val="black"/>
              </a:solidFill>
            </a:endParaRPr>
          </a:p>
        </p:txBody>
      </p:sp>
      <p:sp>
        <p:nvSpPr>
          <p:cNvPr id="27" name="Text 25"/>
          <p:cNvSpPr/>
          <p:nvPr/>
        </p:nvSpPr>
        <p:spPr>
          <a:xfrm>
            <a:off x="731520" y="5949696"/>
            <a:ext cx="10728960" cy="426720"/>
          </a:xfrm>
          <a:prstGeom prst="rect">
            <a:avLst/>
          </a:prstGeom>
          <a:noFill/>
          <a:ln/>
        </p:spPr>
        <p:txBody>
          <a:bodyPr wrap="square" lIns="0" tIns="0" rIns="0" bIns="0" rtlCol="0" anchor="ctr"/>
          <a:lstStyle/>
          <a:p>
            <a:r>
              <a:rPr lang="en-US" sz="1733" i="1" dirty="0">
                <a:solidFill>
                  <a:srgbClr val="E8A838"/>
                </a:solidFill>
                <a:ea typeface="Calibri" pitchFamily="34" charset="-122"/>
                <a:cs typeface="Calibri" pitchFamily="34" charset="-120"/>
              </a:rPr>
              <a:t>At L5, your job is not to solve the unsolvable. It is to ensure the organisation knows it is choosing the less-bad path — with open eyes.</a:t>
            </a:r>
            <a:endParaRPr lang="en-US" sz="1733" dirty="0">
              <a:solidFill>
                <a:prstClr val="black"/>
              </a:solidFill>
            </a:endParaRPr>
          </a:p>
        </p:txBody>
      </p:sp>
    </p:spTree>
    <p:extLst>
      <p:ext uri="{BB962C8B-B14F-4D97-AF65-F5344CB8AC3E}">
        <p14:creationId xmlns:p14="http://schemas.microsoft.com/office/powerpoint/2010/main" val="1729876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
          <p:cNvSpPr/>
          <p:nvPr/>
        </p:nvSpPr>
        <p:spPr>
          <a:xfrm>
            <a:off x="-225468" y="1"/>
            <a:ext cx="12417468" cy="6976996"/>
          </a:xfrm>
          <a:prstGeom prst="rect">
            <a:avLst/>
          </a:prstGeom>
          <a:solidFill>
            <a:srgbClr val="1B2A4A"/>
          </a:solidFill>
          <a:ln w="12700">
            <a:solidFill>
              <a:srgbClr val="2E5496"/>
            </a:solidFill>
            <a:prstDash val="solid"/>
          </a:ln>
        </p:spPr>
      </p:sp>
      <p:sp>
        <p:nvSpPr>
          <p:cNvPr id="2" name="Shape 0"/>
          <p:cNvSpPr/>
          <p:nvPr/>
        </p:nvSpPr>
        <p:spPr>
          <a:xfrm>
            <a:off x="499371"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smtClean="0">
                <a:solidFill>
                  <a:srgbClr val="E8A838"/>
                </a:solidFill>
                <a:ea typeface="Calibri" pitchFamily="34" charset="-122"/>
                <a:cs typeface="Calibri" pitchFamily="34" charset="-120"/>
              </a:rPr>
              <a:t>Reflection point</a:t>
            </a:r>
            <a:endParaRPr lang="en-US" sz="1200" dirty="0">
              <a:solidFill>
                <a:prstClr val="black"/>
              </a:solidFill>
            </a:endParaRPr>
          </a:p>
        </p:txBody>
      </p:sp>
      <p:sp>
        <p:nvSpPr>
          <p:cNvPr id="5" name="Text 3"/>
          <p:cNvSpPr/>
          <p:nvPr/>
        </p:nvSpPr>
        <p:spPr>
          <a:xfrm>
            <a:off x="853440" y="1097280"/>
            <a:ext cx="10485120" cy="4361228"/>
          </a:xfrm>
          <a:prstGeom prst="rect">
            <a:avLst/>
          </a:prstGeom>
          <a:noFill/>
          <a:ln/>
        </p:spPr>
        <p:txBody>
          <a:bodyPr wrap="square" lIns="0" tIns="0" rIns="0" bIns="0" rtlCol="0" anchor="ctr"/>
          <a:lstStyle/>
          <a:p>
            <a:pPr algn="ctr"/>
            <a:r>
              <a:rPr lang="en-US" sz="3600" dirty="0">
                <a:solidFill>
                  <a:schemeClr val="accent2"/>
                </a:solidFill>
              </a:rPr>
              <a:t>If you were starting your compliance or risk function from scratch tomorrow — with no legacy, no inherited frameworks, no existing processes — what would you </a:t>
            </a:r>
            <a:r>
              <a:rPr lang="en-US" sz="3600" u="sng" dirty="0">
                <a:solidFill>
                  <a:schemeClr val="accent2"/>
                </a:solidFill>
              </a:rPr>
              <a:t>actually build</a:t>
            </a:r>
            <a:r>
              <a:rPr lang="en-US" sz="3600" dirty="0">
                <a:solidFill>
                  <a:schemeClr val="accent2"/>
                </a:solidFill>
              </a:rPr>
              <a:t>? And what would you </a:t>
            </a:r>
            <a:r>
              <a:rPr lang="en-US" sz="3600" u="sng" dirty="0">
                <a:solidFill>
                  <a:schemeClr val="accent2"/>
                </a:solidFill>
              </a:rPr>
              <a:t>deliberately leave </a:t>
            </a:r>
            <a:r>
              <a:rPr lang="en-US" sz="3600" u="sng" dirty="0" smtClean="0">
                <a:solidFill>
                  <a:schemeClr val="accent2"/>
                </a:solidFill>
              </a:rPr>
              <a:t>out</a:t>
            </a:r>
            <a:r>
              <a:rPr lang="en-US" sz="3600" dirty="0" smtClean="0">
                <a:solidFill>
                  <a:schemeClr val="accent2"/>
                </a:solidFill>
              </a:rPr>
              <a:t>?</a:t>
            </a:r>
            <a:endParaRPr lang="en-US" sz="3600" dirty="0">
              <a:solidFill>
                <a:schemeClr val="accent2"/>
              </a:solidFill>
            </a:endParaRPr>
          </a:p>
        </p:txBody>
      </p:sp>
      <p:sp>
        <p:nvSpPr>
          <p:cNvPr id="6" name="Shape 4"/>
          <p:cNvSpPr/>
          <p:nvPr/>
        </p:nvSpPr>
        <p:spPr>
          <a:xfrm>
            <a:off x="4267200" y="5568236"/>
            <a:ext cx="3657600" cy="60960"/>
          </a:xfrm>
          <a:prstGeom prst="rect">
            <a:avLst/>
          </a:prstGeom>
          <a:solidFill>
            <a:srgbClr val="E8A838"/>
          </a:solidFill>
          <a:ln w="12700">
            <a:solidFill>
              <a:srgbClr val="E8A838"/>
            </a:solidFill>
            <a:prstDash val="solid"/>
          </a:ln>
        </p:spPr>
      </p:sp>
      <p:pic>
        <p:nvPicPr>
          <p:cNvPr id="7" name="Billede 6"/>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2513433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solidFill>
                  <a:schemeClr val="accent6">
                    <a:lumMod val="75000"/>
                  </a:schemeClr>
                </a:solidFill>
              </a:rPr>
              <a:t>Communities of Compliance</a:t>
            </a:r>
          </a:p>
        </p:txBody>
      </p:sp>
      <p:sp>
        <p:nvSpPr>
          <p:cNvPr id="3" name="Content Placeholder 2"/>
          <p:cNvSpPr>
            <a:spLocks noGrp="1"/>
          </p:cNvSpPr>
          <p:nvPr>
            <p:ph idx="1"/>
          </p:nvPr>
        </p:nvSpPr>
        <p:spPr/>
        <p:txBody>
          <a:bodyPr/>
          <a:lstStyle/>
          <a:p>
            <a:endParaRPr dirty="0"/>
          </a:p>
          <a:p>
            <a:r>
              <a:rPr dirty="0">
                <a:solidFill>
                  <a:schemeClr val="accent6">
                    <a:lumMod val="75000"/>
                  </a:schemeClr>
                </a:solidFill>
              </a:rPr>
              <a:t>Engage local compliance champions</a:t>
            </a:r>
          </a:p>
          <a:p>
            <a:r>
              <a:rPr dirty="0">
                <a:solidFill>
                  <a:schemeClr val="accent6">
                    <a:lumMod val="75000"/>
                  </a:schemeClr>
                </a:solidFill>
              </a:rPr>
              <a:t>Align universal principles with local nuances</a:t>
            </a:r>
          </a:p>
          <a:p>
            <a:r>
              <a:rPr dirty="0">
                <a:solidFill>
                  <a:schemeClr val="accent6">
                    <a:lumMod val="75000"/>
                  </a:schemeClr>
                </a:solidFill>
              </a:rPr>
              <a:t>Feedback loops &amp; best practice sharing</a:t>
            </a:r>
          </a:p>
        </p:txBody>
      </p:sp>
      <p:pic>
        <p:nvPicPr>
          <p:cNvPr id="4" name="Billede 3"/>
          <p:cNvPicPr>
            <a:picLocks noChangeAspect="1"/>
          </p:cNvPicPr>
          <p:nvPr/>
        </p:nvPicPr>
        <p:blipFill>
          <a:blip r:embed="rId2"/>
          <a:stretch>
            <a:fillRect/>
          </a:stretch>
        </p:blipFill>
        <p:spPr>
          <a:xfrm>
            <a:off x="10889529" y="0"/>
            <a:ext cx="1302471" cy="1242357"/>
          </a:xfrm>
          <a:prstGeom prst="rect">
            <a:avLst/>
          </a:prstGeom>
        </p:spPr>
      </p:pic>
    </p:spTree>
    <p:extLst>
      <p:ext uri="{BB962C8B-B14F-4D97-AF65-F5344CB8AC3E}">
        <p14:creationId xmlns:p14="http://schemas.microsoft.com/office/powerpoint/2010/main" val="12741422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050F1E"/>
          </a:solidFill>
          <a:ln w="12700">
            <a:solidFill>
              <a:srgbClr val="050F1E"/>
            </a:solidFill>
            <a:prstDash val="solid"/>
          </a:ln>
        </p:spPr>
      </p:sp>
      <p:pic>
        <p:nvPicPr>
          <p:cNvPr id="6" name="Billed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330" y="0"/>
            <a:ext cx="3829340" cy="6858000"/>
          </a:xfrm>
          <a:prstGeom prst="rect">
            <a:avLst/>
          </a:prstGeom>
        </p:spPr>
      </p:pic>
      <p:pic>
        <p:nvPicPr>
          <p:cNvPr id="4" name="Billede 3"/>
          <p:cNvPicPr>
            <a:picLocks noChangeAspect="1"/>
          </p:cNvPicPr>
          <p:nvPr/>
        </p:nvPicPr>
        <p:blipFill>
          <a:blip r:embed="rId4"/>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704472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3819035" y="0"/>
            <a:ext cx="4553929" cy="68580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27013585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Billede 1"/>
          <p:cNvPicPr>
            <a:picLocks noChangeAspect="1"/>
          </p:cNvPicPr>
          <p:nvPr/>
        </p:nvPicPr>
        <p:blipFill>
          <a:blip r:embed="rId2"/>
          <a:stretch>
            <a:fillRect/>
          </a:stretch>
        </p:blipFill>
        <p:spPr>
          <a:xfrm>
            <a:off x="-72736" y="139611"/>
            <a:ext cx="12192000" cy="6718389"/>
          </a:xfrm>
          <a:prstGeom prst="rect">
            <a:avLst/>
          </a:prstGeom>
        </p:spPr>
      </p:pic>
      <p:pic>
        <p:nvPicPr>
          <p:cNvPr id="3" name="Billede 2"/>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3902657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1400583" y="0"/>
            <a:ext cx="9390833" cy="6858000"/>
          </a:xfrm>
          <a:prstGeom prst="rect">
            <a:avLst/>
          </a:prstGeom>
        </p:spPr>
      </p:pic>
      <p:pic>
        <p:nvPicPr>
          <p:cNvPr id="5" name="Billede 4"/>
          <p:cNvPicPr>
            <a:picLocks noChangeAspect="1"/>
          </p:cNvPicPr>
          <p:nvPr/>
        </p:nvPicPr>
        <p:blipFill>
          <a:blip r:embed="rId3"/>
          <a:stretch>
            <a:fillRect/>
          </a:stretch>
        </p:blipFill>
        <p:spPr>
          <a:xfrm>
            <a:off x="10889529" y="0"/>
            <a:ext cx="1302471" cy="1242357"/>
          </a:xfrm>
          <a:prstGeom prst="rect">
            <a:avLst/>
          </a:prstGeom>
        </p:spPr>
      </p:pic>
    </p:spTree>
    <p:extLst>
      <p:ext uri="{BB962C8B-B14F-4D97-AF65-F5344CB8AC3E}">
        <p14:creationId xmlns:p14="http://schemas.microsoft.com/office/powerpoint/2010/main" val="4170475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1827"/>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365760" y="243840"/>
            <a:ext cx="11460480" cy="6339840"/>
          </a:xfrm>
          <a:prstGeom prst="rect">
            <a:avLst/>
          </a:prstGeom>
        </p:spPr>
      </p:pic>
    </p:spTree>
    <p:extLst>
      <p:ext uri="{BB962C8B-B14F-4D97-AF65-F5344CB8AC3E}">
        <p14:creationId xmlns:p14="http://schemas.microsoft.com/office/powerpoint/2010/main" val="2838728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11827"/>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PROVOCATION 1 — CAN YOU TELL THE DIFFERENCE?</a:t>
            </a:r>
            <a:endParaRPr lang="en-US" sz="1200" dirty="0">
              <a:solidFill>
                <a:prstClr val="black"/>
              </a:solidFill>
            </a:endParaRPr>
          </a:p>
        </p:txBody>
      </p:sp>
      <p:sp>
        <p:nvSpPr>
          <p:cNvPr id="4" name="Shape 2"/>
          <p:cNvSpPr/>
          <p:nvPr/>
        </p:nvSpPr>
        <p:spPr>
          <a:xfrm>
            <a:off x="365760" y="548640"/>
            <a:ext cx="11460480" cy="5974080"/>
          </a:xfrm>
          <a:prstGeom prst="rect">
            <a:avLst/>
          </a:prstGeom>
          <a:solidFill>
            <a:srgbClr val="FFFFFF"/>
          </a:solidFill>
          <a:ln w="12700">
            <a:solidFill>
              <a:srgbClr val="CBD5E1"/>
            </a:solidFill>
            <a:prstDash val="solid"/>
          </a:ln>
        </p:spPr>
      </p:sp>
      <p:sp>
        <p:nvSpPr>
          <p:cNvPr id="5" name="Shape 3"/>
          <p:cNvSpPr/>
          <p:nvPr/>
        </p:nvSpPr>
        <p:spPr>
          <a:xfrm>
            <a:off x="365760" y="548640"/>
            <a:ext cx="11460480" cy="609600"/>
          </a:xfrm>
          <a:prstGeom prst="rect">
            <a:avLst/>
          </a:prstGeom>
          <a:solidFill>
            <a:srgbClr val="1B2A4A"/>
          </a:solidFill>
          <a:ln w="12700">
            <a:solidFill>
              <a:srgbClr val="1B2A4A"/>
            </a:solidFill>
            <a:prstDash val="solid"/>
          </a:ln>
        </p:spPr>
      </p:sp>
      <p:sp>
        <p:nvSpPr>
          <p:cNvPr id="6" name="Text 4"/>
          <p:cNvSpPr/>
          <p:nvPr/>
        </p:nvSpPr>
        <p:spPr>
          <a:xfrm>
            <a:off x="609600" y="633984"/>
            <a:ext cx="8534400" cy="426720"/>
          </a:xfrm>
          <a:prstGeom prst="rect">
            <a:avLst/>
          </a:prstGeom>
          <a:noFill/>
          <a:ln/>
        </p:spPr>
        <p:txBody>
          <a:bodyPr wrap="square" lIns="0" tIns="0" rIns="0" bIns="0" rtlCol="0" anchor="ctr"/>
          <a:lstStyle/>
          <a:p>
            <a:r>
              <a:rPr lang="en-US" sz="1467" b="1" dirty="0">
                <a:solidFill>
                  <a:srgbClr val="FFFFFF"/>
                </a:solidFill>
                <a:ea typeface="Calibri" pitchFamily="34" charset="-122"/>
                <a:cs typeface="Calibri" pitchFamily="34" charset="-120"/>
              </a:rPr>
              <a:t>NEXORA AI  |  Regulatory Risk Assessment — EU AI Act</a:t>
            </a:r>
            <a:endParaRPr lang="en-US" sz="1467" dirty="0">
              <a:solidFill>
                <a:prstClr val="black"/>
              </a:solidFill>
            </a:endParaRPr>
          </a:p>
        </p:txBody>
      </p:sp>
      <p:sp>
        <p:nvSpPr>
          <p:cNvPr id="7" name="Text 5"/>
          <p:cNvSpPr/>
          <p:nvPr/>
        </p:nvSpPr>
        <p:spPr>
          <a:xfrm>
            <a:off x="9509760" y="633984"/>
            <a:ext cx="2072640" cy="426720"/>
          </a:xfrm>
          <a:prstGeom prst="rect">
            <a:avLst/>
          </a:prstGeom>
          <a:noFill/>
          <a:ln/>
        </p:spPr>
        <p:txBody>
          <a:bodyPr wrap="square" lIns="0" tIns="0" rIns="0" bIns="0" rtlCol="0" anchor="ctr"/>
          <a:lstStyle/>
          <a:p>
            <a:r>
              <a:rPr lang="en-US" sz="1467" b="1" dirty="0">
                <a:solidFill>
                  <a:srgbClr val="DC2626"/>
                </a:solidFill>
                <a:ea typeface="Calibri" pitchFamily="34" charset="-122"/>
                <a:cs typeface="Calibri" pitchFamily="34" charset="-120"/>
              </a:rPr>
              <a:t>CONFIDENTIAL</a:t>
            </a:r>
            <a:endParaRPr lang="en-US" sz="1467" dirty="0">
              <a:solidFill>
                <a:prstClr val="black"/>
              </a:solidFill>
            </a:endParaRPr>
          </a:p>
        </p:txBody>
      </p:sp>
      <p:sp>
        <p:nvSpPr>
          <p:cNvPr id="8" name="Text 6"/>
          <p:cNvSpPr/>
          <p:nvPr/>
        </p:nvSpPr>
        <p:spPr>
          <a:xfrm>
            <a:off x="609600" y="1341120"/>
            <a:ext cx="6096000" cy="670560"/>
          </a:xfrm>
          <a:prstGeom prst="rect">
            <a:avLst/>
          </a:prstGeom>
          <a:noFill/>
          <a:ln/>
        </p:spPr>
        <p:txBody>
          <a:bodyPr wrap="square" lIns="0" tIns="0" rIns="0" bIns="0" rtlCol="0" anchor="ctr"/>
          <a:lstStyle/>
          <a:p>
            <a:r>
              <a:rPr lang="en-US" sz="3733" b="1" dirty="0">
                <a:solidFill>
                  <a:srgbClr val="1B2A4A"/>
                </a:solidFill>
                <a:ea typeface="Calibri" pitchFamily="34" charset="-122"/>
                <a:cs typeface="Calibri" pitchFamily="34" charset="-120"/>
              </a:rPr>
              <a:t>NEXORA AI</a:t>
            </a:r>
            <a:endParaRPr lang="en-US" sz="3733" dirty="0">
              <a:solidFill>
                <a:prstClr val="black"/>
              </a:solidFill>
            </a:endParaRPr>
          </a:p>
        </p:txBody>
      </p:sp>
      <p:sp>
        <p:nvSpPr>
          <p:cNvPr id="9" name="Text 7"/>
          <p:cNvSpPr/>
          <p:nvPr/>
        </p:nvSpPr>
        <p:spPr>
          <a:xfrm>
            <a:off x="609600" y="2011680"/>
            <a:ext cx="7315200" cy="487680"/>
          </a:xfrm>
          <a:prstGeom prst="rect">
            <a:avLst/>
          </a:prstGeom>
          <a:noFill/>
          <a:ln/>
        </p:spPr>
        <p:txBody>
          <a:bodyPr wrap="square" lIns="0" tIns="0" rIns="0" bIns="0" rtlCol="0" anchor="ctr"/>
          <a:lstStyle/>
          <a:p>
            <a:r>
              <a:rPr lang="en-US" sz="2133" dirty="0">
                <a:solidFill>
                  <a:srgbClr val="2E5496"/>
                </a:solidFill>
                <a:ea typeface="Calibri" pitchFamily="34" charset="-122"/>
                <a:cs typeface="Calibri" pitchFamily="34" charset="-120"/>
              </a:rPr>
              <a:t>Regulatory Risk Assessment</a:t>
            </a:r>
            <a:endParaRPr lang="en-US" sz="2133" dirty="0">
              <a:solidFill>
                <a:prstClr val="black"/>
              </a:solidFill>
            </a:endParaRPr>
          </a:p>
        </p:txBody>
      </p:sp>
      <p:sp>
        <p:nvSpPr>
          <p:cNvPr id="10" name="Text 8"/>
          <p:cNvSpPr/>
          <p:nvPr/>
        </p:nvSpPr>
        <p:spPr>
          <a:xfrm>
            <a:off x="609600" y="2499360"/>
            <a:ext cx="10728960" cy="426720"/>
          </a:xfrm>
          <a:prstGeom prst="rect">
            <a:avLst/>
          </a:prstGeom>
          <a:noFill/>
          <a:ln/>
        </p:spPr>
        <p:txBody>
          <a:bodyPr wrap="square" lIns="0" tIns="0" rIns="0" bIns="0" rtlCol="0" anchor="ctr"/>
          <a:lstStyle/>
          <a:p>
            <a:r>
              <a:rPr lang="en-US" sz="1467" i="1" dirty="0">
                <a:solidFill>
                  <a:srgbClr val="64748B"/>
                </a:solidFill>
                <a:ea typeface="Calibri" pitchFamily="34" charset="-122"/>
                <a:cs typeface="Calibri" pitchFamily="34" charset="-120"/>
              </a:rPr>
              <a:t>EU Artificial Intelligence Act — Compliance Readiness &amp; Quantitative Impact Analysis</a:t>
            </a:r>
            <a:endParaRPr lang="en-US" sz="1467" dirty="0">
              <a:solidFill>
                <a:prstClr val="black"/>
              </a:solidFill>
            </a:endParaRPr>
          </a:p>
        </p:txBody>
      </p:sp>
      <p:sp>
        <p:nvSpPr>
          <p:cNvPr id="11" name="Shape 9"/>
          <p:cNvSpPr/>
          <p:nvPr/>
        </p:nvSpPr>
        <p:spPr>
          <a:xfrm>
            <a:off x="609600" y="2987040"/>
            <a:ext cx="10728960" cy="36576"/>
          </a:xfrm>
          <a:prstGeom prst="rect">
            <a:avLst/>
          </a:prstGeom>
          <a:solidFill>
            <a:srgbClr val="2E5496"/>
          </a:solidFill>
          <a:ln w="12700">
            <a:solidFill>
              <a:srgbClr val="2E5496"/>
            </a:solidFill>
            <a:prstDash val="solid"/>
          </a:ln>
        </p:spPr>
      </p:sp>
      <p:sp>
        <p:nvSpPr>
          <p:cNvPr id="12" name="Text 10"/>
          <p:cNvSpPr/>
          <p:nvPr/>
        </p:nvSpPr>
        <p:spPr>
          <a:xfrm>
            <a:off x="975360" y="3108960"/>
            <a:ext cx="213360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Document Reference</a:t>
            </a:r>
            <a:endParaRPr lang="en-US" sz="1200" dirty="0">
              <a:solidFill>
                <a:prstClr val="black"/>
              </a:solidFill>
            </a:endParaRPr>
          </a:p>
        </p:txBody>
      </p:sp>
      <p:sp>
        <p:nvSpPr>
          <p:cNvPr id="13" name="Shape 11"/>
          <p:cNvSpPr/>
          <p:nvPr/>
        </p:nvSpPr>
        <p:spPr>
          <a:xfrm>
            <a:off x="975360" y="3108960"/>
            <a:ext cx="2133600" cy="426720"/>
          </a:xfrm>
          <a:prstGeom prst="rect">
            <a:avLst/>
          </a:prstGeom>
          <a:solidFill>
            <a:srgbClr val="1B2A4A"/>
          </a:solidFill>
          <a:ln w="12700">
            <a:solidFill>
              <a:srgbClr val="1B2A4A"/>
            </a:solidFill>
            <a:prstDash val="solid"/>
          </a:ln>
        </p:spPr>
      </p:sp>
      <p:sp>
        <p:nvSpPr>
          <p:cNvPr id="14" name="Text 12"/>
          <p:cNvSpPr/>
          <p:nvPr/>
        </p:nvSpPr>
        <p:spPr>
          <a:xfrm>
            <a:off x="3291840" y="3108960"/>
            <a:ext cx="420624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NXR-RISK-2026-047</a:t>
            </a:r>
            <a:endParaRPr lang="en-US" sz="1333" dirty="0">
              <a:solidFill>
                <a:prstClr val="black"/>
              </a:solidFill>
            </a:endParaRPr>
          </a:p>
        </p:txBody>
      </p:sp>
      <p:sp>
        <p:nvSpPr>
          <p:cNvPr id="15" name="Text 13"/>
          <p:cNvSpPr/>
          <p:nvPr/>
        </p:nvSpPr>
        <p:spPr>
          <a:xfrm>
            <a:off x="7680960" y="3108960"/>
            <a:ext cx="176784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Classification</a:t>
            </a:r>
            <a:endParaRPr lang="en-US" sz="1200" dirty="0">
              <a:solidFill>
                <a:prstClr val="black"/>
              </a:solidFill>
            </a:endParaRPr>
          </a:p>
        </p:txBody>
      </p:sp>
      <p:sp>
        <p:nvSpPr>
          <p:cNvPr id="16" name="Shape 14"/>
          <p:cNvSpPr/>
          <p:nvPr/>
        </p:nvSpPr>
        <p:spPr>
          <a:xfrm>
            <a:off x="7680960" y="3108960"/>
            <a:ext cx="1767840" cy="426720"/>
          </a:xfrm>
          <a:prstGeom prst="rect">
            <a:avLst/>
          </a:prstGeom>
          <a:solidFill>
            <a:srgbClr val="1B2A4A"/>
          </a:solidFill>
          <a:ln w="12700">
            <a:solidFill>
              <a:srgbClr val="1B2A4A"/>
            </a:solidFill>
            <a:prstDash val="solid"/>
          </a:ln>
        </p:spPr>
      </p:sp>
      <p:sp>
        <p:nvSpPr>
          <p:cNvPr id="17" name="Text 15"/>
          <p:cNvSpPr/>
          <p:nvPr/>
        </p:nvSpPr>
        <p:spPr>
          <a:xfrm>
            <a:off x="9631680" y="3108960"/>
            <a:ext cx="225552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Confidential — Internal Only</a:t>
            </a:r>
            <a:endParaRPr lang="en-US" sz="1333" dirty="0">
              <a:solidFill>
                <a:prstClr val="black"/>
              </a:solidFill>
            </a:endParaRPr>
          </a:p>
        </p:txBody>
      </p:sp>
      <p:sp>
        <p:nvSpPr>
          <p:cNvPr id="18" name="Text 16"/>
          <p:cNvSpPr/>
          <p:nvPr/>
        </p:nvSpPr>
        <p:spPr>
          <a:xfrm>
            <a:off x="975360" y="3572256"/>
            <a:ext cx="213360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Prepared by</a:t>
            </a:r>
            <a:endParaRPr lang="en-US" sz="1200" dirty="0">
              <a:solidFill>
                <a:prstClr val="black"/>
              </a:solidFill>
            </a:endParaRPr>
          </a:p>
        </p:txBody>
      </p:sp>
      <p:sp>
        <p:nvSpPr>
          <p:cNvPr id="19" name="Shape 17"/>
          <p:cNvSpPr/>
          <p:nvPr/>
        </p:nvSpPr>
        <p:spPr>
          <a:xfrm>
            <a:off x="975360" y="3572256"/>
            <a:ext cx="2133600" cy="426720"/>
          </a:xfrm>
          <a:prstGeom prst="rect">
            <a:avLst/>
          </a:prstGeom>
          <a:solidFill>
            <a:srgbClr val="1B2A4A"/>
          </a:solidFill>
          <a:ln w="12700">
            <a:solidFill>
              <a:srgbClr val="1B2A4A"/>
            </a:solidFill>
            <a:prstDash val="solid"/>
          </a:ln>
        </p:spPr>
      </p:sp>
      <p:sp>
        <p:nvSpPr>
          <p:cNvPr id="20" name="Text 18"/>
          <p:cNvSpPr/>
          <p:nvPr/>
        </p:nvSpPr>
        <p:spPr>
          <a:xfrm>
            <a:off x="3291840" y="3572256"/>
            <a:ext cx="420624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Group Risk &amp; Compliance Function</a:t>
            </a:r>
            <a:endParaRPr lang="en-US" sz="1333" dirty="0">
              <a:solidFill>
                <a:prstClr val="black"/>
              </a:solidFill>
            </a:endParaRPr>
          </a:p>
        </p:txBody>
      </p:sp>
      <p:sp>
        <p:nvSpPr>
          <p:cNvPr id="21" name="Text 19"/>
          <p:cNvSpPr/>
          <p:nvPr/>
        </p:nvSpPr>
        <p:spPr>
          <a:xfrm>
            <a:off x="7680960" y="3572256"/>
            <a:ext cx="176784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Version</a:t>
            </a:r>
            <a:endParaRPr lang="en-US" sz="1200" dirty="0">
              <a:solidFill>
                <a:prstClr val="black"/>
              </a:solidFill>
            </a:endParaRPr>
          </a:p>
        </p:txBody>
      </p:sp>
      <p:sp>
        <p:nvSpPr>
          <p:cNvPr id="22" name="Shape 20"/>
          <p:cNvSpPr/>
          <p:nvPr/>
        </p:nvSpPr>
        <p:spPr>
          <a:xfrm>
            <a:off x="7680960" y="3572256"/>
            <a:ext cx="1767840" cy="426720"/>
          </a:xfrm>
          <a:prstGeom prst="rect">
            <a:avLst/>
          </a:prstGeom>
          <a:solidFill>
            <a:srgbClr val="1B2A4A"/>
          </a:solidFill>
          <a:ln w="12700">
            <a:solidFill>
              <a:srgbClr val="1B2A4A"/>
            </a:solidFill>
            <a:prstDash val="solid"/>
          </a:ln>
        </p:spPr>
      </p:sp>
      <p:sp>
        <p:nvSpPr>
          <p:cNvPr id="23" name="Text 21"/>
          <p:cNvSpPr/>
          <p:nvPr/>
        </p:nvSpPr>
        <p:spPr>
          <a:xfrm>
            <a:off x="9631680" y="3572256"/>
            <a:ext cx="225552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1.2 (Final)</a:t>
            </a:r>
            <a:endParaRPr lang="en-US" sz="1333" dirty="0">
              <a:solidFill>
                <a:prstClr val="black"/>
              </a:solidFill>
            </a:endParaRPr>
          </a:p>
        </p:txBody>
      </p:sp>
      <p:sp>
        <p:nvSpPr>
          <p:cNvPr id="24" name="Text 22"/>
          <p:cNvSpPr/>
          <p:nvPr/>
        </p:nvSpPr>
        <p:spPr>
          <a:xfrm>
            <a:off x="975360" y="4035552"/>
            <a:ext cx="213360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Methodology</a:t>
            </a:r>
            <a:endParaRPr lang="en-US" sz="1200" dirty="0">
              <a:solidFill>
                <a:prstClr val="black"/>
              </a:solidFill>
            </a:endParaRPr>
          </a:p>
        </p:txBody>
      </p:sp>
      <p:sp>
        <p:nvSpPr>
          <p:cNvPr id="25" name="Shape 23"/>
          <p:cNvSpPr/>
          <p:nvPr/>
        </p:nvSpPr>
        <p:spPr>
          <a:xfrm>
            <a:off x="975360" y="4035552"/>
            <a:ext cx="2133600" cy="426720"/>
          </a:xfrm>
          <a:prstGeom prst="rect">
            <a:avLst/>
          </a:prstGeom>
          <a:solidFill>
            <a:srgbClr val="1B2A4A"/>
          </a:solidFill>
          <a:ln w="12700">
            <a:solidFill>
              <a:srgbClr val="1B2A4A"/>
            </a:solidFill>
            <a:prstDash val="solid"/>
          </a:ln>
        </p:spPr>
      </p:sp>
      <p:sp>
        <p:nvSpPr>
          <p:cNvPr id="26" name="Text 24"/>
          <p:cNvSpPr/>
          <p:nvPr/>
        </p:nvSpPr>
        <p:spPr>
          <a:xfrm>
            <a:off x="3291840" y="4035552"/>
            <a:ext cx="420624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Hybrid: Qualitative inherent + Quantitative residual (EL/Monte Carlo)</a:t>
            </a:r>
            <a:endParaRPr lang="en-US" sz="1333" dirty="0">
              <a:solidFill>
                <a:prstClr val="black"/>
              </a:solidFill>
            </a:endParaRPr>
          </a:p>
        </p:txBody>
      </p:sp>
      <p:sp>
        <p:nvSpPr>
          <p:cNvPr id="27" name="Text 25"/>
          <p:cNvSpPr/>
          <p:nvPr/>
        </p:nvSpPr>
        <p:spPr>
          <a:xfrm>
            <a:off x="7680960" y="4035552"/>
            <a:ext cx="1767840" cy="426720"/>
          </a:xfrm>
          <a:prstGeom prst="rect">
            <a:avLst/>
          </a:prstGeom>
          <a:noFill/>
          <a:ln/>
        </p:spPr>
        <p:txBody>
          <a:bodyPr wrap="square" lIns="0" tIns="0" rIns="0" bIns="0" rtlCol="0" anchor="ctr"/>
          <a:lstStyle/>
          <a:p>
            <a:r>
              <a:rPr lang="en-US" sz="1200" b="1" dirty="0">
                <a:solidFill>
                  <a:srgbClr val="FFFFFF"/>
                </a:solidFill>
                <a:ea typeface="Calibri" pitchFamily="34" charset="-122"/>
                <a:cs typeface="Calibri" pitchFamily="34" charset="-120"/>
              </a:rPr>
              <a:t>Confidence</a:t>
            </a:r>
            <a:endParaRPr lang="en-US" sz="1200" dirty="0">
              <a:solidFill>
                <a:prstClr val="black"/>
              </a:solidFill>
            </a:endParaRPr>
          </a:p>
        </p:txBody>
      </p:sp>
      <p:sp>
        <p:nvSpPr>
          <p:cNvPr id="28" name="Shape 26"/>
          <p:cNvSpPr/>
          <p:nvPr/>
        </p:nvSpPr>
        <p:spPr>
          <a:xfrm>
            <a:off x="7680960" y="4035552"/>
            <a:ext cx="1767840" cy="426720"/>
          </a:xfrm>
          <a:prstGeom prst="rect">
            <a:avLst/>
          </a:prstGeom>
          <a:solidFill>
            <a:srgbClr val="1B2A4A"/>
          </a:solidFill>
          <a:ln w="12700">
            <a:solidFill>
              <a:srgbClr val="1B2A4A"/>
            </a:solidFill>
            <a:prstDash val="solid"/>
          </a:ln>
        </p:spPr>
      </p:sp>
      <p:sp>
        <p:nvSpPr>
          <p:cNvPr id="29" name="Text 27"/>
          <p:cNvSpPr/>
          <p:nvPr/>
        </p:nvSpPr>
        <p:spPr>
          <a:xfrm>
            <a:off x="9631680" y="4035552"/>
            <a:ext cx="2255520" cy="426720"/>
          </a:xfrm>
          <a:prstGeom prst="rect">
            <a:avLst/>
          </a:prstGeom>
          <a:noFill/>
          <a:ln/>
        </p:spPr>
        <p:txBody>
          <a:bodyPr wrap="square" lIns="0" tIns="0" rIns="0" bIns="0" rtlCol="0" anchor="ctr"/>
          <a:lstStyle/>
          <a:p>
            <a:r>
              <a:rPr lang="en-US" sz="1333" dirty="0">
                <a:solidFill>
                  <a:srgbClr val="1A1A1A"/>
                </a:solidFill>
                <a:ea typeface="Calibri" pitchFamily="34" charset="-122"/>
                <a:cs typeface="Calibri" pitchFamily="34" charset="-120"/>
              </a:rPr>
              <a:t>90%</a:t>
            </a:r>
            <a:endParaRPr lang="en-US" sz="1333" dirty="0">
              <a:solidFill>
                <a:prstClr val="black"/>
              </a:solidFill>
            </a:endParaRPr>
          </a:p>
        </p:txBody>
      </p:sp>
      <p:sp>
        <p:nvSpPr>
          <p:cNvPr id="30" name="Text 28"/>
          <p:cNvSpPr/>
          <p:nvPr/>
        </p:nvSpPr>
        <p:spPr>
          <a:xfrm>
            <a:off x="609600" y="5730240"/>
            <a:ext cx="10728960" cy="487680"/>
          </a:xfrm>
          <a:prstGeom prst="rect">
            <a:avLst/>
          </a:prstGeom>
          <a:noFill/>
          <a:ln/>
        </p:spPr>
        <p:txBody>
          <a:bodyPr wrap="square" lIns="0" tIns="0" rIns="0" bIns="0" rtlCol="0" anchor="ctr"/>
          <a:lstStyle/>
          <a:p>
            <a:r>
              <a:rPr lang="en-US" sz="1467" b="1" dirty="0">
                <a:solidFill>
                  <a:srgbClr val="DC2626"/>
                </a:solidFill>
                <a:ea typeface="Calibri" pitchFamily="34" charset="-122"/>
                <a:cs typeface="Calibri" pitchFamily="34" charset="-120"/>
              </a:rPr>
              <a:t>Overall Residual Expected Loss: EUR 4.2M  |  90% CI: EUR 1.1M – EUR 12.8M</a:t>
            </a:r>
            <a:endParaRPr lang="en-US" sz="1467" dirty="0">
              <a:solidFill>
                <a:prstClr val="black"/>
              </a:solidFill>
            </a:endParaRPr>
          </a:p>
        </p:txBody>
      </p:sp>
      <p:pic>
        <p:nvPicPr>
          <p:cNvPr id="31" name="Billede 30"/>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4170266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50F1E"/>
        </a:solidFill>
        <a:effectLst/>
      </p:bgPr>
    </p:bg>
    <p:spTree>
      <p:nvGrpSpPr>
        <p:cNvPr id="1" name=""/>
        <p:cNvGrpSpPr/>
        <p:nvPr/>
      </p:nvGrpSpPr>
      <p:grpSpPr>
        <a:xfrm>
          <a:off x="0" y="0"/>
          <a:ext cx="0" cy="0"/>
          <a:chOff x="0" y="0"/>
          <a:chExt cx="0" cy="0"/>
        </a:xfrm>
      </p:grpSpPr>
      <p:sp>
        <p:nvSpPr>
          <p:cNvPr id="2" name="Text 0"/>
          <p:cNvSpPr/>
          <p:nvPr/>
        </p:nvSpPr>
        <p:spPr>
          <a:xfrm>
            <a:off x="609600" y="975360"/>
            <a:ext cx="10972800" cy="4267200"/>
          </a:xfrm>
          <a:prstGeom prst="rect">
            <a:avLst/>
          </a:prstGeom>
          <a:noFill/>
          <a:ln/>
        </p:spPr>
        <p:txBody>
          <a:bodyPr wrap="square" lIns="0" tIns="0" rIns="0" bIns="0" rtlCol="0" anchor="ctr"/>
          <a:lstStyle/>
          <a:p>
            <a:pPr algn="ctr"/>
            <a:r>
              <a:rPr lang="en-US" sz="9600" b="1" dirty="0">
                <a:solidFill>
                  <a:srgbClr val="FFFFFF"/>
                </a:solidFill>
                <a:ea typeface="Calibri" pitchFamily="34" charset="-122"/>
                <a:cs typeface="Calibri" pitchFamily="34" charset="-120"/>
              </a:rPr>
              <a:t>How would</a:t>
            </a:r>
            <a:endParaRPr lang="en-US" sz="9600" dirty="0">
              <a:solidFill>
                <a:prstClr val="black"/>
              </a:solidFill>
            </a:endParaRPr>
          </a:p>
          <a:p>
            <a:pPr algn="ctr"/>
            <a:r>
              <a:rPr lang="en-US" sz="9600" b="1" dirty="0">
                <a:solidFill>
                  <a:srgbClr val="FFFFFF"/>
                </a:solidFill>
                <a:ea typeface="Calibri" pitchFamily="34" charset="-122"/>
                <a:cs typeface="Calibri" pitchFamily="34" charset="-120"/>
              </a:rPr>
              <a:t>you know?</a:t>
            </a:r>
            <a:endParaRPr lang="en-US" sz="9600" dirty="0">
              <a:solidFill>
                <a:prstClr val="black"/>
              </a:solidFill>
            </a:endParaRPr>
          </a:p>
        </p:txBody>
      </p:sp>
      <p:sp>
        <p:nvSpPr>
          <p:cNvPr id="3" name="Shape 1"/>
          <p:cNvSpPr/>
          <p:nvPr/>
        </p:nvSpPr>
        <p:spPr>
          <a:xfrm>
            <a:off x="3657600" y="5364480"/>
            <a:ext cx="4876800" cy="60960"/>
          </a:xfrm>
          <a:prstGeom prst="rect">
            <a:avLst/>
          </a:prstGeom>
          <a:solidFill>
            <a:srgbClr val="0D7377"/>
          </a:solidFill>
          <a:ln w="12700">
            <a:solidFill>
              <a:srgbClr val="0D7377"/>
            </a:solidFill>
            <a:prstDash val="solid"/>
          </a:ln>
        </p:spPr>
      </p:sp>
      <p:sp>
        <p:nvSpPr>
          <p:cNvPr id="4" name="Text 2"/>
          <p:cNvSpPr/>
          <p:nvPr/>
        </p:nvSpPr>
        <p:spPr>
          <a:xfrm>
            <a:off x="609600" y="5608320"/>
            <a:ext cx="10972800" cy="853440"/>
          </a:xfrm>
          <a:prstGeom prst="rect">
            <a:avLst/>
          </a:prstGeom>
          <a:noFill/>
          <a:ln/>
        </p:spPr>
        <p:txBody>
          <a:bodyPr wrap="square" lIns="0" tIns="0" rIns="0" bIns="0" rtlCol="0" anchor="ctr"/>
          <a:lstStyle/>
          <a:p>
            <a:pPr algn="ctr"/>
            <a:r>
              <a:rPr lang="en-US" sz="2400" i="1" dirty="0">
                <a:solidFill>
                  <a:srgbClr val="E8A838"/>
                </a:solidFill>
                <a:ea typeface="Calibri" pitchFamily="34" charset="-122"/>
                <a:cs typeface="Calibri" pitchFamily="34" charset="-120"/>
              </a:rPr>
              <a:t>Data is the witness.  You are the judge.</a:t>
            </a:r>
            <a:endParaRPr lang="en-US" sz="2400" dirty="0">
              <a:solidFill>
                <a:prstClr val="black"/>
              </a:solidFill>
            </a:endParaRPr>
          </a:p>
        </p:txBody>
      </p:sp>
      <p:pic>
        <p:nvPicPr>
          <p:cNvPr id="5" name="Billede 4"/>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1141152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THE MATURITY LADDER</a:t>
            </a:r>
            <a:endParaRPr lang="en-US" sz="1200" dirty="0">
              <a:solidFill>
                <a:prstClr val="black"/>
              </a:solidFill>
            </a:endParaRPr>
          </a:p>
        </p:txBody>
      </p:sp>
      <p:sp>
        <p:nvSpPr>
          <p:cNvPr id="4" name="Shape 2"/>
          <p:cNvSpPr/>
          <p:nvPr/>
        </p:nvSpPr>
        <p:spPr>
          <a:xfrm>
            <a:off x="487680" y="755904"/>
            <a:ext cx="73152" cy="792480"/>
          </a:xfrm>
          <a:prstGeom prst="rect">
            <a:avLst/>
          </a:prstGeom>
          <a:solidFill>
            <a:srgbClr val="DC2626"/>
          </a:solidFill>
          <a:ln w="12700">
            <a:solidFill>
              <a:srgbClr val="DC2626"/>
            </a:solidFill>
            <a:prstDash val="solid"/>
          </a:ln>
        </p:spPr>
      </p:sp>
      <p:sp>
        <p:nvSpPr>
          <p:cNvPr id="5" name="Text 3"/>
          <p:cNvSpPr/>
          <p:nvPr/>
        </p:nvSpPr>
        <p:spPr>
          <a:xfrm>
            <a:off x="792480" y="755904"/>
            <a:ext cx="10972800" cy="792480"/>
          </a:xfrm>
          <a:prstGeom prst="rect">
            <a:avLst/>
          </a:prstGeom>
          <a:noFill/>
          <a:ln/>
        </p:spPr>
        <p:txBody>
          <a:bodyPr wrap="square" lIns="0" tIns="0" rIns="0" bIns="0" rtlCol="0" anchor="ctr"/>
          <a:lstStyle/>
          <a:p>
            <a:r>
              <a:rPr lang="en-US" sz="3467" b="1" dirty="0">
                <a:solidFill>
                  <a:srgbClr val="DC2626"/>
                </a:solidFill>
                <a:ea typeface="Calibri" pitchFamily="34" charset="-122"/>
                <a:cs typeface="Calibri" pitchFamily="34" charset="-120"/>
              </a:rPr>
              <a:t>“Hope for the best.”</a:t>
            </a:r>
            <a:endParaRPr lang="en-US" sz="3467" dirty="0">
              <a:solidFill>
                <a:prstClr val="black"/>
              </a:solidFill>
            </a:endParaRPr>
          </a:p>
        </p:txBody>
      </p:sp>
      <p:sp>
        <p:nvSpPr>
          <p:cNvPr id="6" name="Shape 4"/>
          <p:cNvSpPr/>
          <p:nvPr/>
        </p:nvSpPr>
        <p:spPr>
          <a:xfrm>
            <a:off x="487680" y="1828800"/>
            <a:ext cx="73152" cy="792480"/>
          </a:xfrm>
          <a:prstGeom prst="rect">
            <a:avLst/>
          </a:prstGeom>
          <a:solidFill>
            <a:srgbClr val="E8630A"/>
          </a:solidFill>
          <a:ln w="12700">
            <a:solidFill>
              <a:srgbClr val="E8630A"/>
            </a:solidFill>
            <a:prstDash val="solid"/>
          </a:ln>
        </p:spPr>
      </p:sp>
      <p:sp>
        <p:nvSpPr>
          <p:cNvPr id="7" name="Text 5"/>
          <p:cNvSpPr/>
          <p:nvPr/>
        </p:nvSpPr>
        <p:spPr>
          <a:xfrm>
            <a:off x="792480" y="1828800"/>
            <a:ext cx="10972800" cy="792480"/>
          </a:xfrm>
          <a:prstGeom prst="rect">
            <a:avLst/>
          </a:prstGeom>
          <a:noFill/>
          <a:ln/>
        </p:spPr>
        <p:txBody>
          <a:bodyPr wrap="square" lIns="0" tIns="0" rIns="0" bIns="0" rtlCol="0" anchor="ctr"/>
          <a:lstStyle/>
          <a:p>
            <a:r>
              <a:rPr lang="en-US" sz="3467" b="1" dirty="0">
                <a:solidFill>
                  <a:srgbClr val="E8630A"/>
                </a:solidFill>
                <a:ea typeface="Calibri" pitchFamily="34" charset="-122"/>
                <a:cs typeface="Calibri" pitchFamily="34" charset="-120"/>
              </a:rPr>
              <a:t>“Are we covered?”</a:t>
            </a:r>
            <a:endParaRPr lang="en-US" sz="3467" dirty="0">
              <a:solidFill>
                <a:prstClr val="black"/>
              </a:solidFill>
            </a:endParaRPr>
          </a:p>
        </p:txBody>
      </p:sp>
      <p:sp>
        <p:nvSpPr>
          <p:cNvPr id="8" name="Shape 6"/>
          <p:cNvSpPr/>
          <p:nvPr/>
        </p:nvSpPr>
        <p:spPr>
          <a:xfrm>
            <a:off x="487680" y="2901696"/>
            <a:ext cx="73152" cy="792480"/>
          </a:xfrm>
          <a:prstGeom prst="rect">
            <a:avLst/>
          </a:prstGeom>
          <a:solidFill>
            <a:srgbClr val="E8A838"/>
          </a:solidFill>
          <a:ln w="12700">
            <a:solidFill>
              <a:srgbClr val="E8A838"/>
            </a:solidFill>
            <a:prstDash val="solid"/>
          </a:ln>
        </p:spPr>
      </p:sp>
      <p:sp>
        <p:nvSpPr>
          <p:cNvPr id="9" name="Text 7"/>
          <p:cNvSpPr/>
          <p:nvPr/>
        </p:nvSpPr>
        <p:spPr>
          <a:xfrm>
            <a:off x="792480" y="2901696"/>
            <a:ext cx="10972800" cy="792480"/>
          </a:xfrm>
          <a:prstGeom prst="rect">
            <a:avLst/>
          </a:prstGeom>
          <a:noFill/>
          <a:ln/>
        </p:spPr>
        <p:txBody>
          <a:bodyPr wrap="square" lIns="0" tIns="0" rIns="0" bIns="0" rtlCol="0" anchor="ctr"/>
          <a:lstStyle/>
          <a:p>
            <a:r>
              <a:rPr lang="en-US" sz="3467" b="1" dirty="0">
                <a:solidFill>
                  <a:srgbClr val="E8A838"/>
                </a:solidFill>
                <a:ea typeface="Calibri" pitchFamily="34" charset="-122"/>
                <a:cs typeface="Calibri" pitchFamily="34" charset="-120"/>
              </a:rPr>
              <a:t>“Are we being honest?”</a:t>
            </a:r>
            <a:endParaRPr lang="en-US" sz="3467" dirty="0">
              <a:solidFill>
                <a:prstClr val="black"/>
              </a:solidFill>
            </a:endParaRPr>
          </a:p>
        </p:txBody>
      </p:sp>
      <p:sp>
        <p:nvSpPr>
          <p:cNvPr id="10" name="Shape 8"/>
          <p:cNvSpPr/>
          <p:nvPr/>
        </p:nvSpPr>
        <p:spPr>
          <a:xfrm>
            <a:off x="487680" y="3974592"/>
            <a:ext cx="73152" cy="792480"/>
          </a:xfrm>
          <a:prstGeom prst="rect">
            <a:avLst/>
          </a:prstGeom>
          <a:solidFill>
            <a:srgbClr val="0A9396"/>
          </a:solidFill>
          <a:ln w="12700">
            <a:solidFill>
              <a:srgbClr val="0A9396"/>
            </a:solidFill>
            <a:prstDash val="solid"/>
          </a:ln>
        </p:spPr>
      </p:sp>
      <p:sp>
        <p:nvSpPr>
          <p:cNvPr id="11" name="Text 9"/>
          <p:cNvSpPr/>
          <p:nvPr/>
        </p:nvSpPr>
        <p:spPr>
          <a:xfrm>
            <a:off x="792480" y="3974592"/>
            <a:ext cx="10972800" cy="792480"/>
          </a:xfrm>
          <a:prstGeom prst="rect">
            <a:avLst/>
          </a:prstGeom>
          <a:noFill/>
          <a:ln/>
        </p:spPr>
        <p:txBody>
          <a:bodyPr wrap="square" lIns="0" tIns="0" rIns="0" bIns="0" rtlCol="0" anchor="ctr"/>
          <a:lstStyle/>
          <a:p>
            <a:r>
              <a:rPr lang="en-US" sz="3467" b="1" dirty="0">
                <a:solidFill>
                  <a:srgbClr val="0A9396"/>
                </a:solidFill>
                <a:ea typeface="Calibri" pitchFamily="34" charset="-122"/>
                <a:cs typeface="Calibri" pitchFamily="34" charset="-120"/>
              </a:rPr>
              <a:t>“What’s the best bet?”</a:t>
            </a:r>
            <a:endParaRPr lang="en-US" sz="3467" dirty="0">
              <a:solidFill>
                <a:prstClr val="black"/>
              </a:solidFill>
            </a:endParaRPr>
          </a:p>
        </p:txBody>
      </p:sp>
      <p:sp>
        <p:nvSpPr>
          <p:cNvPr id="12" name="Shape 10"/>
          <p:cNvSpPr/>
          <p:nvPr/>
        </p:nvSpPr>
        <p:spPr>
          <a:xfrm>
            <a:off x="487680" y="5047488"/>
            <a:ext cx="73152" cy="792480"/>
          </a:xfrm>
          <a:prstGeom prst="rect">
            <a:avLst/>
          </a:prstGeom>
          <a:solidFill>
            <a:srgbClr val="059669"/>
          </a:solidFill>
          <a:ln w="12700">
            <a:solidFill>
              <a:srgbClr val="059669"/>
            </a:solidFill>
            <a:prstDash val="solid"/>
          </a:ln>
        </p:spPr>
      </p:sp>
      <p:sp>
        <p:nvSpPr>
          <p:cNvPr id="13" name="Text 11"/>
          <p:cNvSpPr/>
          <p:nvPr/>
        </p:nvSpPr>
        <p:spPr>
          <a:xfrm>
            <a:off x="792480" y="5047488"/>
            <a:ext cx="10972800" cy="792480"/>
          </a:xfrm>
          <a:prstGeom prst="rect">
            <a:avLst/>
          </a:prstGeom>
          <a:noFill/>
          <a:ln/>
        </p:spPr>
        <p:txBody>
          <a:bodyPr wrap="square" lIns="0" tIns="0" rIns="0" bIns="0" rtlCol="0" anchor="ctr"/>
          <a:lstStyle/>
          <a:p>
            <a:r>
              <a:rPr lang="en-US" sz="3467" b="1" dirty="0">
                <a:solidFill>
                  <a:srgbClr val="059669"/>
                </a:solidFill>
                <a:ea typeface="Calibri" pitchFamily="34" charset="-122"/>
                <a:cs typeface="Calibri" pitchFamily="34" charset="-120"/>
              </a:rPr>
              <a:t>“Are we lying to ourselves?”</a:t>
            </a:r>
            <a:endParaRPr lang="en-US" sz="3467" dirty="0">
              <a:solidFill>
                <a:prstClr val="black"/>
              </a:solidFill>
            </a:endParaRPr>
          </a:p>
        </p:txBody>
      </p:sp>
      <p:pic>
        <p:nvPicPr>
          <p:cNvPr id="14" name="Billede 13"/>
          <p:cNvPicPr>
            <a:picLocks noChangeAspect="1"/>
          </p:cNvPicPr>
          <p:nvPr/>
        </p:nvPicPr>
        <p:blipFill>
          <a:blip r:embed="rId3"/>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2674471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11827"/>
        </a:solidFill>
        <a:effectLst/>
      </p:bgPr>
    </p:bg>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PROVOCATION 2 — WOULD IT HAVE HAPPENED ANYWAY?</a:t>
            </a:r>
            <a:endParaRPr lang="en-US" sz="1200" dirty="0">
              <a:solidFill>
                <a:prstClr val="black"/>
              </a:solidFill>
            </a:endParaRPr>
          </a:p>
        </p:txBody>
      </p:sp>
      <p:pic>
        <p:nvPicPr>
          <p:cNvPr id="4" name="Image 0" descr="preencoded.png"/>
          <p:cNvPicPr>
            <a:picLocks noChangeAspect="1"/>
          </p:cNvPicPr>
          <p:nvPr/>
        </p:nvPicPr>
        <p:blipFill>
          <a:blip r:embed="rId3"/>
          <a:srcRect/>
          <a:stretch/>
        </p:blipFill>
        <p:spPr>
          <a:xfrm>
            <a:off x="365760" y="512064"/>
            <a:ext cx="11460480" cy="5974080"/>
          </a:xfrm>
          <a:prstGeom prst="rect">
            <a:avLst/>
          </a:prstGeom>
        </p:spPr>
      </p:pic>
      <p:pic>
        <p:nvPicPr>
          <p:cNvPr id="5" name="Billede 4"/>
          <p:cNvPicPr>
            <a:picLocks noChangeAspect="1"/>
          </p:cNvPicPr>
          <p:nvPr/>
        </p:nvPicPr>
        <p:blipFill>
          <a:blip r:embed="rId4"/>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1944482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2192000" cy="6858000"/>
          </a:xfrm>
          <a:prstGeom prst="rect">
            <a:avLst/>
          </a:prstGeom>
        </p:spPr>
      </p:pic>
      <p:sp>
        <p:nvSpPr>
          <p:cNvPr id="3" name="Shape 0"/>
          <p:cNvSpPr/>
          <p:nvPr/>
        </p:nvSpPr>
        <p:spPr>
          <a:xfrm>
            <a:off x="49427" y="1000561"/>
            <a:ext cx="12192000" cy="6858000"/>
          </a:xfrm>
          <a:prstGeom prst="rect">
            <a:avLst/>
          </a:prstGeom>
          <a:solidFill>
            <a:srgbClr val="1B2A4A">
              <a:alpha val="20000"/>
            </a:srgbClr>
          </a:solidFill>
          <a:ln/>
        </p:spPr>
      </p:sp>
      <p:sp>
        <p:nvSpPr>
          <p:cNvPr id="4" name="Shape 1"/>
          <p:cNvSpPr/>
          <p:nvPr/>
        </p:nvSpPr>
        <p:spPr>
          <a:xfrm>
            <a:off x="487680" y="219456"/>
            <a:ext cx="0" cy="0"/>
          </a:xfrm>
          <a:prstGeom prst="rect">
            <a:avLst/>
          </a:prstGeom>
          <a:noFill/>
          <a:ln/>
        </p:spPr>
      </p:sp>
      <p:sp>
        <p:nvSpPr>
          <p:cNvPr id="5" name="Text 2"/>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ea typeface="Calibri" pitchFamily="34" charset="-122"/>
                <a:cs typeface="Calibri" pitchFamily="34" charset="-120"/>
              </a:rPr>
              <a:t>MICHELE WUCKER — THE GRAY RHINO</a:t>
            </a:r>
            <a:endParaRPr lang="en-US" sz="1200" dirty="0">
              <a:solidFill>
                <a:prstClr val="black"/>
              </a:solidFill>
            </a:endParaRPr>
          </a:p>
        </p:txBody>
      </p:sp>
      <p:sp>
        <p:nvSpPr>
          <p:cNvPr id="6" name="Text 3"/>
          <p:cNvSpPr/>
          <p:nvPr/>
        </p:nvSpPr>
        <p:spPr>
          <a:xfrm>
            <a:off x="609600" y="508717"/>
            <a:ext cx="10972800" cy="1341120"/>
          </a:xfrm>
          <a:prstGeom prst="rect">
            <a:avLst/>
          </a:prstGeom>
          <a:noFill/>
          <a:ln/>
        </p:spPr>
        <p:txBody>
          <a:bodyPr wrap="square" lIns="0" tIns="0" rIns="0" bIns="0" rtlCol="0" anchor="ctr"/>
          <a:lstStyle/>
          <a:p>
            <a:r>
              <a:rPr lang="en-US" sz="6133" b="1" dirty="0">
                <a:solidFill>
                  <a:srgbClr val="FFFFFF"/>
                </a:solidFill>
                <a:ea typeface="Calibri" pitchFamily="34" charset="-122"/>
                <a:cs typeface="Calibri" pitchFamily="34" charset="-120"/>
              </a:rPr>
              <a:t>The risk everyone can see.</a:t>
            </a:r>
            <a:endParaRPr lang="en-US" sz="6133" dirty="0">
              <a:solidFill>
                <a:prstClr val="black"/>
              </a:solidFill>
            </a:endParaRPr>
          </a:p>
        </p:txBody>
      </p:sp>
      <p:sp>
        <p:nvSpPr>
          <p:cNvPr id="7" name="Text 4"/>
          <p:cNvSpPr/>
          <p:nvPr/>
        </p:nvSpPr>
        <p:spPr>
          <a:xfrm>
            <a:off x="659027" y="1345136"/>
            <a:ext cx="10972800" cy="1341120"/>
          </a:xfrm>
          <a:prstGeom prst="rect">
            <a:avLst/>
          </a:prstGeom>
          <a:noFill/>
          <a:ln/>
        </p:spPr>
        <p:txBody>
          <a:bodyPr wrap="square" lIns="0" tIns="0" rIns="0" bIns="0" rtlCol="0" anchor="ctr"/>
          <a:lstStyle/>
          <a:p>
            <a:r>
              <a:rPr lang="en-US" sz="6133" b="1" dirty="0">
                <a:solidFill>
                  <a:srgbClr val="DC2626"/>
                </a:solidFill>
                <a:ea typeface="Calibri" pitchFamily="34" charset="-122"/>
                <a:cs typeface="Calibri" pitchFamily="34" charset="-120"/>
              </a:rPr>
              <a:t>And nobody is acting on.</a:t>
            </a:r>
            <a:endParaRPr lang="en-US" sz="6133" dirty="0">
              <a:solidFill>
                <a:prstClr val="black"/>
              </a:solidFill>
            </a:endParaRPr>
          </a:p>
        </p:txBody>
      </p:sp>
      <p:sp>
        <p:nvSpPr>
          <p:cNvPr id="8" name="Shape 5"/>
          <p:cNvSpPr/>
          <p:nvPr/>
        </p:nvSpPr>
        <p:spPr>
          <a:xfrm>
            <a:off x="609600" y="4023360"/>
            <a:ext cx="10972800" cy="48768"/>
          </a:xfrm>
          <a:prstGeom prst="rect">
            <a:avLst/>
          </a:prstGeom>
          <a:solidFill>
            <a:srgbClr val="64748B"/>
          </a:solidFill>
          <a:ln w="12700">
            <a:solidFill>
              <a:srgbClr val="64748B"/>
            </a:solidFill>
            <a:prstDash val="solid"/>
          </a:ln>
        </p:spPr>
      </p:sp>
      <p:sp>
        <p:nvSpPr>
          <p:cNvPr id="9" name="Text 6"/>
          <p:cNvSpPr/>
          <p:nvPr/>
        </p:nvSpPr>
        <p:spPr>
          <a:xfrm>
            <a:off x="609600" y="5264267"/>
            <a:ext cx="10972800" cy="1219200"/>
          </a:xfrm>
          <a:prstGeom prst="rect">
            <a:avLst/>
          </a:prstGeom>
          <a:noFill/>
          <a:ln/>
        </p:spPr>
        <p:txBody>
          <a:bodyPr wrap="square" lIns="0" tIns="0" rIns="0" bIns="0" rtlCol="0" anchor="ctr"/>
          <a:lstStyle/>
          <a:p>
            <a:r>
              <a:rPr lang="en-US" sz="2000" i="1" dirty="0">
                <a:solidFill>
                  <a:srgbClr val="CBD5E1"/>
                </a:solidFill>
                <a:ea typeface="Calibri" pitchFamily="34" charset="-122"/>
                <a:cs typeface="Calibri" pitchFamily="34" charset="-120"/>
              </a:rPr>
              <a:t>When you present a gray rhino with data, management will attack your math to avoid the context.</a:t>
            </a:r>
            <a:endParaRPr lang="en-US" sz="2000" dirty="0">
              <a:solidFill>
                <a:prstClr val="black"/>
              </a:solidFill>
            </a:endParaRPr>
          </a:p>
          <a:p>
            <a:r>
              <a:rPr lang="en-US" sz="2000" i="1" dirty="0">
                <a:solidFill>
                  <a:srgbClr val="CBD5E1"/>
                </a:solidFill>
                <a:ea typeface="Calibri" pitchFamily="34" charset="-122"/>
                <a:cs typeface="Calibri" pitchFamily="34" charset="-120"/>
              </a:rPr>
              <a:t>They fear the accountability that comes with accepting the data is right.</a:t>
            </a:r>
            <a:endParaRPr lang="en-US" sz="2000" dirty="0">
              <a:solidFill>
                <a:prstClr val="black"/>
              </a:solidFill>
            </a:endParaRPr>
          </a:p>
        </p:txBody>
      </p:sp>
      <p:pic>
        <p:nvPicPr>
          <p:cNvPr id="10" name="Billede 9"/>
          <p:cNvPicPr>
            <a:picLocks noChangeAspect="1"/>
          </p:cNvPicPr>
          <p:nvPr/>
        </p:nvPicPr>
        <p:blipFill>
          <a:blip r:embed="rId4"/>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60226971"/>
      </p:ext>
    </p:extLst>
  </p:cSld>
  <p:clrMapOvr>
    <a:masterClrMapping/>
  </p:clrMapOvr>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TotalTime>
  <Words>3801</Words>
  <Application>Microsoft Office PowerPoint</Application>
  <PresentationFormat>Widescreen</PresentationFormat>
  <Paragraphs>346</Paragraphs>
  <Slides>32</Slides>
  <Notes>25</Notes>
  <HiddenSlides>2</HiddenSlides>
  <MMClips>0</MMClips>
  <ScaleCrop>false</ScaleCrop>
  <HeadingPairs>
    <vt:vector size="6" baseType="variant">
      <vt:variant>
        <vt:lpstr>Benyttede skrifttyper</vt:lpstr>
      </vt:variant>
      <vt:variant>
        <vt:i4>3</vt:i4>
      </vt:variant>
      <vt:variant>
        <vt:lpstr>Tema</vt:lpstr>
      </vt:variant>
      <vt:variant>
        <vt:i4>2</vt:i4>
      </vt:variant>
      <vt:variant>
        <vt:lpstr>Slidetitler</vt:lpstr>
      </vt:variant>
      <vt:variant>
        <vt:i4>32</vt:i4>
      </vt:variant>
    </vt:vector>
  </HeadingPairs>
  <TitlesOfParts>
    <vt:vector size="37" baseType="lpstr">
      <vt:lpstr>Arial</vt:lpstr>
      <vt:lpstr>Calibri</vt:lpstr>
      <vt:lpstr>Calibri Light</vt:lpstr>
      <vt:lpstr>Office-tema</vt:lpstr>
      <vt:lpstr>Office Theme</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Communities of Compliance</vt:lpstr>
      <vt:lpstr>PowerPoint-præsentation</vt:lpstr>
      <vt:lpstr>PowerPoint-præsentation</vt:lpstr>
      <vt:lpstr>PowerPoint-præsentation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Compliance frameworks</dc:title>
  <dc:creator>Martin Falck</dc:creator>
  <cp:lastModifiedBy>Martin Falck</cp:lastModifiedBy>
  <cp:revision>39</cp:revision>
  <dcterms:created xsi:type="dcterms:W3CDTF">2025-05-07T14:20:14Z</dcterms:created>
  <dcterms:modified xsi:type="dcterms:W3CDTF">2026-05-04T13:52:34Z</dcterms:modified>
</cp:coreProperties>
</file>