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5"/>
  </p:notesMasterIdLst>
  <p:sldIdLst>
    <p:sldId id="256" r:id="rId2"/>
    <p:sldId id="333" r:id="rId3"/>
    <p:sldId id="334" r:id="rId4"/>
    <p:sldId id="258" r:id="rId5"/>
    <p:sldId id="257" r:id="rId6"/>
    <p:sldId id="307" r:id="rId7"/>
    <p:sldId id="444" r:id="rId8"/>
    <p:sldId id="398" r:id="rId9"/>
    <p:sldId id="403" r:id="rId10"/>
    <p:sldId id="435" r:id="rId11"/>
    <p:sldId id="436" r:id="rId12"/>
    <p:sldId id="438" r:id="rId13"/>
    <p:sldId id="437" r:id="rId14"/>
    <p:sldId id="439" r:id="rId15"/>
    <p:sldId id="440" r:id="rId16"/>
    <p:sldId id="399" r:id="rId17"/>
    <p:sldId id="400" r:id="rId18"/>
    <p:sldId id="402" r:id="rId19"/>
    <p:sldId id="369" r:id="rId20"/>
    <p:sldId id="370" r:id="rId21"/>
    <p:sldId id="345" r:id="rId22"/>
    <p:sldId id="352" r:id="rId23"/>
    <p:sldId id="397" r:id="rId24"/>
    <p:sldId id="301" r:id="rId25"/>
    <p:sldId id="441" r:id="rId26"/>
    <p:sldId id="445" r:id="rId27"/>
    <p:sldId id="358" r:id="rId28"/>
    <p:sldId id="304" r:id="rId29"/>
    <p:sldId id="351" r:id="rId30"/>
    <p:sldId id="347" r:id="rId31"/>
    <p:sldId id="404" r:id="rId32"/>
    <p:sldId id="359" r:id="rId33"/>
    <p:sldId id="408" r:id="rId34"/>
    <p:sldId id="409" r:id="rId35"/>
    <p:sldId id="396" r:id="rId36"/>
    <p:sldId id="349" r:id="rId37"/>
    <p:sldId id="348" r:id="rId38"/>
    <p:sldId id="407" r:id="rId39"/>
    <p:sldId id="269" r:id="rId40"/>
    <p:sldId id="411" r:id="rId41"/>
    <p:sldId id="382" r:id="rId42"/>
    <p:sldId id="410" r:id="rId43"/>
    <p:sldId id="405" r:id="rId44"/>
    <p:sldId id="406" r:id="rId45"/>
    <p:sldId id="395" r:id="rId46"/>
    <p:sldId id="393" r:id="rId47"/>
    <p:sldId id="315" r:id="rId48"/>
    <p:sldId id="316" r:id="rId49"/>
    <p:sldId id="332" r:id="rId50"/>
    <p:sldId id="366" r:id="rId51"/>
    <p:sldId id="367" r:id="rId52"/>
    <p:sldId id="428" r:id="rId53"/>
    <p:sldId id="429" r:id="rId54"/>
    <p:sldId id="430" r:id="rId55"/>
    <p:sldId id="431" r:id="rId56"/>
    <p:sldId id="412" r:id="rId57"/>
    <p:sldId id="413" r:id="rId58"/>
    <p:sldId id="415" r:id="rId59"/>
    <p:sldId id="353" r:id="rId60"/>
    <p:sldId id="414" r:id="rId61"/>
    <p:sldId id="355" r:id="rId62"/>
    <p:sldId id="391" r:id="rId63"/>
    <p:sldId id="443" r:id="rId64"/>
    <p:sldId id="416" r:id="rId65"/>
    <p:sldId id="363" r:id="rId66"/>
    <p:sldId id="356" r:id="rId67"/>
    <p:sldId id="432" r:id="rId68"/>
    <p:sldId id="350" r:id="rId69"/>
    <p:sldId id="378" r:id="rId70"/>
    <p:sldId id="379" r:id="rId71"/>
    <p:sldId id="380" r:id="rId72"/>
    <p:sldId id="392" r:id="rId73"/>
    <p:sldId id="394" r:id="rId74"/>
    <p:sldId id="417" r:id="rId75"/>
    <p:sldId id="427" r:id="rId76"/>
    <p:sldId id="364" r:id="rId77"/>
    <p:sldId id="306" r:id="rId78"/>
    <p:sldId id="425" r:id="rId79"/>
    <p:sldId id="420" r:id="rId80"/>
    <p:sldId id="424" r:id="rId81"/>
    <p:sldId id="422" r:id="rId82"/>
    <p:sldId id="426" r:id="rId83"/>
    <p:sldId id="423" r:id="rId84"/>
    <p:sldId id="329" r:id="rId85"/>
    <p:sldId id="357" r:id="rId86"/>
    <p:sldId id="305" r:id="rId87"/>
    <p:sldId id="384" r:id="rId88"/>
    <p:sldId id="385" r:id="rId89"/>
    <p:sldId id="386" r:id="rId90"/>
    <p:sldId id="387" r:id="rId91"/>
    <p:sldId id="388" r:id="rId92"/>
    <p:sldId id="389" r:id="rId93"/>
    <p:sldId id="390" r:id="rId94"/>
  </p:sldIdLst>
  <p:sldSz cx="12192000" cy="6858000"/>
  <p:notesSz cx="6797675" cy="9928225"/>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sektion" id="{5BE1379D-9A4A-4826-8F38-BBB467BD9992}">
          <p14:sldIdLst>
            <p14:sldId id="256"/>
            <p14:sldId id="333"/>
            <p14:sldId id="334"/>
            <p14:sldId id="258"/>
          </p14:sldIdLst>
        </p14:section>
        <p14:section name="Intro" id="{0713BC10-1F32-4948-8C19-C6C4C6E16664}">
          <p14:sldIdLst>
            <p14:sldId id="257"/>
            <p14:sldId id="307"/>
            <p14:sldId id="444"/>
            <p14:sldId id="398"/>
            <p14:sldId id="403"/>
            <p14:sldId id="435"/>
            <p14:sldId id="436"/>
            <p14:sldId id="438"/>
            <p14:sldId id="437"/>
            <p14:sldId id="439"/>
            <p14:sldId id="440"/>
            <p14:sldId id="399"/>
            <p14:sldId id="400"/>
            <p14:sldId id="402"/>
            <p14:sldId id="369"/>
            <p14:sldId id="370"/>
            <p14:sldId id="345"/>
            <p14:sldId id="352"/>
            <p14:sldId id="397"/>
            <p14:sldId id="301"/>
            <p14:sldId id="441"/>
            <p14:sldId id="445"/>
          </p14:sldIdLst>
        </p14:section>
        <p14:section name="Assurance overview" id="{93C12C26-A27C-43B4-B2BC-DBA7C4A13741}">
          <p14:sldIdLst>
            <p14:sldId id="358"/>
            <p14:sldId id="304"/>
            <p14:sldId id="351"/>
            <p14:sldId id="347"/>
            <p14:sldId id="404"/>
            <p14:sldId id="359"/>
            <p14:sldId id="408"/>
            <p14:sldId id="409"/>
            <p14:sldId id="396"/>
            <p14:sldId id="349"/>
            <p14:sldId id="348"/>
            <p14:sldId id="407"/>
            <p14:sldId id="269"/>
            <p14:sldId id="411"/>
            <p14:sldId id="382"/>
            <p14:sldId id="410"/>
            <p14:sldId id="405"/>
            <p14:sldId id="406"/>
            <p14:sldId id="395"/>
            <p14:sldId id="393"/>
            <p14:sldId id="315"/>
          </p14:sldIdLst>
        </p14:section>
        <p14:section name="Auditing compliance" id="{48FCA776-8267-48FB-885F-935A5FED3940}">
          <p14:sldIdLst>
            <p14:sldId id="316"/>
            <p14:sldId id="332"/>
            <p14:sldId id="366"/>
            <p14:sldId id="367"/>
            <p14:sldId id="428"/>
            <p14:sldId id="429"/>
            <p14:sldId id="430"/>
            <p14:sldId id="431"/>
            <p14:sldId id="412"/>
            <p14:sldId id="413"/>
            <p14:sldId id="415"/>
            <p14:sldId id="353"/>
            <p14:sldId id="414"/>
            <p14:sldId id="355"/>
            <p14:sldId id="391"/>
            <p14:sldId id="443"/>
            <p14:sldId id="416"/>
          </p14:sldIdLst>
        </p14:section>
        <p14:section name="Assurance oversight" id="{173314FB-7273-48A2-A386-841B8CA1205F}">
          <p14:sldIdLst>
            <p14:sldId id="363"/>
            <p14:sldId id="356"/>
            <p14:sldId id="432"/>
            <p14:sldId id="350"/>
            <p14:sldId id="378"/>
            <p14:sldId id="379"/>
            <p14:sldId id="380"/>
            <p14:sldId id="392"/>
            <p14:sldId id="394"/>
            <p14:sldId id="417"/>
            <p14:sldId id="427"/>
          </p14:sldIdLst>
        </p14:section>
        <p14:section name="How to prepare for an audit" id="{48F62211-EFC1-454A-BF1A-EFD50C28B426}">
          <p14:sldIdLst>
            <p14:sldId id="364"/>
            <p14:sldId id="306"/>
            <p14:sldId id="425"/>
            <p14:sldId id="420"/>
            <p14:sldId id="424"/>
            <p14:sldId id="422"/>
            <p14:sldId id="426"/>
            <p14:sldId id="423"/>
            <p14:sldId id="329"/>
          </p14:sldIdLst>
        </p14:section>
        <p14:section name="Backup" id="{56775344-42F5-4B31-A181-C366AB79F789}">
          <p14:sldIdLst>
            <p14:sldId id="357"/>
            <p14:sldId id="305"/>
            <p14:sldId id="384"/>
            <p14:sldId id="385"/>
            <p14:sldId id="386"/>
            <p14:sldId id="387"/>
            <p14:sldId id="388"/>
            <p14:sldId id="389"/>
            <p14:sldId id="390"/>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vend Svenstrup (SSV)" initials="S(" lastIdx="6" clrIdx="0">
    <p:extLst>
      <p:ext uri="{19B8F6BF-5375-455C-9EA6-DF929625EA0E}">
        <p15:presenceInfo xmlns:p15="http://schemas.microsoft.com/office/powerpoint/2012/main" userId="S0037FFE95BCD770@LIVE.COM" providerId="AD"/>
      </p:ext>
    </p:extLst>
  </p:cmAuthor>
  <p:cmAuthor id="2" name="Martin Falck" initials="MF" lastIdx="2" clrIdx="1">
    <p:extLst>
      <p:ext uri="{19B8F6BF-5375-455C-9EA6-DF929625EA0E}">
        <p15:presenceInfo xmlns:p15="http://schemas.microsoft.com/office/powerpoint/2012/main" userId="0325ed01146b1cc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47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94027F-B393-41B2-8CD7-3D1508791D46}" type="doc">
      <dgm:prSet loTypeId="urn:microsoft.com/office/officeart/2005/8/layout/vList5" loCatId="list" qsTypeId="urn:microsoft.com/office/officeart/2005/8/quickstyle/simple3" qsCatId="simple" csTypeId="urn:microsoft.com/office/officeart/2005/8/colors/accent1_2" csCatId="accent1" phldr="1"/>
      <dgm:spPr/>
      <dgm:t>
        <a:bodyPr/>
        <a:lstStyle/>
        <a:p>
          <a:endParaRPr lang="da-DK"/>
        </a:p>
      </dgm:t>
    </dgm:pt>
    <dgm:pt modelId="{6DCC93B8-892B-4DED-B806-FCB1176402FD}">
      <dgm:prSet phldrT="[Tekst]"/>
      <dgm:spPr>
        <a:gradFill flip="none" rotWithShape="0">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dgm:spPr>
      <dgm:t>
        <a:bodyPr/>
        <a:lstStyle/>
        <a:p>
          <a:r>
            <a:rPr lang="en-GB" noProof="0" dirty="0"/>
            <a:t>ISO 19600:2014</a:t>
          </a:r>
        </a:p>
        <a:p>
          <a:r>
            <a:rPr lang="en-GB" noProof="0" dirty="0"/>
            <a:t>Compliance management systems </a:t>
          </a:r>
        </a:p>
      </dgm:t>
    </dgm:pt>
    <dgm:pt modelId="{DC65C818-79A6-4026-A1FC-C31FC72ADC00}" type="parTrans" cxnId="{FC292216-B9AF-4F3A-A909-A7D4A98E8623}">
      <dgm:prSet/>
      <dgm:spPr/>
      <dgm:t>
        <a:bodyPr/>
        <a:lstStyle/>
        <a:p>
          <a:endParaRPr lang="da-DK"/>
        </a:p>
      </dgm:t>
    </dgm:pt>
    <dgm:pt modelId="{12D754CB-957C-4625-B4F9-42AC77F38A9D}" type="sibTrans" cxnId="{FC292216-B9AF-4F3A-A909-A7D4A98E8623}">
      <dgm:prSet/>
      <dgm:spPr/>
      <dgm:t>
        <a:bodyPr/>
        <a:lstStyle/>
        <a:p>
          <a:endParaRPr lang="da-DK"/>
        </a:p>
      </dgm:t>
    </dgm:pt>
    <dgm:pt modelId="{29F6EAAD-1276-4152-B89A-5198FC7B3919}">
      <dgm:prSet phldrT="[Tekst]"/>
      <dgm:spPr>
        <a:gradFill flip="none" rotWithShape="0">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dgm:spPr>
      <dgm:t>
        <a:bodyPr/>
        <a:lstStyle/>
        <a:p>
          <a:r>
            <a:rPr lang="en-GB" noProof="0" dirty="0"/>
            <a:t>ISO37301:2021</a:t>
          </a:r>
        </a:p>
        <a:p>
          <a:r>
            <a:rPr lang="en-GB" noProof="0" dirty="0"/>
            <a:t>Compliance management systems</a:t>
          </a:r>
        </a:p>
      </dgm:t>
    </dgm:pt>
    <dgm:pt modelId="{D67BD9E9-C66E-49B3-8EC4-7BA67BCF60E9}" type="parTrans" cxnId="{40152E09-E43E-43EE-BEF3-45266AB49FA6}">
      <dgm:prSet/>
      <dgm:spPr/>
      <dgm:t>
        <a:bodyPr/>
        <a:lstStyle/>
        <a:p>
          <a:endParaRPr lang="da-DK"/>
        </a:p>
      </dgm:t>
    </dgm:pt>
    <dgm:pt modelId="{1E6D7B77-1003-4DD9-B659-4E356B3FE60B}" type="sibTrans" cxnId="{40152E09-E43E-43EE-BEF3-45266AB49FA6}">
      <dgm:prSet/>
      <dgm:spPr/>
      <dgm:t>
        <a:bodyPr/>
        <a:lstStyle/>
        <a:p>
          <a:endParaRPr lang="da-DK"/>
        </a:p>
      </dgm:t>
    </dgm:pt>
    <dgm:pt modelId="{41322D33-7573-4592-9AB6-1F16786A2927}">
      <dgm:prSet phldrT="[Tekst]"/>
      <dgm:spPr>
        <a:gradFill flip="none" rotWithShape="0">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dgm:spPr>
      <dgm:t>
        <a:bodyPr/>
        <a:lstStyle/>
        <a:p>
          <a:r>
            <a:rPr lang="en-GB" noProof="0" dirty="0"/>
            <a:t>ISO 37001:2016</a:t>
          </a:r>
        </a:p>
        <a:p>
          <a:r>
            <a:rPr lang="en-GB" noProof="0" dirty="0"/>
            <a:t>Anti-bribery management systems</a:t>
          </a:r>
        </a:p>
      </dgm:t>
    </dgm:pt>
    <dgm:pt modelId="{8891E827-FF33-4247-A74C-2F44CFD61A99}" type="parTrans" cxnId="{A12377AD-3AAF-4603-BF3B-FBAD602C61F1}">
      <dgm:prSet/>
      <dgm:spPr/>
      <dgm:t>
        <a:bodyPr/>
        <a:lstStyle/>
        <a:p>
          <a:endParaRPr lang="da-DK"/>
        </a:p>
      </dgm:t>
    </dgm:pt>
    <dgm:pt modelId="{926868B4-B53D-41AD-82FB-FB3B9EB0BE5E}" type="sibTrans" cxnId="{A12377AD-3AAF-4603-BF3B-FBAD602C61F1}">
      <dgm:prSet/>
      <dgm:spPr/>
      <dgm:t>
        <a:bodyPr/>
        <a:lstStyle/>
        <a:p>
          <a:endParaRPr lang="da-DK"/>
        </a:p>
      </dgm:t>
    </dgm:pt>
    <dgm:pt modelId="{F765D8EE-36C6-4E0C-B4BC-88D9503901C8}">
      <dgm:prSet phldrT="[Tekst]"/>
      <dgm:spPr>
        <a:gradFill flip="none" rotWithShape="0">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dgm:spPr>
      <dgm:t>
        <a:bodyPr/>
        <a:lstStyle/>
        <a:p>
          <a:r>
            <a:rPr lang="en-GB" b="0" noProof="0" dirty="0"/>
            <a:t>ISO 19011:2018</a:t>
          </a:r>
        </a:p>
        <a:p>
          <a:r>
            <a:rPr lang="en-US" b="0" noProof="0" dirty="0"/>
            <a:t>Guidelines for auditing management systems</a:t>
          </a:r>
          <a:endParaRPr lang="en-GB" b="0" noProof="0" dirty="0"/>
        </a:p>
        <a:p>
          <a:endParaRPr lang="da-DK" b="0" dirty="0"/>
        </a:p>
      </dgm:t>
    </dgm:pt>
    <dgm:pt modelId="{F611A23A-5C2F-4A27-8E07-85737156F8DE}" type="parTrans" cxnId="{3FCAA56F-31CE-49DB-A375-4BEDD2517026}">
      <dgm:prSet/>
      <dgm:spPr/>
      <dgm:t>
        <a:bodyPr/>
        <a:lstStyle/>
        <a:p>
          <a:endParaRPr lang="da-DK"/>
        </a:p>
      </dgm:t>
    </dgm:pt>
    <dgm:pt modelId="{F6902839-4FBD-4243-82BD-6EEABD296B8F}" type="sibTrans" cxnId="{3FCAA56F-31CE-49DB-A375-4BEDD2517026}">
      <dgm:prSet/>
      <dgm:spPr/>
      <dgm:t>
        <a:bodyPr/>
        <a:lstStyle/>
        <a:p>
          <a:endParaRPr lang="da-DK"/>
        </a:p>
      </dgm:t>
    </dgm:pt>
    <dgm:pt modelId="{A086B9C3-7CE3-4EBC-8F38-0BD24E20E1A4}">
      <dgm:prSet phldrT="[Tekst]"/>
      <dgm:spPr>
        <a:gradFill flip="none" rotWithShape="0">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dgm:spPr>
      <dgm:t>
        <a:bodyPr/>
        <a:lstStyle/>
        <a:p>
          <a:r>
            <a:rPr lang="en-GB" noProof="0" dirty="0"/>
            <a:t>ISO 31000:2018</a:t>
          </a:r>
        </a:p>
        <a:p>
          <a:r>
            <a:rPr lang="en-GB" noProof="0" dirty="0"/>
            <a:t>Risk management</a:t>
          </a:r>
        </a:p>
      </dgm:t>
    </dgm:pt>
    <dgm:pt modelId="{FB910E1E-4E90-4CF9-BD59-00D271528DDD}" type="sibTrans" cxnId="{EAE91C65-3EA6-4156-9113-60E855ED8CD9}">
      <dgm:prSet/>
      <dgm:spPr/>
      <dgm:t>
        <a:bodyPr/>
        <a:lstStyle/>
        <a:p>
          <a:endParaRPr lang="da-DK"/>
        </a:p>
      </dgm:t>
    </dgm:pt>
    <dgm:pt modelId="{5E82D75F-A66F-4B95-9E84-F4204DE501D1}" type="parTrans" cxnId="{EAE91C65-3EA6-4156-9113-60E855ED8CD9}">
      <dgm:prSet/>
      <dgm:spPr/>
      <dgm:t>
        <a:bodyPr/>
        <a:lstStyle/>
        <a:p>
          <a:endParaRPr lang="da-DK"/>
        </a:p>
      </dgm:t>
    </dgm:pt>
    <dgm:pt modelId="{6569C32C-747D-400A-9E48-35035337D280}">
      <dgm:prSet phldrT="[Tekst]"/>
      <dgm:spPr>
        <a:gradFill flip="none" rotWithShape="0">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dgm:spPr>
      <dgm:t>
        <a:bodyPr/>
        <a:lstStyle/>
        <a:p>
          <a:r>
            <a:rPr lang="en-GB" noProof="0" dirty="0"/>
            <a:t>ISO 37000:2021</a:t>
          </a:r>
        </a:p>
        <a:p>
          <a:r>
            <a:rPr lang="en-GB" noProof="0" dirty="0"/>
            <a:t>Governance of organizations</a:t>
          </a:r>
        </a:p>
      </dgm:t>
    </dgm:pt>
    <dgm:pt modelId="{67DCF217-C809-4C1C-88B5-232FD02B7DA4}" type="parTrans" cxnId="{CC6026BD-2F16-4AD1-94DA-5615F1CC91C0}">
      <dgm:prSet/>
      <dgm:spPr/>
      <dgm:t>
        <a:bodyPr/>
        <a:lstStyle/>
        <a:p>
          <a:endParaRPr lang="da-DK"/>
        </a:p>
      </dgm:t>
    </dgm:pt>
    <dgm:pt modelId="{78A50901-859C-418B-AC05-1FA1BC8BCF72}" type="sibTrans" cxnId="{CC6026BD-2F16-4AD1-94DA-5615F1CC91C0}">
      <dgm:prSet/>
      <dgm:spPr/>
      <dgm:t>
        <a:bodyPr/>
        <a:lstStyle/>
        <a:p>
          <a:endParaRPr lang="da-DK"/>
        </a:p>
      </dgm:t>
    </dgm:pt>
    <dgm:pt modelId="{8714AE69-7C91-47EE-9F04-17359165051D}">
      <dgm:prSet phldrT="[Tekst]"/>
      <dgm:spPr>
        <a:gradFill flip="none" rotWithShape="0">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dgm:spPr>
      <dgm:t>
        <a:bodyPr/>
        <a:lstStyle/>
        <a:p>
          <a:r>
            <a:rPr lang="en-GB" noProof="0" dirty="0"/>
            <a:t>ISO 37002:2021</a:t>
          </a:r>
        </a:p>
        <a:p>
          <a:r>
            <a:rPr lang="en-GB" noProof="0" dirty="0"/>
            <a:t>Whistleblowing management systems</a:t>
          </a:r>
        </a:p>
      </dgm:t>
    </dgm:pt>
    <dgm:pt modelId="{4903DB5E-06A3-4FB4-A84F-9AE415DB5778}" type="parTrans" cxnId="{8C657B07-B630-452E-B84A-E39BAAD8CF74}">
      <dgm:prSet/>
      <dgm:spPr/>
      <dgm:t>
        <a:bodyPr/>
        <a:lstStyle/>
        <a:p>
          <a:endParaRPr lang="da-DK"/>
        </a:p>
      </dgm:t>
    </dgm:pt>
    <dgm:pt modelId="{BBF61094-2598-4973-83BE-E0FDAF7AF079}" type="sibTrans" cxnId="{8C657B07-B630-452E-B84A-E39BAAD8CF74}">
      <dgm:prSet/>
      <dgm:spPr/>
      <dgm:t>
        <a:bodyPr/>
        <a:lstStyle/>
        <a:p>
          <a:endParaRPr lang="da-DK"/>
        </a:p>
      </dgm:t>
    </dgm:pt>
    <dgm:pt modelId="{B4217466-1B19-4281-A22C-2495B8F9A92C}" type="pres">
      <dgm:prSet presAssocID="{E194027F-B393-41B2-8CD7-3D1508791D46}" presName="Name0" presStyleCnt="0">
        <dgm:presLayoutVars>
          <dgm:dir/>
          <dgm:animLvl val="lvl"/>
          <dgm:resizeHandles val="exact"/>
        </dgm:presLayoutVars>
      </dgm:prSet>
      <dgm:spPr/>
      <dgm:t>
        <a:bodyPr/>
        <a:lstStyle/>
        <a:p>
          <a:endParaRPr lang="en-GB"/>
        </a:p>
      </dgm:t>
    </dgm:pt>
    <dgm:pt modelId="{16E41BE7-61EB-4D6F-9833-544A938A67BC}" type="pres">
      <dgm:prSet presAssocID="{6DCC93B8-892B-4DED-B806-FCB1176402FD}" presName="linNode" presStyleCnt="0"/>
      <dgm:spPr/>
    </dgm:pt>
    <dgm:pt modelId="{5AB9F552-5F8B-485E-8F05-3D636359FE86}" type="pres">
      <dgm:prSet presAssocID="{6DCC93B8-892B-4DED-B806-FCB1176402FD}" presName="parentText" presStyleLbl="node1" presStyleIdx="0" presStyleCnt="7" custLinFactNeighborX="-85937" custLinFactNeighborY="1372">
        <dgm:presLayoutVars>
          <dgm:chMax val="1"/>
          <dgm:bulletEnabled val="1"/>
        </dgm:presLayoutVars>
      </dgm:prSet>
      <dgm:spPr/>
      <dgm:t>
        <a:bodyPr/>
        <a:lstStyle/>
        <a:p>
          <a:endParaRPr lang="en-GB"/>
        </a:p>
      </dgm:t>
    </dgm:pt>
    <dgm:pt modelId="{0C24C9AC-83EE-43E6-846E-451FFFB15B61}" type="pres">
      <dgm:prSet presAssocID="{12D754CB-957C-4625-B4F9-42AC77F38A9D}" presName="sp" presStyleCnt="0"/>
      <dgm:spPr/>
    </dgm:pt>
    <dgm:pt modelId="{8B2FE096-BCA8-4FD9-804A-4638182D53EE}" type="pres">
      <dgm:prSet presAssocID="{29F6EAAD-1276-4152-B89A-5198FC7B3919}" presName="linNode" presStyleCnt="0"/>
      <dgm:spPr/>
    </dgm:pt>
    <dgm:pt modelId="{5A2B3451-D333-4F16-B2ED-6814F7ED2659}" type="pres">
      <dgm:prSet presAssocID="{29F6EAAD-1276-4152-B89A-5198FC7B3919}" presName="parentText" presStyleLbl="node1" presStyleIdx="1" presStyleCnt="7" custLinFactNeighborX="72624" custLinFactNeighborY="10945">
        <dgm:presLayoutVars>
          <dgm:chMax val="1"/>
          <dgm:bulletEnabled val="1"/>
        </dgm:presLayoutVars>
      </dgm:prSet>
      <dgm:spPr/>
      <dgm:t>
        <a:bodyPr/>
        <a:lstStyle/>
        <a:p>
          <a:endParaRPr lang="en-GB"/>
        </a:p>
      </dgm:t>
    </dgm:pt>
    <dgm:pt modelId="{F686AFB3-E637-4B6D-9324-34EE661B2D6D}" type="pres">
      <dgm:prSet presAssocID="{1E6D7B77-1003-4DD9-B659-4E356B3FE60B}" presName="sp" presStyleCnt="0"/>
      <dgm:spPr/>
    </dgm:pt>
    <dgm:pt modelId="{B969A6C9-F86F-4AAE-9448-6237B87BF5CC}" type="pres">
      <dgm:prSet presAssocID="{41322D33-7573-4592-9AB6-1F16786A2927}" presName="linNode" presStyleCnt="0"/>
      <dgm:spPr/>
    </dgm:pt>
    <dgm:pt modelId="{D5D1FC21-8CF2-49EE-9F1D-DB0031DCDF5D}" type="pres">
      <dgm:prSet presAssocID="{41322D33-7573-4592-9AB6-1F16786A2927}" presName="parentText" presStyleLbl="node1" presStyleIdx="2" presStyleCnt="7" custLinFactNeighborX="72624" custLinFactNeighborY="18886">
        <dgm:presLayoutVars>
          <dgm:chMax val="1"/>
          <dgm:bulletEnabled val="1"/>
        </dgm:presLayoutVars>
      </dgm:prSet>
      <dgm:spPr/>
      <dgm:t>
        <a:bodyPr/>
        <a:lstStyle/>
        <a:p>
          <a:endParaRPr lang="en-GB"/>
        </a:p>
      </dgm:t>
    </dgm:pt>
    <dgm:pt modelId="{C7732D71-2951-4797-A298-F425BBD1F1FD}" type="pres">
      <dgm:prSet presAssocID="{926868B4-B53D-41AD-82FB-FB3B9EB0BE5E}" presName="sp" presStyleCnt="0"/>
      <dgm:spPr/>
    </dgm:pt>
    <dgm:pt modelId="{4FB73BDE-2109-48EF-8E73-FA0B6A703AB7}" type="pres">
      <dgm:prSet presAssocID="{8714AE69-7C91-47EE-9F04-17359165051D}" presName="linNode" presStyleCnt="0"/>
      <dgm:spPr/>
    </dgm:pt>
    <dgm:pt modelId="{BF24E696-C506-48E0-88E1-2ED6F5FF1CC3}" type="pres">
      <dgm:prSet presAssocID="{8714AE69-7C91-47EE-9F04-17359165051D}" presName="parentText" presStyleLbl="node1" presStyleIdx="3" presStyleCnt="7" custLinFactNeighborX="72624" custLinFactNeighborY="26539">
        <dgm:presLayoutVars>
          <dgm:chMax val="1"/>
          <dgm:bulletEnabled val="1"/>
        </dgm:presLayoutVars>
      </dgm:prSet>
      <dgm:spPr/>
      <dgm:t>
        <a:bodyPr/>
        <a:lstStyle/>
        <a:p>
          <a:endParaRPr lang="en-GB"/>
        </a:p>
      </dgm:t>
    </dgm:pt>
    <dgm:pt modelId="{D24166D3-E140-4BAF-AE91-805E409C70CC}" type="pres">
      <dgm:prSet presAssocID="{BBF61094-2598-4973-83BE-E0FDAF7AF079}" presName="sp" presStyleCnt="0"/>
      <dgm:spPr/>
    </dgm:pt>
    <dgm:pt modelId="{280D12CC-8629-486A-9168-8D5F97543D91}" type="pres">
      <dgm:prSet presAssocID="{F765D8EE-36C6-4E0C-B4BC-88D9503901C8}" presName="linNode" presStyleCnt="0"/>
      <dgm:spPr/>
    </dgm:pt>
    <dgm:pt modelId="{3DE62A6A-08E8-47A6-A2FF-1BD4432A9C79}" type="pres">
      <dgm:prSet presAssocID="{F765D8EE-36C6-4E0C-B4BC-88D9503901C8}" presName="parentText" presStyleLbl="node1" presStyleIdx="4" presStyleCnt="7" custLinFactY="85992" custLinFactNeighborX="-81331" custLinFactNeighborY="100000">
        <dgm:presLayoutVars>
          <dgm:chMax val="1"/>
          <dgm:bulletEnabled val="1"/>
        </dgm:presLayoutVars>
      </dgm:prSet>
      <dgm:spPr/>
      <dgm:t>
        <a:bodyPr/>
        <a:lstStyle/>
        <a:p>
          <a:endParaRPr lang="en-GB"/>
        </a:p>
      </dgm:t>
    </dgm:pt>
    <dgm:pt modelId="{C295B117-C348-4F73-86A2-3B9C68EA7FF7}" type="pres">
      <dgm:prSet presAssocID="{F6902839-4FBD-4243-82BD-6EEABD296B8F}" presName="sp" presStyleCnt="0"/>
      <dgm:spPr/>
    </dgm:pt>
    <dgm:pt modelId="{6E72FDC5-67CB-4090-A43F-E2C0E1E143B3}" type="pres">
      <dgm:prSet presAssocID="{A086B9C3-7CE3-4EBC-8F38-0BD24E20E1A4}" presName="linNode" presStyleCnt="0"/>
      <dgm:spPr/>
    </dgm:pt>
    <dgm:pt modelId="{D746E51B-76D7-4CE5-819B-9894CE2C7FFD}" type="pres">
      <dgm:prSet presAssocID="{A086B9C3-7CE3-4EBC-8F38-0BD24E20E1A4}" presName="parentText" presStyleLbl="node1" presStyleIdx="5" presStyleCnt="7" custLinFactNeighborX="-82520" custLinFactNeighborY="-44445">
        <dgm:presLayoutVars>
          <dgm:chMax val="1"/>
          <dgm:bulletEnabled val="1"/>
        </dgm:presLayoutVars>
      </dgm:prSet>
      <dgm:spPr/>
      <dgm:t>
        <a:bodyPr/>
        <a:lstStyle/>
        <a:p>
          <a:endParaRPr lang="en-GB"/>
        </a:p>
      </dgm:t>
    </dgm:pt>
    <dgm:pt modelId="{970C776A-488B-4AF2-A58B-2BD42A6B6481}" type="pres">
      <dgm:prSet presAssocID="{FB910E1E-4E90-4CF9-BD59-00D271528DDD}" presName="sp" presStyleCnt="0"/>
      <dgm:spPr/>
    </dgm:pt>
    <dgm:pt modelId="{F4750C13-7147-4C6C-9DD2-9FDC37ED8CB4}" type="pres">
      <dgm:prSet presAssocID="{6569C32C-747D-400A-9E48-35035337D280}" presName="linNode" presStyleCnt="0"/>
      <dgm:spPr/>
    </dgm:pt>
    <dgm:pt modelId="{801041C8-9DCF-40C2-9A30-8152F189BED7}" type="pres">
      <dgm:prSet presAssocID="{6569C32C-747D-400A-9E48-35035337D280}" presName="parentText" presStyleLbl="node1" presStyleIdx="6" presStyleCnt="7" custLinFactY="-300000" custLinFactNeighborX="72624" custLinFactNeighborY="-325606">
        <dgm:presLayoutVars>
          <dgm:chMax val="1"/>
          <dgm:bulletEnabled val="1"/>
        </dgm:presLayoutVars>
      </dgm:prSet>
      <dgm:spPr/>
      <dgm:t>
        <a:bodyPr/>
        <a:lstStyle/>
        <a:p>
          <a:endParaRPr lang="en-GB"/>
        </a:p>
      </dgm:t>
    </dgm:pt>
  </dgm:ptLst>
  <dgm:cxnLst>
    <dgm:cxn modelId="{40152E09-E43E-43EE-BEF3-45266AB49FA6}" srcId="{E194027F-B393-41B2-8CD7-3D1508791D46}" destId="{29F6EAAD-1276-4152-B89A-5198FC7B3919}" srcOrd="1" destOrd="0" parTransId="{D67BD9E9-C66E-49B3-8EC4-7BA67BCF60E9}" sibTransId="{1E6D7B77-1003-4DD9-B659-4E356B3FE60B}"/>
    <dgm:cxn modelId="{1BA77FC4-AE03-4FC2-BA20-02B5C39746FA}" type="presOf" srcId="{41322D33-7573-4592-9AB6-1F16786A2927}" destId="{D5D1FC21-8CF2-49EE-9F1D-DB0031DCDF5D}" srcOrd="0" destOrd="0" presId="urn:microsoft.com/office/officeart/2005/8/layout/vList5"/>
    <dgm:cxn modelId="{EAE91C65-3EA6-4156-9113-60E855ED8CD9}" srcId="{E194027F-B393-41B2-8CD7-3D1508791D46}" destId="{A086B9C3-7CE3-4EBC-8F38-0BD24E20E1A4}" srcOrd="5" destOrd="0" parTransId="{5E82D75F-A66F-4B95-9E84-F4204DE501D1}" sibTransId="{FB910E1E-4E90-4CF9-BD59-00D271528DDD}"/>
    <dgm:cxn modelId="{77CF12B0-C9FA-4168-8FC2-EC58EFE4F2A7}" type="presOf" srcId="{29F6EAAD-1276-4152-B89A-5198FC7B3919}" destId="{5A2B3451-D333-4F16-B2ED-6814F7ED2659}" srcOrd="0" destOrd="0" presId="urn:microsoft.com/office/officeart/2005/8/layout/vList5"/>
    <dgm:cxn modelId="{F92BDD2E-A224-4549-82B5-21407249871C}" type="presOf" srcId="{8714AE69-7C91-47EE-9F04-17359165051D}" destId="{BF24E696-C506-48E0-88E1-2ED6F5FF1CC3}" srcOrd="0" destOrd="0" presId="urn:microsoft.com/office/officeart/2005/8/layout/vList5"/>
    <dgm:cxn modelId="{CC6026BD-2F16-4AD1-94DA-5615F1CC91C0}" srcId="{E194027F-B393-41B2-8CD7-3D1508791D46}" destId="{6569C32C-747D-400A-9E48-35035337D280}" srcOrd="6" destOrd="0" parTransId="{67DCF217-C809-4C1C-88B5-232FD02B7DA4}" sibTransId="{78A50901-859C-418B-AC05-1FA1BC8BCF72}"/>
    <dgm:cxn modelId="{8A0AD8E9-345E-401B-8115-09B7696618C8}" type="presOf" srcId="{E194027F-B393-41B2-8CD7-3D1508791D46}" destId="{B4217466-1B19-4281-A22C-2495B8F9A92C}" srcOrd="0" destOrd="0" presId="urn:microsoft.com/office/officeart/2005/8/layout/vList5"/>
    <dgm:cxn modelId="{4146E0A0-C75C-4393-8E66-67CDFB1CE690}" type="presOf" srcId="{6DCC93B8-892B-4DED-B806-FCB1176402FD}" destId="{5AB9F552-5F8B-485E-8F05-3D636359FE86}" srcOrd="0" destOrd="0" presId="urn:microsoft.com/office/officeart/2005/8/layout/vList5"/>
    <dgm:cxn modelId="{DD695730-D1C3-4EB6-AE1D-CFAB03952EA5}" type="presOf" srcId="{F765D8EE-36C6-4E0C-B4BC-88D9503901C8}" destId="{3DE62A6A-08E8-47A6-A2FF-1BD4432A9C79}" srcOrd="0" destOrd="0" presId="urn:microsoft.com/office/officeart/2005/8/layout/vList5"/>
    <dgm:cxn modelId="{6801EBFF-AE3D-43E6-8BF6-172C9E63818C}" type="presOf" srcId="{6569C32C-747D-400A-9E48-35035337D280}" destId="{801041C8-9DCF-40C2-9A30-8152F189BED7}" srcOrd="0" destOrd="0" presId="urn:microsoft.com/office/officeart/2005/8/layout/vList5"/>
    <dgm:cxn modelId="{E29AC49B-F278-402F-BF8B-29B129714E1B}" type="presOf" srcId="{A086B9C3-7CE3-4EBC-8F38-0BD24E20E1A4}" destId="{D746E51B-76D7-4CE5-819B-9894CE2C7FFD}" srcOrd="0" destOrd="0" presId="urn:microsoft.com/office/officeart/2005/8/layout/vList5"/>
    <dgm:cxn modelId="{8C657B07-B630-452E-B84A-E39BAAD8CF74}" srcId="{E194027F-B393-41B2-8CD7-3D1508791D46}" destId="{8714AE69-7C91-47EE-9F04-17359165051D}" srcOrd="3" destOrd="0" parTransId="{4903DB5E-06A3-4FB4-A84F-9AE415DB5778}" sibTransId="{BBF61094-2598-4973-83BE-E0FDAF7AF079}"/>
    <dgm:cxn modelId="{A12377AD-3AAF-4603-BF3B-FBAD602C61F1}" srcId="{E194027F-B393-41B2-8CD7-3D1508791D46}" destId="{41322D33-7573-4592-9AB6-1F16786A2927}" srcOrd="2" destOrd="0" parTransId="{8891E827-FF33-4247-A74C-2F44CFD61A99}" sibTransId="{926868B4-B53D-41AD-82FB-FB3B9EB0BE5E}"/>
    <dgm:cxn modelId="{FC292216-B9AF-4F3A-A909-A7D4A98E8623}" srcId="{E194027F-B393-41B2-8CD7-3D1508791D46}" destId="{6DCC93B8-892B-4DED-B806-FCB1176402FD}" srcOrd="0" destOrd="0" parTransId="{DC65C818-79A6-4026-A1FC-C31FC72ADC00}" sibTransId="{12D754CB-957C-4625-B4F9-42AC77F38A9D}"/>
    <dgm:cxn modelId="{3FCAA56F-31CE-49DB-A375-4BEDD2517026}" srcId="{E194027F-B393-41B2-8CD7-3D1508791D46}" destId="{F765D8EE-36C6-4E0C-B4BC-88D9503901C8}" srcOrd="4" destOrd="0" parTransId="{F611A23A-5C2F-4A27-8E07-85737156F8DE}" sibTransId="{F6902839-4FBD-4243-82BD-6EEABD296B8F}"/>
    <dgm:cxn modelId="{478FB495-5741-4202-AC9C-68AEF75A3FD5}" type="presParOf" srcId="{B4217466-1B19-4281-A22C-2495B8F9A92C}" destId="{16E41BE7-61EB-4D6F-9833-544A938A67BC}" srcOrd="0" destOrd="0" presId="urn:microsoft.com/office/officeart/2005/8/layout/vList5"/>
    <dgm:cxn modelId="{58189D92-525E-425D-9B3E-E3CA94B82E75}" type="presParOf" srcId="{16E41BE7-61EB-4D6F-9833-544A938A67BC}" destId="{5AB9F552-5F8B-485E-8F05-3D636359FE86}" srcOrd="0" destOrd="0" presId="urn:microsoft.com/office/officeart/2005/8/layout/vList5"/>
    <dgm:cxn modelId="{B9112DC0-6CCC-496A-BFBD-8754846D3317}" type="presParOf" srcId="{B4217466-1B19-4281-A22C-2495B8F9A92C}" destId="{0C24C9AC-83EE-43E6-846E-451FFFB15B61}" srcOrd="1" destOrd="0" presId="urn:microsoft.com/office/officeart/2005/8/layout/vList5"/>
    <dgm:cxn modelId="{DFF2969F-9E13-4AE6-8C4C-F0CDE814C730}" type="presParOf" srcId="{B4217466-1B19-4281-A22C-2495B8F9A92C}" destId="{8B2FE096-BCA8-4FD9-804A-4638182D53EE}" srcOrd="2" destOrd="0" presId="urn:microsoft.com/office/officeart/2005/8/layout/vList5"/>
    <dgm:cxn modelId="{F429024F-4A35-4854-8A93-368BE9E32BC2}" type="presParOf" srcId="{8B2FE096-BCA8-4FD9-804A-4638182D53EE}" destId="{5A2B3451-D333-4F16-B2ED-6814F7ED2659}" srcOrd="0" destOrd="0" presId="urn:microsoft.com/office/officeart/2005/8/layout/vList5"/>
    <dgm:cxn modelId="{46758C54-9FB3-4450-89AD-76EFA094FB3D}" type="presParOf" srcId="{B4217466-1B19-4281-A22C-2495B8F9A92C}" destId="{F686AFB3-E637-4B6D-9324-34EE661B2D6D}" srcOrd="3" destOrd="0" presId="urn:microsoft.com/office/officeart/2005/8/layout/vList5"/>
    <dgm:cxn modelId="{5C341CD5-E04B-4451-A773-3132A8DD87E7}" type="presParOf" srcId="{B4217466-1B19-4281-A22C-2495B8F9A92C}" destId="{B969A6C9-F86F-4AAE-9448-6237B87BF5CC}" srcOrd="4" destOrd="0" presId="urn:microsoft.com/office/officeart/2005/8/layout/vList5"/>
    <dgm:cxn modelId="{64C5CA13-CE6D-453F-BC4E-CEFF2F7285D4}" type="presParOf" srcId="{B969A6C9-F86F-4AAE-9448-6237B87BF5CC}" destId="{D5D1FC21-8CF2-49EE-9F1D-DB0031DCDF5D}" srcOrd="0" destOrd="0" presId="urn:microsoft.com/office/officeart/2005/8/layout/vList5"/>
    <dgm:cxn modelId="{C0DB0ED2-5AA9-4029-844B-CAB9877F65C8}" type="presParOf" srcId="{B4217466-1B19-4281-A22C-2495B8F9A92C}" destId="{C7732D71-2951-4797-A298-F425BBD1F1FD}" srcOrd="5" destOrd="0" presId="urn:microsoft.com/office/officeart/2005/8/layout/vList5"/>
    <dgm:cxn modelId="{D45DBCC6-873C-4980-98CC-3906EE5928BF}" type="presParOf" srcId="{B4217466-1B19-4281-A22C-2495B8F9A92C}" destId="{4FB73BDE-2109-48EF-8E73-FA0B6A703AB7}" srcOrd="6" destOrd="0" presId="urn:microsoft.com/office/officeart/2005/8/layout/vList5"/>
    <dgm:cxn modelId="{ED32A29E-93BE-4880-A3A4-900139887CE5}" type="presParOf" srcId="{4FB73BDE-2109-48EF-8E73-FA0B6A703AB7}" destId="{BF24E696-C506-48E0-88E1-2ED6F5FF1CC3}" srcOrd="0" destOrd="0" presId="urn:microsoft.com/office/officeart/2005/8/layout/vList5"/>
    <dgm:cxn modelId="{922371BF-AFB7-4612-B3A5-6465C755EBF9}" type="presParOf" srcId="{B4217466-1B19-4281-A22C-2495B8F9A92C}" destId="{D24166D3-E140-4BAF-AE91-805E409C70CC}" srcOrd="7" destOrd="0" presId="urn:microsoft.com/office/officeart/2005/8/layout/vList5"/>
    <dgm:cxn modelId="{B956CD56-A546-4467-8DD5-377CA80DEF32}" type="presParOf" srcId="{B4217466-1B19-4281-A22C-2495B8F9A92C}" destId="{280D12CC-8629-486A-9168-8D5F97543D91}" srcOrd="8" destOrd="0" presId="urn:microsoft.com/office/officeart/2005/8/layout/vList5"/>
    <dgm:cxn modelId="{DCD9C5FA-9F64-4661-AC36-5FEBB515BAC0}" type="presParOf" srcId="{280D12CC-8629-486A-9168-8D5F97543D91}" destId="{3DE62A6A-08E8-47A6-A2FF-1BD4432A9C79}" srcOrd="0" destOrd="0" presId="urn:microsoft.com/office/officeart/2005/8/layout/vList5"/>
    <dgm:cxn modelId="{B4833904-0325-4432-B4D1-DC0417AB2C49}" type="presParOf" srcId="{B4217466-1B19-4281-A22C-2495B8F9A92C}" destId="{C295B117-C348-4F73-86A2-3B9C68EA7FF7}" srcOrd="9" destOrd="0" presId="urn:microsoft.com/office/officeart/2005/8/layout/vList5"/>
    <dgm:cxn modelId="{D6886867-3762-4CC9-86C9-DD9770E8D7F3}" type="presParOf" srcId="{B4217466-1B19-4281-A22C-2495B8F9A92C}" destId="{6E72FDC5-67CB-4090-A43F-E2C0E1E143B3}" srcOrd="10" destOrd="0" presId="urn:microsoft.com/office/officeart/2005/8/layout/vList5"/>
    <dgm:cxn modelId="{24CFD59F-E24C-422D-A497-FE3DF9B92C62}" type="presParOf" srcId="{6E72FDC5-67CB-4090-A43F-E2C0E1E143B3}" destId="{D746E51B-76D7-4CE5-819B-9894CE2C7FFD}" srcOrd="0" destOrd="0" presId="urn:microsoft.com/office/officeart/2005/8/layout/vList5"/>
    <dgm:cxn modelId="{C423E735-2C0A-41B0-A91C-1BA70A43FABD}" type="presParOf" srcId="{B4217466-1B19-4281-A22C-2495B8F9A92C}" destId="{970C776A-488B-4AF2-A58B-2BD42A6B6481}" srcOrd="11" destOrd="0" presId="urn:microsoft.com/office/officeart/2005/8/layout/vList5"/>
    <dgm:cxn modelId="{0BE04B03-8D40-4832-A7D9-F47F7365C932}" type="presParOf" srcId="{B4217466-1B19-4281-A22C-2495B8F9A92C}" destId="{F4750C13-7147-4C6C-9DD2-9FDC37ED8CB4}" srcOrd="12" destOrd="0" presId="urn:microsoft.com/office/officeart/2005/8/layout/vList5"/>
    <dgm:cxn modelId="{6FECF0E1-70E0-451B-A4FD-6FCA5DA4FA8E}" type="presParOf" srcId="{F4750C13-7147-4C6C-9DD2-9FDC37ED8CB4}" destId="{801041C8-9DCF-40C2-9A30-8152F189BED7}"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083B20A-3724-4918-BB76-55C291C87A22}"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GB"/>
        </a:p>
      </dgm:t>
    </dgm:pt>
    <dgm:pt modelId="{FD6244CF-EE95-45F7-8CC6-1F2EDE467C95}">
      <dgm:prSet phldrT="[Tekst]"/>
      <dgm:spPr/>
      <dgm:t>
        <a:bodyPr/>
        <a:lstStyle/>
        <a:p>
          <a:r>
            <a:rPr lang="en-GB" dirty="0"/>
            <a:t>Prepare the audit</a:t>
          </a:r>
        </a:p>
      </dgm:t>
    </dgm:pt>
    <dgm:pt modelId="{A65FA5C2-BCDA-44F8-8AD8-7336BAF322CD}" type="parTrans" cxnId="{9697AF64-48FB-46D5-A660-918A8E5C59EE}">
      <dgm:prSet/>
      <dgm:spPr/>
      <dgm:t>
        <a:bodyPr/>
        <a:lstStyle/>
        <a:p>
          <a:endParaRPr lang="en-GB"/>
        </a:p>
      </dgm:t>
    </dgm:pt>
    <dgm:pt modelId="{092A2CF3-2A6E-4186-96AA-27455B6CDE30}" type="sibTrans" cxnId="{9697AF64-48FB-46D5-A660-918A8E5C59EE}">
      <dgm:prSet/>
      <dgm:spPr/>
      <dgm:t>
        <a:bodyPr/>
        <a:lstStyle/>
        <a:p>
          <a:endParaRPr lang="en-GB"/>
        </a:p>
      </dgm:t>
    </dgm:pt>
    <dgm:pt modelId="{34A79E9D-B1EA-45AB-9F50-D8F10CBD19F2}">
      <dgm:prSet phldrT="[Tekst]"/>
      <dgm:spPr/>
      <dgm:t>
        <a:bodyPr/>
        <a:lstStyle/>
        <a:p>
          <a:r>
            <a:rPr lang="en-GB" dirty="0"/>
            <a:t>Start-up meeting</a:t>
          </a:r>
        </a:p>
      </dgm:t>
    </dgm:pt>
    <dgm:pt modelId="{29D25F81-AE39-40F3-961C-D3093F7A54DD}" type="parTrans" cxnId="{727F8134-5B01-4DB7-80DB-9E12452CD88E}">
      <dgm:prSet/>
      <dgm:spPr/>
      <dgm:t>
        <a:bodyPr/>
        <a:lstStyle/>
        <a:p>
          <a:endParaRPr lang="en-GB"/>
        </a:p>
      </dgm:t>
    </dgm:pt>
    <dgm:pt modelId="{4C534029-3CFD-4322-92E8-F2EDA445FC9D}" type="sibTrans" cxnId="{727F8134-5B01-4DB7-80DB-9E12452CD88E}">
      <dgm:prSet/>
      <dgm:spPr/>
      <dgm:t>
        <a:bodyPr/>
        <a:lstStyle/>
        <a:p>
          <a:endParaRPr lang="en-GB"/>
        </a:p>
      </dgm:t>
    </dgm:pt>
    <dgm:pt modelId="{362CA321-E8DC-4EB9-A82F-456B4CC97EDE}">
      <dgm:prSet phldrT="[Tekst]"/>
      <dgm:spPr/>
      <dgm:t>
        <a:bodyPr/>
        <a:lstStyle/>
        <a:p>
          <a:r>
            <a:rPr lang="en-GB" dirty="0"/>
            <a:t>Conduct the audit</a:t>
          </a:r>
        </a:p>
      </dgm:t>
    </dgm:pt>
    <dgm:pt modelId="{B1336E02-793A-4F33-9678-FDD106924976}" type="parTrans" cxnId="{1923F1F2-E60A-44E0-A8DF-667BB09697E2}">
      <dgm:prSet/>
      <dgm:spPr/>
      <dgm:t>
        <a:bodyPr/>
        <a:lstStyle/>
        <a:p>
          <a:endParaRPr lang="en-GB"/>
        </a:p>
      </dgm:t>
    </dgm:pt>
    <dgm:pt modelId="{0CA8709C-D8D9-493D-AF3E-1CEC5017D3D6}" type="sibTrans" cxnId="{1923F1F2-E60A-44E0-A8DF-667BB09697E2}">
      <dgm:prSet/>
      <dgm:spPr/>
      <dgm:t>
        <a:bodyPr/>
        <a:lstStyle/>
        <a:p>
          <a:endParaRPr lang="en-GB"/>
        </a:p>
      </dgm:t>
    </dgm:pt>
    <dgm:pt modelId="{49AA2FA2-BDD2-4926-A0F8-8F833AC5D158}">
      <dgm:prSet phldrT="[Tekst]"/>
      <dgm:spPr/>
      <dgm:t>
        <a:bodyPr/>
        <a:lstStyle/>
        <a:p>
          <a:r>
            <a:rPr lang="en-GB" dirty="0"/>
            <a:t>Inspect documentation</a:t>
          </a:r>
        </a:p>
      </dgm:t>
    </dgm:pt>
    <dgm:pt modelId="{DCDA0DC8-C688-41B7-82E3-63881FF60A5D}" type="parTrans" cxnId="{C3CBBA27-8CBA-48B7-ABB7-70BE24DEF518}">
      <dgm:prSet/>
      <dgm:spPr/>
      <dgm:t>
        <a:bodyPr/>
        <a:lstStyle/>
        <a:p>
          <a:endParaRPr lang="en-GB"/>
        </a:p>
      </dgm:t>
    </dgm:pt>
    <dgm:pt modelId="{270B7ECD-C55E-4ECE-A3C5-AF92EBC98513}" type="sibTrans" cxnId="{C3CBBA27-8CBA-48B7-ABB7-70BE24DEF518}">
      <dgm:prSet/>
      <dgm:spPr/>
      <dgm:t>
        <a:bodyPr/>
        <a:lstStyle/>
        <a:p>
          <a:endParaRPr lang="en-GB"/>
        </a:p>
      </dgm:t>
    </dgm:pt>
    <dgm:pt modelId="{FC102229-1864-4E25-813D-45C005075F9C}">
      <dgm:prSet phldrT="[Tekst]"/>
      <dgm:spPr/>
      <dgm:t>
        <a:bodyPr/>
        <a:lstStyle/>
        <a:p>
          <a:r>
            <a:rPr lang="en-GB" dirty="0"/>
            <a:t>Report and follow-up</a:t>
          </a:r>
        </a:p>
      </dgm:t>
    </dgm:pt>
    <dgm:pt modelId="{41086EF1-761B-4D11-8EA9-0585F23653FE}" type="parTrans" cxnId="{CE262535-934B-492A-B92F-B6E68ADACDD3}">
      <dgm:prSet/>
      <dgm:spPr/>
      <dgm:t>
        <a:bodyPr/>
        <a:lstStyle/>
        <a:p>
          <a:endParaRPr lang="en-GB"/>
        </a:p>
      </dgm:t>
    </dgm:pt>
    <dgm:pt modelId="{4F09C161-275C-4BD4-AEE6-B138510F0CCC}" type="sibTrans" cxnId="{CE262535-934B-492A-B92F-B6E68ADACDD3}">
      <dgm:prSet/>
      <dgm:spPr/>
      <dgm:t>
        <a:bodyPr/>
        <a:lstStyle/>
        <a:p>
          <a:endParaRPr lang="en-GB"/>
        </a:p>
      </dgm:t>
    </dgm:pt>
    <dgm:pt modelId="{3F3303D5-BF76-4BBD-BC9A-8A16C2151D3B}">
      <dgm:prSet phldrT="[Tekst]"/>
      <dgm:spPr/>
      <dgm:t>
        <a:bodyPr/>
        <a:lstStyle/>
        <a:p>
          <a:r>
            <a:rPr lang="en-GB" dirty="0"/>
            <a:t>Prepare report</a:t>
          </a:r>
        </a:p>
      </dgm:t>
    </dgm:pt>
    <dgm:pt modelId="{1D04D228-5103-480C-A3C0-917E7536FBAE}" type="parTrans" cxnId="{50883B05-0643-43EC-A8DA-3F80914A7064}">
      <dgm:prSet/>
      <dgm:spPr/>
      <dgm:t>
        <a:bodyPr/>
        <a:lstStyle/>
        <a:p>
          <a:endParaRPr lang="en-GB"/>
        </a:p>
      </dgm:t>
    </dgm:pt>
    <dgm:pt modelId="{12F6784D-C951-4757-84FA-825FA2F662C8}" type="sibTrans" cxnId="{50883B05-0643-43EC-A8DA-3F80914A7064}">
      <dgm:prSet/>
      <dgm:spPr/>
      <dgm:t>
        <a:bodyPr/>
        <a:lstStyle/>
        <a:p>
          <a:endParaRPr lang="en-GB"/>
        </a:p>
      </dgm:t>
    </dgm:pt>
    <dgm:pt modelId="{9ABEE8A4-3155-41FB-AD43-298CC61141F1}">
      <dgm:prSet phldrT="[Tekst]"/>
      <dgm:spPr/>
      <dgm:t>
        <a:bodyPr/>
        <a:lstStyle/>
        <a:p>
          <a:r>
            <a:rPr lang="en-GB" dirty="0"/>
            <a:t>Detailed audit planning</a:t>
          </a:r>
        </a:p>
      </dgm:t>
    </dgm:pt>
    <dgm:pt modelId="{120D5DF7-19D1-418E-AD7C-9669F2D54956}" type="parTrans" cxnId="{2C2914AA-4112-4AAA-A1B0-DD9A523D311E}">
      <dgm:prSet/>
      <dgm:spPr/>
      <dgm:t>
        <a:bodyPr/>
        <a:lstStyle/>
        <a:p>
          <a:endParaRPr lang="en-GB"/>
        </a:p>
      </dgm:t>
    </dgm:pt>
    <dgm:pt modelId="{385013FB-88A2-4D85-8060-422C6B01ED0F}" type="sibTrans" cxnId="{2C2914AA-4112-4AAA-A1B0-DD9A523D311E}">
      <dgm:prSet/>
      <dgm:spPr/>
      <dgm:t>
        <a:bodyPr/>
        <a:lstStyle/>
        <a:p>
          <a:endParaRPr lang="en-GB"/>
        </a:p>
      </dgm:t>
    </dgm:pt>
    <dgm:pt modelId="{3182C2DA-F890-4A7F-8FE3-8616B7F8EB06}">
      <dgm:prSet phldrT="[Tekst]"/>
      <dgm:spPr/>
      <dgm:t>
        <a:bodyPr/>
        <a:lstStyle/>
        <a:p>
          <a:r>
            <a:rPr lang="en-GB" dirty="0"/>
            <a:t>Audit meetings</a:t>
          </a:r>
        </a:p>
      </dgm:t>
    </dgm:pt>
    <dgm:pt modelId="{A650957C-F7B3-4D0C-B498-09BF73C03AAD}" type="parTrans" cxnId="{5ED15068-3A06-4A89-9824-570FBCC84CE1}">
      <dgm:prSet/>
      <dgm:spPr/>
      <dgm:t>
        <a:bodyPr/>
        <a:lstStyle/>
        <a:p>
          <a:endParaRPr lang="en-GB"/>
        </a:p>
      </dgm:t>
    </dgm:pt>
    <dgm:pt modelId="{D1D13DF5-5D13-4880-9769-8863D5BA47CA}" type="sibTrans" cxnId="{5ED15068-3A06-4A89-9824-570FBCC84CE1}">
      <dgm:prSet/>
      <dgm:spPr/>
      <dgm:t>
        <a:bodyPr/>
        <a:lstStyle/>
        <a:p>
          <a:endParaRPr lang="en-GB"/>
        </a:p>
      </dgm:t>
    </dgm:pt>
    <dgm:pt modelId="{E78CCC37-4CA4-4F1B-9AC6-56907F4BFDD6}">
      <dgm:prSet phldrT="[Tekst]"/>
      <dgm:spPr/>
      <dgm:t>
        <a:bodyPr/>
        <a:lstStyle/>
        <a:p>
          <a:r>
            <a:rPr lang="en-GB" dirty="0"/>
            <a:t>Gather evidence</a:t>
          </a:r>
        </a:p>
      </dgm:t>
    </dgm:pt>
    <dgm:pt modelId="{B8FFC51A-D185-4EFD-B1DA-B9037C12CBE0}" type="parTrans" cxnId="{0C960502-0BFE-4763-A2E0-BE1793928E08}">
      <dgm:prSet/>
      <dgm:spPr/>
      <dgm:t>
        <a:bodyPr/>
        <a:lstStyle/>
        <a:p>
          <a:endParaRPr lang="en-GB"/>
        </a:p>
      </dgm:t>
    </dgm:pt>
    <dgm:pt modelId="{A0621DCD-C0EC-4059-9A42-B9739D2ABDB4}" type="sibTrans" cxnId="{0C960502-0BFE-4763-A2E0-BE1793928E08}">
      <dgm:prSet/>
      <dgm:spPr/>
      <dgm:t>
        <a:bodyPr/>
        <a:lstStyle/>
        <a:p>
          <a:endParaRPr lang="en-GB"/>
        </a:p>
      </dgm:t>
    </dgm:pt>
    <dgm:pt modelId="{09B8C5B9-A313-44A6-961B-80BBFC5945D6}">
      <dgm:prSet phldrT="[Tekst]"/>
      <dgm:spPr/>
      <dgm:t>
        <a:bodyPr/>
        <a:lstStyle/>
        <a:p>
          <a:r>
            <a:rPr lang="en-GB" dirty="0"/>
            <a:t>Closing meeting</a:t>
          </a:r>
        </a:p>
      </dgm:t>
    </dgm:pt>
    <dgm:pt modelId="{A64A3896-23BB-469E-A363-04105EA9752E}" type="parTrans" cxnId="{AB9758C8-1A7B-4578-B1A1-B09A4F71A077}">
      <dgm:prSet/>
      <dgm:spPr/>
      <dgm:t>
        <a:bodyPr/>
        <a:lstStyle/>
        <a:p>
          <a:endParaRPr lang="en-GB"/>
        </a:p>
      </dgm:t>
    </dgm:pt>
    <dgm:pt modelId="{BA63772F-D508-43ED-A2DB-7A66162E95C9}" type="sibTrans" cxnId="{AB9758C8-1A7B-4578-B1A1-B09A4F71A077}">
      <dgm:prSet/>
      <dgm:spPr/>
      <dgm:t>
        <a:bodyPr/>
        <a:lstStyle/>
        <a:p>
          <a:endParaRPr lang="en-GB"/>
        </a:p>
      </dgm:t>
    </dgm:pt>
    <dgm:pt modelId="{091C6A4D-7191-4AB5-AF4D-F64DED994041}">
      <dgm:prSet phldrT="[Tekst]"/>
      <dgm:spPr/>
      <dgm:t>
        <a:bodyPr/>
        <a:lstStyle/>
        <a:p>
          <a:r>
            <a:rPr lang="en-GB" dirty="0"/>
            <a:t>Finalize report</a:t>
          </a:r>
        </a:p>
      </dgm:t>
    </dgm:pt>
    <dgm:pt modelId="{FB7F4DDA-43CA-4FDB-847D-48D710F858FA}" type="parTrans" cxnId="{C362BD4E-6F0C-4ECC-A309-052BF9A25E5E}">
      <dgm:prSet/>
      <dgm:spPr/>
      <dgm:t>
        <a:bodyPr/>
        <a:lstStyle/>
        <a:p>
          <a:endParaRPr lang="en-GB"/>
        </a:p>
      </dgm:t>
    </dgm:pt>
    <dgm:pt modelId="{BA0B44AA-B333-4641-9076-E16912C6BBE7}" type="sibTrans" cxnId="{C362BD4E-6F0C-4ECC-A309-052BF9A25E5E}">
      <dgm:prSet/>
      <dgm:spPr/>
      <dgm:t>
        <a:bodyPr/>
        <a:lstStyle/>
        <a:p>
          <a:endParaRPr lang="en-GB"/>
        </a:p>
      </dgm:t>
    </dgm:pt>
    <dgm:pt modelId="{A3B164F4-D964-4061-861F-1A7D714C4582}">
      <dgm:prSet phldrT="[Tekst]"/>
      <dgm:spPr/>
      <dgm:t>
        <a:bodyPr/>
        <a:lstStyle/>
        <a:p>
          <a:r>
            <a:rPr lang="en-GB" dirty="0"/>
            <a:t>Review report</a:t>
          </a:r>
        </a:p>
      </dgm:t>
    </dgm:pt>
    <dgm:pt modelId="{11551740-E58A-4458-9F3A-78F647950B84}" type="parTrans" cxnId="{12A98FD0-A92A-450B-B95B-8705968A8E35}">
      <dgm:prSet/>
      <dgm:spPr/>
      <dgm:t>
        <a:bodyPr/>
        <a:lstStyle/>
        <a:p>
          <a:endParaRPr lang="en-GB"/>
        </a:p>
      </dgm:t>
    </dgm:pt>
    <dgm:pt modelId="{7950D62D-C3EB-4468-95FA-8F33B57B2C72}" type="sibTrans" cxnId="{12A98FD0-A92A-450B-B95B-8705968A8E35}">
      <dgm:prSet/>
      <dgm:spPr/>
      <dgm:t>
        <a:bodyPr/>
        <a:lstStyle/>
        <a:p>
          <a:endParaRPr lang="en-GB"/>
        </a:p>
      </dgm:t>
    </dgm:pt>
    <dgm:pt modelId="{390D34D0-F84F-4E96-9D55-113CDAD1FB65}">
      <dgm:prSet phldrT="[Tekst]"/>
      <dgm:spPr/>
      <dgm:t>
        <a:bodyPr/>
        <a:lstStyle/>
        <a:p>
          <a:endParaRPr lang="en-GB" dirty="0"/>
        </a:p>
      </dgm:t>
    </dgm:pt>
    <dgm:pt modelId="{7F5794FA-293E-42AE-B08B-5244F541A639}" type="parTrans" cxnId="{1DC12B19-D7B4-4B0E-AAE3-6663FC9DD486}">
      <dgm:prSet/>
      <dgm:spPr/>
      <dgm:t>
        <a:bodyPr/>
        <a:lstStyle/>
        <a:p>
          <a:endParaRPr lang="en-GB"/>
        </a:p>
      </dgm:t>
    </dgm:pt>
    <dgm:pt modelId="{1C7766E5-20EA-4F19-8110-AB24B92CBDAF}" type="sibTrans" cxnId="{1DC12B19-D7B4-4B0E-AAE3-6663FC9DD486}">
      <dgm:prSet/>
      <dgm:spPr/>
      <dgm:t>
        <a:bodyPr/>
        <a:lstStyle/>
        <a:p>
          <a:endParaRPr lang="en-GB"/>
        </a:p>
      </dgm:t>
    </dgm:pt>
    <dgm:pt modelId="{92678857-6145-4386-B952-A2906986AC52}" type="pres">
      <dgm:prSet presAssocID="{7083B20A-3724-4918-BB76-55C291C87A22}" presName="linearFlow" presStyleCnt="0">
        <dgm:presLayoutVars>
          <dgm:dir/>
          <dgm:animLvl val="lvl"/>
          <dgm:resizeHandles val="exact"/>
        </dgm:presLayoutVars>
      </dgm:prSet>
      <dgm:spPr/>
      <dgm:t>
        <a:bodyPr/>
        <a:lstStyle/>
        <a:p>
          <a:endParaRPr lang="en-GB"/>
        </a:p>
      </dgm:t>
    </dgm:pt>
    <dgm:pt modelId="{4AF0885F-133A-4058-9AB6-06F123005EF2}" type="pres">
      <dgm:prSet presAssocID="{FD6244CF-EE95-45F7-8CC6-1F2EDE467C95}" presName="composite" presStyleCnt="0"/>
      <dgm:spPr/>
    </dgm:pt>
    <dgm:pt modelId="{046395FE-F92F-4D80-9B7E-FC538234B197}" type="pres">
      <dgm:prSet presAssocID="{FD6244CF-EE95-45F7-8CC6-1F2EDE467C95}" presName="parTx" presStyleLbl="node1" presStyleIdx="0" presStyleCnt="3">
        <dgm:presLayoutVars>
          <dgm:chMax val="0"/>
          <dgm:chPref val="0"/>
          <dgm:bulletEnabled val="1"/>
        </dgm:presLayoutVars>
      </dgm:prSet>
      <dgm:spPr/>
      <dgm:t>
        <a:bodyPr/>
        <a:lstStyle/>
        <a:p>
          <a:endParaRPr lang="en-GB"/>
        </a:p>
      </dgm:t>
    </dgm:pt>
    <dgm:pt modelId="{81801BCB-0793-434B-B729-B00027D192CA}" type="pres">
      <dgm:prSet presAssocID="{FD6244CF-EE95-45F7-8CC6-1F2EDE467C95}" presName="parSh" presStyleLbl="node1" presStyleIdx="0" presStyleCnt="3" custLinFactNeighborX="4913" custLinFactNeighborY="85718"/>
      <dgm:spPr/>
      <dgm:t>
        <a:bodyPr/>
        <a:lstStyle/>
        <a:p>
          <a:endParaRPr lang="en-GB"/>
        </a:p>
      </dgm:t>
    </dgm:pt>
    <dgm:pt modelId="{3556D32C-56AC-477B-B79E-A2C8AAEABD31}" type="pres">
      <dgm:prSet presAssocID="{FD6244CF-EE95-45F7-8CC6-1F2EDE467C95}" presName="desTx" presStyleLbl="fgAcc1" presStyleIdx="0" presStyleCnt="3" custLinFactNeighborX="2793" custLinFactNeighborY="50831">
        <dgm:presLayoutVars>
          <dgm:bulletEnabled val="1"/>
        </dgm:presLayoutVars>
      </dgm:prSet>
      <dgm:spPr/>
      <dgm:t>
        <a:bodyPr/>
        <a:lstStyle/>
        <a:p>
          <a:endParaRPr lang="en-GB"/>
        </a:p>
      </dgm:t>
    </dgm:pt>
    <dgm:pt modelId="{0762AE81-22AC-4388-8487-2633BC8D4361}" type="pres">
      <dgm:prSet presAssocID="{092A2CF3-2A6E-4186-96AA-27455B6CDE30}" presName="sibTrans" presStyleLbl="sibTrans2D1" presStyleIdx="0" presStyleCnt="2" custLinFactNeighborX="9814" custLinFactNeighborY="31861"/>
      <dgm:spPr/>
      <dgm:t>
        <a:bodyPr/>
        <a:lstStyle/>
        <a:p>
          <a:endParaRPr lang="en-GB"/>
        </a:p>
      </dgm:t>
    </dgm:pt>
    <dgm:pt modelId="{76218DC4-7918-4A84-AF1E-257301288752}" type="pres">
      <dgm:prSet presAssocID="{092A2CF3-2A6E-4186-96AA-27455B6CDE30}" presName="connTx" presStyleLbl="sibTrans2D1" presStyleIdx="0" presStyleCnt="2"/>
      <dgm:spPr/>
      <dgm:t>
        <a:bodyPr/>
        <a:lstStyle/>
        <a:p>
          <a:endParaRPr lang="en-GB"/>
        </a:p>
      </dgm:t>
    </dgm:pt>
    <dgm:pt modelId="{CC04790B-D07B-4BAD-9279-19FC043B197E}" type="pres">
      <dgm:prSet presAssocID="{362CA321-E8DC-4EB9-A82F-456B4CC97EDE}" presName="composite" presStyleCnt="0"/>
      <dgm:spPr/>
    </dgm:pt>
    <dgm:pt modelId="{05D2EED9-6D71-41ED-A5BB-CE7380F32B2B}" type="pres">
      <dgm:prSet presAssocID="{362CA321-E8DC-4EB9-A82F-456B4CC97EDE}" presName="parTx" presStyleLbl="node1" presStyleIdx="0" presStyleCnt="3">
        <dgm:presLayoutVars>
          <dgm:chMax val="0"/>
          <dgm:chPref val="0"/>
          <dgm:bulletEnabled val="1"/>
        </dgm:presLayoutVars>
      </dgm:prSet>
      <dgm:spPr/>
      <dgm:t>
        <a:bodyPr/>
        <a:lstStyle/>
        <a:p>
          <a:endParaRPr lang="en-GB"/>
        </a:p>
      </dgm:t>
    </dgm:pt>
    <dgm:pt modelId="{F00C65AB-7492-48D6-8C73-FFB4CCD229AE}" type="pres">
      <dgm:prSet presAssocID="{362CA321-E8DC-4EB9-A82F-456B4CC97EDE}" presName="parSh" presStyleLbl="node1" presStyleIdx="1" presStyleCnt="3" custLinFactNeighborX="2793" custLinFactNeighborY="85718"/>
      <dgm:spPr/>
      <dgm:t>
        <a:bodyPr/>
        <a:lstStyle/>
        <a:p>
          <a:endParaRPr lang="en-GB"/>
        </a:p>
      </dgm:t>
    </dgm:pt>
    <dgm:pt modelId="{488E1F4B-AE88-4E08-81A5-D042BA43B5AC}" type="pres">
      <dgm:prSet presAssocID="{362CA321-E8DC-4EB9-A82F-456B4CC97EDE}" presName="desTx" presStyleLbl="fgAcc1" presStyleIdx="1" presStyleCnt="3" custLinFactNeighborX="2793" custLinFactNeighborY="50831">
        <dgm:presLayoutVars>
          <dgm:bulletEnabled val="1"/>
        </dgm:presLayoutVars>
      </dgm:prSet>
      <dgm:spPr/>
      <dgm:t>
        <a:bodyPr/>
        <a:lstStyle/>
        <a:p>
          <a:endParaRPr lang="en-GB"/>
        </a:p>
      </dgm:t>
    </dgm:pt>
    <dgm:pt modelId="{E634FEFB-83B3-40B1-BEAE-FACD3C78D29A}" type="pres">
      <dgm:prSet presAssocID="{0CA8709C-D8D9-493D-AF3E-1CEC5017D3D6}" presName="sibTrans" presStyleLbl="sibTrans2D1" presStyleIdx="1" presStyleCnt="2" custLinFactNeighborX="8713" custLinFactNeighborY="31861"/>
      <dgm:spPr/>
      <dgm:t>
        <a:bodyPr/>
        <a:lstStyle/>
        <a:p>
          <a:endParaRPr lang="en-GB"/>
        </a:p>
      </dgm:t>
    </dgm:pt>
    <dgm:pt modelId="{2E08AB76-A659-42A6-B098-FC529AA41038}" type="pres">
      <dgm:prSet presAssocID="{0CA8709C-D8D9-493D-AF3E-1CEC5017D3D6}" presName="connTx" presStyleLbl="sibTrans2D1" presStyleIdx="1" presStyleCnt="2"/>
      <dgm:spPr/>
      <dgm:t>
        <a:bodyPr/>
        <a:lstStyle/>
        <a:p>
          <a:endParaRPr lang="en-GB"/>
        </a:p>
      </dgm:t>
    </dgm:pt>
    <dgm:pt modelId="{EB1A35F9-D99A-42F9-BBFE-78C5211409E4}" type="pres">
      <dgm:prSet presAssocID="{FC102229-1864-4E25-813D-45C005075F9C}" presName="composite" presStyleCnt="0"/>
      <dgm:spPr/>
    </dgm:pt>
    <dgm:pt modelId="{46F5719C-D382-40A8-A965-DA8E1270A798}" type="pres">
      <dgm:prSet presAssocID="{FC102229-1864-4E25-813D-45C005075F9C}" presName="parTx" presStyleLbl="node1" presStyleIdx="1" presStyleCnt="3">
        <dgm:presLayoutVars>
          <dgm:chMax val="0"/>
          <dgm:chPref val="0"/>
          <dgm:bulletEnabled val="1"/>
        </dgm:presLayoutVars>
      </dgm:prSet>
      <dgm:spPr/>
      <dgm:t>
        <a:bodyPr/>
        <a:lstStyle/>
        <a:p>
          <a:endParaRPr lang="en-GB"/>
        </a:p>
      </dgm:t>
    </dgm:pt>
    <dgm:pt modelId="{67C3B5D2-ED0E-4D4D-A69D-86B7AE50D966}" type="pres">
      <dgm:prSet presAssocID="{FC102229-1864-4E25-813D-45C005075F9C}" presName="parSh" presStyleLbl="node1" presStyleIdx="2" presStyleCnt="3" custLinFactNeighborX="2793" custLinFactNeighborY="85718"/>
      <dgm:spPr/>
      <dgm:t>
        <a:bodyPr/>
        <a:lstStyle/>
        <a:p>
          <a:endParaRPr lang="en-GB"/>
        </a:p>
      </dgm:t>
    </dgm:pt>
    <dgm:pt modelId="{21F6D902-C95E-40F9-9011-2C13380252B6}" type="pres">
      <dgm:prSet presAssocID="{FC102229-1864-4E25-813D-45C005075F9C}" presName="desTx" presStyleLbl="fgAcc1" presStyleIdx="2" presStyleCnt="3" custLinFactNeighborX="2793" custLinFactNeighborY="50831">
        <dgm:presLayoutVars>
          <dgm:bulletEnabled val="1"/>
        </dgm:presLayoutVars>
      </dgm:prSet>
      <dgm:spPr/>
      <dgm:t>
        <a:bodyPr/>
        <a:lstStyle/>
        <a:p>
          <a:endParaRPr lang="en-GB"/>
        </a:p>
      </dgm:t>
    </dgm:pt>
  </dgm:ptLst>
  <dgm:cxnLst>
    <dgm:cxn modelId="{C362BD4E-6F0C-4ECC-A309-052BF9A25E5E}" srcId="{FC102229-1864-4E25-813D-45C005075F9C}" destId="{091C6A4D-7191-4AB5-AF4D-F64DED994041}" srcOrd="3" destOrd="0" parTransId="{FB7F4DDA-43CA-4FDB-847D-48D710F858FA}" sibTransId="{BA0B44AA-B333-4641-9076-E16912C6BBE7}"/>
    <dgm:cxn modelId="{4084BCEC-05A3-455B-8185-E1CF6A27855C}" type="presOf" srcId="{362CA321-E8DC-4EB9-A82F-456B4CC97EDE}" destId="{05D2EED9-6D71-41ED-A5BB-CE7380F32B2B}" srcOrd="0" destOrd="0" presId="urn:microsoft.com/office/officeart/2005/8/layout/process3"/>
    <dgm:cxn modelId="{CE262535-934B-492A-B92F-B6E68ADACDD3}" srcId="{7083B20A-3724-4918-BB76-55C291C87A22}" destId="{FC102229-1864-4E25-813D-45C005075F9C}" srcOrd="2" destOrd="0" parTransId="{41086EF1-761B-4D11-8EA9-0585F23653FE}" sibTransId="{4F09C161-275C-4BD4-AEE6-B138510F0CCC}"/>
    <dgm:cxn modelId="{C3CBBA27-8CBA-48B7-ABB7-70BE24DEF518}" srcId="{362CA321-E8DC-4EB9-A82F-456B4CC97EDE}" destId="{49AA2FA2-BDD2-4926-A0F8-8F833AC5D158}" srcOrd="0" destOrd="0" parTransId="{DCDA0DC8-C688-41B7-82E3-63881FF60A5D}" sibTransId="{270B7ECD-C55E-4ECE-A3C5-AF92EBC98513}"/>
    <dgm:cxn modelId="{0E706B0C-8322-442E-8975-C9B8BA334860}" type="presOf" srcId="{9ABEE8A4-3155-41FB-AD43-298CC61141F1}" destId="{3556D32C-56AC-477B-B79E-A2C8AAEABD31}" srcOrd="0" destOrd="0" presId="urn:microsoft.com/office/officeart/2005/8/layout/process3"/>
    <dgm:cxn modelId="{F99EEC50-5EB3-41DE-9796-A9F45518A896}" type="presOf" srcId="{49AA2FA2-BDD2-4926-A0F8-8F833AC5D158}" destId="{488E1F4B-AE88-4E08-81A5-D042BA43B5AC}" srcOrd="0" destOrd="0" presId="urn:microsoft.com/office/officeart/2005/8/layout/process3"/>
    <dgm:cxn modelId="{5BD4BF0E-0A62-4044-9436-943E9E796FA3}" type="presOf" srcId="{FC102229-1864-4E25-813D-45C005075F9C}" destId="{67C3B5D2-ED0E-4D4D-A69D-86B7AE50D966}" srcOrd="1" destOrd="0" presId="urn:microsoft.com/office/officeart/2005/8/layout/process3"/>
    <dgm:cxn modelId="{2C2914AA-4112-4AAA-A1B0-DD9A523D311E}" srcId="{FD6244CF-EE95-45F7-8CC6-1F2EDE467C95}" destId="{9ABEE8A4-3155-41FB-AD43-298CC61141F1}" srcOrd="0" destOrd="0" parTransId="{120D5DF7-19D1-418E-AD7C-9669F2D54956}" sibTransId="{385013FB-88A2-4D85-8060-422C6B01ED0F}"/>
    <dgm:cxn modelId="{AB9758C8-1A7B-4578-B1A1-B09A4F71A077}" srcId="{FC102229-1864-4E25-813D-45C005075F9C}" destId="{09B8C5B9-A313-44A6-961B-80BBFC5945D6}" srcOrd="2" destOrd="0" parTransId="{A64A3896-23BB-469E-A363-04105EA9752E}" sibTransId="{BA63772F-D508-43ED-A2DB-7A66162E95C9}"/>
    <dgm:cxn modelId="{0C960502-0BFE-4763-A2E0-BE1793928E08}" srcId="{362CA321-E8DC-4EB9-A82F-456B4CC97EDE}" destId="{E78CCC37-4CA4-4F1B-9AC6-56907F4BFDD6}" srcOrd="2" destOrd="0" parTransId="{B8FFC51A-D185-4EFD-B1DA-B9037C12CBE0}" sibTransId="{A0621DCD-C0EC-4059-9A42-B9739D2ABDB4}"/>
    <dgm:cxn modelId="{1DC12B19-D7B4-4B0E-AAE3-6663FC9DD486}" srcId="{FD6244CF-EE95-45F7-8CC6-1F2EDE467C95}" destId="{390D34D0-F84F-4E96-9D55-113CDAD1FB65}" srcOrd="2" destOrd="0" parTransId="{7F5794FA-293E-42AE-B08B-5244F541A639}" sibTransId="{1C7766E5-20EA-4F19-8110-AB24B92CBDAF}"/>
    <dgm:cxn modelId="{1923F1F2-E60A-44E0-A8DF-667BB09697E2}" srcId="{7083B20A-3724-4918-BB76-55C291C87A22}" destId="{362CA321-E8DC-4EB9-A82F-456B4CC97EDE}" srcOrd="1" destOrd="0" parTransId="{B1336E02-793A-4F33-9678-FDD106924976}" sibTransId="{0CA8709C-D8D9-493D-AF3E-1CEC5017D3D6}"/>
    <dgm:cxn modelId="{9697AF64-48FB-46D5-A660-918A8E5C59EE}" srcId="{7083B20A-3724-4918-BB76-55C291C87A22}" destId="{FD6244CF-EE95-45F7-8CC6-1F2EDE467C95}" srcOrd="0" destOrd="0" parTransId="{A65FA5C2-BCDA-44F8-8AD8-7336BAF322CD}" sibTransId="{092A2CF3-2A6E-4186-96AA-27455B6CDE30}"/>
    <dgm:cxn modelId="{727F8134-5B01-4DB7-80DB-9E12452CD88E}" srcId="{FD6244CF-EE95-45F7-8CC6-1F2EDE467C95}" destId="{34A79E9D-B1EA-45AB-9F50-D8F10CBD19F2}" srcOrd="1" destOrd="0" parTransId="{29D25F81-AE39-40F3-961C-D3093F7A54DD}" sibTransId="{4C534029-3CFD-4322-92E8-F2EDA445FC9D}"/>
    <dgm:cxn modelId="{15FF5A43-33CE-48ED-A64A-DDFD6C65DC4A}" type="presOf" srcId="{3182C2DA-F890-4A7F-8FE3-8616B7F8EB06}" destId="{488E1F4B-AE88-4E08-81A5-D042BA43B5AC}" srcOrd="0" destOrd="1" presId="urn:microsoft.com/office/officeart/2005/8/layout/process3"/>
    <dgm:cxn modelId="{12A98FD0-A92A-450B-B95B-8705968A8E35}" srcId="{FC102229-1864-4E25-813D-45C005075F9C}" destId="{A3B164F4-D964-4061-861F-1A7D714C4582}" srcOrd="1" destOrd="0" parTransId="{11551740-E58A-4458-9F3A-78F647950B84}" sibTransId="{7950D62D-C3EB-4468-95FA-8F33B57B2C72}"/>
    <dgm:cxn modelId="{4FBFE1F9-B167-42C6-97A0-8134B31A6179}" type="presOf" srcId="{E78CCC37-4CA4-4F1B-9AC6-56907F4BFDD6}" destId="{488E1F4B-AE88-4E08-81A5-D042BA43B5AC}" srcOrd="0" destOrd="2" presId="urn:microsoft.com/office/officeart/2005/8/layout/process3"/>
    <dgm:cxn modelId="{0DC679E2-2231-46E4-8C4B-EFCA6F00EA1B}" type="presOf" srcId="{362CA321-E8DC-4EB9-A82F-456B4CC97EDE}" destId="{F00C65AB-7492-48D6-8C73-FFB4CCD229AE}" srcOrd="1" destOrd="0" presId="urn:microsoft.com/office/officeart/2005/8/layout/process3"/>
    <dgm:cxn modelId="{3968ECB8-C58F-4881-A899-3032D0AA7339}" type="presOf" srcId="{390D34D0-F84F-4E96-9D55-113CDAD1FB65}" destId="{3556D32C-56AC-477B-B79E-A2C8AAEABD31}" srcOrd="0" destOrd="2" presId="urn:microsoft.com/office/officeart/2005/8/layout/process3"/>
    <dgm:cxn modelId="{FCC0670D-D066-48A9-995D-C2CADC4157D6}" type="presOf" srcId="{092A2CF3-2A6E-4186-96AA-27455B6CDE30}" destId="{0762AE81-22AC-4388-8487-2633BC8D4361}" srcOrd="0" destOrd="0" presId="urn:microsoft.com/office/officeart/2005/8/layout/process3"/>
    <dgm:cxn modelId="{5ED15068-3A06-4A89-9824-570FBCC84CE1}" srcId="{362CA321-E8DC-4EB9-A82F-456B4CC97EDE}" destId="{3182C2DA-F890-4A7F-8FE3-8616B7F8EB06}" srcOrd="1" destOrd="0" parTransId="{A650957C-F7B3-4D0C-B498-09BF73C03AAD}" sibTransId="{D1D13DF5-5D13-4880-9769-8863D5BA47CA}"/>
    <dgm:cxn modelId="{B5D7A8CD-F4B7-425C-829A-1D1714866A9B}" type="presOf" srcId="{3F3303D5-BF76-4BBD-BC9A-8A16C2151D3B}" destId="{21F6D902-C95E-40F9-9011-2C13380252B6}" srcOrd="0" destOrd="0" presId="urn:microsoft.com/office/officeart/2005/8/layout/process3"/>
    <dgm:cxn modelId="{49F621B7-6308-4F2A-8EB7-D51CF26992A5}" type="presOf" srcId="{7083B20A-3724-4918-BB76-55C291C87A22}" destId="{92678857-6145-4386-B952-A2906986AC52}" srcOrd="0" destOrd="0" presId="urn:microsoft.com/office/officeart/2005/8/layout/process3"/>
    <dgm:cxn modelId="{C1AE5F95-28D1-40EE-8AF0-3F82CCBAA162}" type="presOf" srcId="{34A79E9D-B1EA-45AB-9F50-D8F10CBD19F2}" destId="{3556D32C-56AC-477B-B79E-A2C8AAEABD31}" srcOrd="0" destOrd="1" presId="urn:microsoft.com/office/officeart/2005/8/layout/process3"/>
    <dgm:cxn modelId="{4B0D520D-FBCE-40D6-B524-7B169ED7964E}" type="presOf" srcId="{091C6A4D-7191-4AB5-AF4D-F64DED994041}" destId="{21F6D902-C95E-40F9-9011-2C13380252B6}" srcOrd="0" destOrd="3" presId="urn:microsoft.com/office/officeart/2005/8/layout/process3"/>
    <dgm:cxn modelId="{9DF7BD24-5F4C-46A1-91EE-6B482AEAF438}" type="presOf" srcId="{FD6244CF-EE95-45F7-8CC6-1F2EDE467C95}" destId="{81801BCB-0793-434B-B729-B00027D192CA}" srcOrd="1" destOrd="0" presId="urn:microsoft.com/office/officeart/2005/8/layout/process3"/>
    <dgm:cxn modelId="{F3C3C2B0-C3B6-42DA-AE01-9EF3995F3DF9}" type="presOf" srcId="{0CA8709C-D8D9-493D-AF3E-1CEC5017D3D6}" destId="{2E08AB76-A659-42A6-B098-FC529AA41038}" srcOrd="1" destOrd="0" presId="urn:microsoft.com/office/officeart/2005/8/layout/process3"/>
    <dgm:cxn modelId="{8812EDEC-6FEF-4C2B-AAF2-1E3B1AE7E551}" type="presOf" srcId="{09B8C5B9-A313-44A6-961B-80BBFC5945D6}" destId="{21F6D902-C95E-40F9-9011-2C13380252B6}" srcOrd="0" destOrd="2" presId="urn:microsoft.com/office/officeart/2005/8/layout/process3"/>
    <dgm:cxn modelId="{EDE41D90-5356-4A92-9E36-EA0851CB7FDA}" type="presOf" srcId="{0CA8709C-D8D9-493D-AF3E-1CEC5017D3D6}" destId="{E634FEFB-83B3-40B1-BEAE-FACD3C78D29A}" srcOrd="0" destOrd="0" presId="urn:microsoft.com/office/officeart/2005/8/layout/process3"/>
    <dgm:cxn modelId="{E1A6478F-356E-4C9E-9FA5-86AB4C598803}" type="presOf" srcId="{FD6244CF-EE95-45F7-8CC6-1F2EDE467C95}" destId="{046395FE-F92F-4D80-9B7E-FC538234B197}" srcOrd="0" destOrd="0" presId="urn:microsoft.com/office/officeart/2005/8/layout/process3"/>
    <dgm:cxn modelId="{F0A71EB9-43B0-422C-9666-02055AEE2870}" type="presOf" srcId="{FC102229-1864-4E25-813D-45C005075F9C}" destId="{46F5719C-D382-40A8-A965-DA8E1270A798}" srcOrd="0" destOrd="0" presId="urn:microsoft.com/office/officeart/2005/8/layout/process3"/>
    <dgm:cxn modelId="{50883B05-0643-43EC-A8DA-3F80914A7064}" srcId="{FC102229-1864-4E25-813D-45C005075F9C}" destId="{3F3303D5-BF76-4BBD-BC9A-8A16C2151D3B}" srcOrd="0" destOrd="0" parTransId="{1D04D228-5103-480C-A3C0-917E7536FBAE}" sibTransId="{12F6784D-C951-4757-84FA-825FA2F662C8}"/>
    <dgm:cxn modelId="{26452CEA-647F-43EA-B30A-925478DED556}" type="presOf" srcId="{A3B164F4-D964-4061-861F-1A7D714C4582}" destId="{21F6D902-C95E-40F9-9011-2C13380252B6}" srcOrd="0" destOrd="1" presId="urn:microsoft.com/office/officeart/2005/8/layout/process3"/>
    <dgm:cxn modelId="{BB037438-883B-4406-BABC-7C94412C4A02}" type="presOf" srcId="{092A2CF3-2A6E-4186-96AA-27455B6CDE30}" destId="{76218DC4-7918-4A84-AF1E-257301288752}" srcOrd="1" destOrd="0" presId="urn:microsoft.com/office/officeart/2005/8/layout/process3"/>
    <dgm:cxn modelId="{66AB176D-B399-4F53-B34E-FCC8DC8A685B}" type="presParOf" srcId="{92678857-6145-4386-B952-A2906986AC52}" destId="{4AF0885F-133A-4058-9AB6-06F123005EF2}" srcOrd="0" destOrd="0" presId="urn:microsoft.com/office/officeart/2005/8/layout/process3"/>
    <dgm:cxn modelId="{960C99DE-C1E3-4F85-B5DC-F26EE8684BC8}" type="presParOf" srcId="{4AF0885F-133A-4058-9AB6-06F123005EF2}" destId="{046395FE-F92F-4D80-9B7E-FC538234B197}" srcOrd="0" destOrd="0" presId="urn:microsoft.com/office/officeart/2005/8/layout/process3"/>
    <dgm:cxn modelId="{65C8015C-D8AF-4017-8C04-ACEF43A0C365}" type="presParOf" srcId="{4AF0885F-133A-4058-9AB6-06F123005EF2}" destId="{81801BCB-0793-434B-B729-B00027D192CA}" srcOrd="1" destOrd="0" presId="urn:microsoft.com/office/officeart/2005/8/layout/process3"/>
    <dgm:cxn modelId="{A9E1EDE8-D04B-4111-8441-2AD5071A1310}" type="presParOf" srcId="{4AF0885F-133A-4058-9AB6-06F123005EF2}" destId="{3556D32C-56AC-477B-B79E-A2C8AAEABD31}" srcOrd="2" destOrd="0" presId="urn:microsoft.com/office/officeart/2005/8/layout/process3"/>
    <dgm:cxn modelId="{A4DBECAA-96A6-4A88-B1AF-EE0F819DBA8F}" type="presParOf" srcId="{92678857-6145-4386-B952-A2906986AC52}" destId="{0762AE81-22AC-4388-8487-2633BC8D4361}" srcOrd="1" destOrd="0" presId="urn:microsoft.com/office/officeart/2005/8/layout/process3"/>
    <dgm:cxn modelId="{4275F327-05DB-47DA-BF30-FD97CB75D4D4}" type="presParOf" srcId="{0762AE81-22AC-4388-8487-2633BC8D4361}" destId="{76218DC4-7918-4A84-AF1E-257301288752}" srcOrd="0" destOrd="0" presId="urn:microsoft.com/office/officeart/2005/8/layout/process3"/>
    <dgm:cxn modelId="{630460C3-F71A-4192-A4E4-816CDD5D022A}" type="presParOf" srcId="{92678857-6145-4386-B952-A2906986AC52}" destId="{CC04790B-D07B-4BAD-9279-19FC043B197E}" srcOrd="2" destOrd="0" presId="urn:microsoft.com/office/officeart/2005/8/layout/process3"/>
    <dgm:cxn modelId="{E1A55E12-DFC5-457E-8B6A-A98CDC984626}" type="presParOf" srcId="{CC04790B-D07B-4BAD-9279-19FC043B197E}" destId="{05D2EED9-6D71-41ED-A5BB-CE7380F32B2B}" srcOrd="0" destOrd="0" presId="urn:microsoft.com/office/officeart/2005/8/layout/process3"/>
    <dgm:cxn modelId="{2AF7AD48-FDC4-4A52-A6DF-0761C6AE5C0E}" type="presParOf" srcId="{CC04790B-D07B-4BAD-9279-19FC043B197E}" destId="{F00C65AB-7492-48D6-8C73-FFB4CCD229AE}" srcOrd="1" destOrd="0" presId="urn:microsoft.com/office/officeart/2005/8/layout/process3"/>
    <dgm:cxn modelId="{413BF1E4-9B85-45AB-9E9E-A2CA3E3DCF76}" type="presParOf" srcId="{CC04790B-D07B-4BAD-9279-19FC043B197E}" destId="{488E1F4B-AE88-4E08-81A5-D042BA43B5AC}" srcOrd="2" destOrd="0" presId="urn:microsoft.com/office/officeart/2005/8/layout/process3"/>
    <dgm:cxn modelId="{6E1FAFA4-71C1-400E-A313-C89DD9C868D2}" type="presParOf" srcId="{92678857-6145-4386-B952-A2906986AC52}" destId="{E634FEFB-83B3-40B1-BEAE-FACD3C78D29A}" srcOrd="3" destOrd="0" presId="urn:microsoft.com/office/officeart/2005/8/layout/process3"/>
    <dgm:cxn modelId="{6569E4DE-B0FF-4150-B212-ACAFD30FC6B9}" type="presParOf" srcId="{E634FEFB-83B3-40B1-BEAE-FACD3C78D29A}" destId="{2E08AB76-A659-42A6-B098-FC529AA41038}" srcOrd="0" destOrd="0" presId="urn:microsoft.com/office/officeart/2005/8/layout/process3"/>
    <dgm:cxn modelId="{7DC80F4E-A789-4793-917F-633262604028}" type="presParOf" srcId="{92678857-6145-4386-B952-A2906986AC52}" destId="{EB1A35F9-D99A-42F9-BBFE-78C5211409E4}" srcOrd="4" destOrd="0" presId="urn:microsoft.com/office/officeart/2005/8/layout/process3"/>
    <dgm:cxn modelId="{8372C386-7818-407A-AECB-A23F14BA82C0}" type="presParOf" srcId="{EB1A35F9-D99A-42F9-BBFE-78C5211409E4}" destId="{46F5719C-D382-40A8-A965-DA8E1270A798}" srcOrd="0" destOrd="0" presId="urn:microsoft.com/office/officeart/2005/8/layout/process3"/>
    <dgm:cxn modelId="{EF4F309E-E972-445C-9328-97C423A9B14A}" type="presParOf" srcId="{EB1A35F9-D99A-42F9-BBFE-78C5211409E4}" destId="{67C3B5D2-ED0E-4D4D-A69D-86B7AE50D966}" srcOrd="1" destOrd="0" presId="urn:microsoft.com/office/officeart/2005/8/layout/process3"/>
    <dgm:cxn modelId="{2DEE3782-75E4-4E3A-B6D0-4F6DEE89EB55}" type="presParOf" srcId="{EB1A35F9-D99A-42F9-BBFE-78C5211409E4}" destId="{21F6D902-C95E-40F9-9011-2C13380252B6}"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B10DA6C-2FE8-4C33-A706-44F2457E4A65}" type="doc">
      <dgm:prSet loTypeId="urn:microsoft.com/office/officeart/2005/8/layout/pyramid3" loCatId="pyramid" qsTypeId="urn:microsoft.com/office/officeart/2005/8/quickstyle/simple1" qsCatId="simple" csTypeId="urn:microsoft.com/office/officeart/2005/8/colors/accent1_2" csCatId="accent1" phldr="1"/>
      <dgm:spPr/>
    </dgm:pt>
    <dgm:pt modelId="{25447C83-1F5B-492A-8B41-98AF46C4C9EF}">
      <dgm:prSet phldrT="[Tekst]"/>
      <dgm:spPr/>
      <dgm:t>
        <a:bodyPr/>
        <a:lstStyle/>
        <a:p>
          <a:r>
            <a:rPr lang="en-US" noProof="0" dirty="0"/>
            <a:t>Audit Universe</a:t>
          </a:r>
        </a:p>
      </dgm:t>
    </dgm:pt>
    <dgm:pt modelId="{F28C7E51-DBFB-40D8-A6F4-B5AA39A1C5A8}" type="parTrans" cxnId="{1D8C1665-8676-49A9-AF28-0E60DD2315B8}">
      <dgm:prSet/>
      <dgm:spPr/>
      <dgm:t>
        <a:bodyPr/>
        <a:lstStyle/>
        <a:p>
          <a:endParaRPr lang="da-DK"/>
        </a:p>
      </dgm:t>
    </dgm:pt>
    <dgm:pt modelId="{94187625-B14C-4B86-822F-D25D724651F9}" type="sibTrans" cxnId="{1D8C1665-8676-49A9-AF28-0E60DD2315B8}">
      <dgm:prSet/>
      <dgm:spPr/>
      <dgm:t>
        <a:bodyPr/>
        <a:lstStyle/>
        <a:p>
          <a:endParaRPr lang="da-DK"/>
        </a:p>
      </dgm:t>
    </dgm:pt>
    <dgm:pt modelId="{5F0B0771-0628-451B-B02A-BD5B64FB6736}">
      <dgm:prSet phldrT="[Tekst]"/>
      <dgm:spPr/>
      <dgm:t>
        <a:bodyPr/>
        <a:lstStyle/>
        <a:p>
          <a:r>
            <a:rPr lang="en-US" noProof="0" dirty="0"/>
            <a:t>Audit Risk Assessment</a:t>
          </a:r>
        </a:p>
      </dgm:t>
    </dgm:pt>
    <dgm:pt modelId="{5C074D57-B184-4B07-B833-6A317F5FFA60}" type="parTrans" cxnId="{00F2E9D3-E634-496D-9A63-7C7861D414C4}">
      <dgm:prSet/>
      <dgm:spPr/>
      <dgm:t>
        <a:bodyPr/>
        <a:lstStyle/>
        <a:p>
          <a:endParaRPr lang="da-DK"/>
        </a:p>
      </dgm:t>
    </dgm:pt>
    <dgm:pt modelId="{85B1AB04-5C74-4440-BF51-6B546A5EFBB4}" type="sibTrans" cxnId="{00F2E9D3-E634-496D-9A63-7C7861D414C4}">
      <dgm:prSet/>
      <dgm:spPr/>
      <dgm:t>
        <a:bodyPr/>
        <a:lstStyle/>
        <a:p>
          <a:endParaRPr lang="da-DK"/>
        </a:p>
      </dgm:t>
    </dgm:pt>
    <dgm:pt modelId="{56B7CEF4-3C46-41E3-A2CA-82BCD9C12DE4}">
      <dgm:prSet phldrT="[Tekst]"/>
      <dgm:spPr/>
      <dgm:t>
        <a:bodyPr/>
        <a:lstStyle/>
        <a:p>
          <a:r>
            <a:rPr lang="en-US" noProof="0" dirty="0"/>
            <a:t>Audit Program</a:t>
          </a:r>
        </a:p>
      </dgm:t>
    </dgm:pt>
    <dgm:pt modelId="{6C3CC559-E895-4172-83B7-C71DD5D55ACC}" type="parTrans" cxnId="{615E02FF-AB8B-474F-980A-C2790DEF56BE}">
      <dgm:prSet/>
      <dgm:spPr/>
      <dgm:t>
        <a:bodyPr/>
        <a:lstStyle/>
        <a:p>
          <a:endParaRPr lang="da-DK"/>
        </a:p>
      </dgm:t>
    </dgm:pt>
    <dgm:pt modelId="{60F79A28-2B3E-4947-A039-8BB61DD7EADC}" type="sibTrans" cxnId="{615E02FF-AB8B-474F-980A-C2790DEF56BE}">
      <dgm:prSet/>
      <dgm:spPr/>
      <dgm:t>
        <a:bodyPr/>
        <a:lstStyle/>
        <a:p>
          <a:endParaRPr lang="da-DK"/>
        </a:p>
      </dgm:t>
    </dgm:pt>
    <dgm:pt modelId="{83625CBB-A3BC-410F-9C52-EA7F8A46766A}" type="pres">
      <dgm:prSet presAssocID="{FB10DA6C-2FE8-4C33-A706-44F2457E4A65}" presName="Name0" presStyleCnt="0">
        <dgm:presLayoutVars>
          <dgm:dir/>
          <dgm:animLvl val="lvl"/>
          <dgm:resizeHandles val="exact"/>
        </dgm:presLayoutVars>
      </dgm:prSet>
      <dgm:spPr/>
    </dgm:pt>
    <dgm:pt modelId="{8B1DCCDB-1ABB-4952-A341-9432C1FBF0A0}" type="pres">
      <dgm:prSet presAssocID="{25447C83-1F5B-492A-8B41-98AF46C4C9EF}" presName="Name8" presStyleCnt="0"/>
      <dgm:spPr/>
    </dgm:pt>
    <dgm:pt modelId="{78B2E9B7-52D5-4310-932C-F0A3690FD49E}" type="pres">
      <dgm:prSet presAssocID="{25447C83-1F5B-492A-8B41-98AF46C4C9EF}" presName="level" presStyleLbl="node1" presStyleIdx="0" presStyleCnt="3" custLinFactNeighborX="1212" custLinFactNeighborY="1364">
        <dgm:presLayoutVars>
          <dgm:chMax val="1"/>
          <dgm:bulletEnabled val="1"/>
        </dgm:presLayoutVars>
      </dgm:prSet>
      <dgm:spPr/>
      <dgm:t>
        <a:bodyPr/>
        <a:lstStyle/>
        <a:p>
          <a:endParaRPr lang="en-GB"/>
        </a:p>
      </dgm:t>
    </dgm:pt>
    <dgm:pt modelId="{92EF1E7C-EC5C-4C07-B871-A0A455513BB5}" type="pres">
      <dgm:prSet presAssocID="{25447C83-1F5B-492A-8B41-98AF46C4C9EF}" presName="levelTx" presStyleLbl="revTx" presStyleIdx="0" presStyleCnt="0">
        <dgm:presLayoutVars>
          <dgm:chMax val="1"/>
          <dgm:bulletEnabled val="1"/>
        </dgm:presLayoutVars>
      </dgm:prSet>
      <dgm:spPr/>
      <dgm:t>
        <a:bodyPr/>
        <a:lstStyle/>
        <a:p>
          <a:endParaRPr lang="en-GB"/>
        </a:p>
      </dgm:t>
    </dgm:pt>
    <dgm:pt modelId="{FA7A866F-0CFB-4BE7-A4CE-E055DF0E7E6A}" type="pres">
      <dgm:prSet presAssocID="{5F0B0771-0628-451B-B02A-BD5B64FB6736}" presName="Name8" presStyleCnt="0"/>
      <dgm:spPr/>
    </dgm:pt>
    <dgm:pt modelId="{2604EDCE-FFA5-436F-AFB3-BC44424B6410}" type="pres">
      <dgm:prSet presAssocID="{5F0B0771-0628-451B-B02A-BD5B64FB6736}" presName="level" presStyleLbl="node1" presStyleIdx="1" presStyleCnt="3">
        <dgm:presLayoutVars>
          <dgm:chMax val="1"/>
          <dgm:bulletEnabled val="1"/>
        </dgm:presLayoutVars>
      </dgm:prSet>
      <dgm:spPr/>
      <dgm:t>
        <a:bodyPr/>
        <a:lstStyle/>
        <a:p>
          <a:endParaRPr lang="en-GB"/>
        </a:p>
      </dgm:t>
    </dgm:pt>
    <dgm:pt modelId="{E97E243A-F438-45D1-94F3-67F5C5F6E4DA}" type="pres">
      <dgm:prSet presAssocID="{5F0B0771-0628-451B-B02A-BD5B64FB6736}" presName="levelTx" presStyleLbl="revTx" presStyleIdx="0" presStyleCnt="0">
        <dgm:presLayoutVars>
          <dgm:chMax val="1"/>
          <dgm:bulletEnabled val="1"/>
        </dgm:presLayoutVars>
      </dgm:prSet>
      <dgm:spPr/>
      <dgm:t>
        <a:bodyPr/>
        <a:lstStyle/>
        <a:p>
          <a:endParaRPr lang="en-GB"/>
        </a:p>
      </dgm:t>
    </dgm:pt>
    <dgm:pt modelId="{C30B8E5B-F5F0-4E1F-A00B-A574B0DFB809}" type="pres">
      <dgm:prSet presAssocID="{56B7CEF4-3C46-41E3-A2CA-82BCD9C12DE4}" presName="Name8" presStyleCnt="0"/>
      <dgm:spPr/>
    </dgm:pt>
    <dgm:pt modelId="{3ADC0A86-62F4-4F0F-8234-482F246096BA}" type="pres">
      <dgm:prSet presAssocID="{56B7CEF4-3C46-41E3-A2CA-82BCD9C12DE4}" presName="level" presStyleLbl="node1" presStyleIdx="2" presStyleCnt="3">
        <dgm:presLayoutVars>
          <dgm:chMax val="1"/>
          <dgm:bulletEnabled val="1"/>
        </dgm:presLayoutVars>
      </dgm:prSet>
      <dgm:spPr/>
      <dgm:t>
        <a:bodyPr/>
        <a:lstStyle/>
        <a:p>
          <a:endParaRPr lang="en-GB"/>
        </a:p>
      </dgm:t>
    </dgm:pt>
    <dgm:pt modelId="{C477EF78-CECC-4060-9A1A-AC9F7E75F4A3}" type="pres">
      <dgm:prSet presAssocID="{56B7CEF4-3C46-41E3-A2CA-82BCD9C12DE4}" presName="levelTx" presStyleLbl="revTx" presStyleIdx="0" presStyleCnt="0">
        <dgm:presLayoutVars>
          <dgm:chMax val="1"/>
          <dgm:bulletEnabled val="1"/>
        </dgm:presLayoutVars>
      </dgm:prSet>
      <dgm:spPr/>
      <dgm:t>
        <a:bodyPr/>
        <a:lstStyle/>
        <a:p>
          <a:endParaRPr lang="en-GB"/>
        </a:p>
      </dgm:t>
    </dgm:pt>
  </dgm:ptLst>
  <dgm:cxnLst>
    <dgm:cxn modelId="{BFC1AB18-8F32-42D5-B911-4D8C5DDC2498}" type="presOf" srcId="{25447C83-1F5B-492A-8B41-98AF46C4C9EF}" destId="{78B2E9B7-52D5-4310-932C-F0A3690FD49E}" srcOrd="0" destOrd="0" presId="urn:microsoft.com/office/officeart/2005/8/layout/pyramid3"/>
    <dgm:cxn modelId="{4A4E74B1-9089-4307-B9C3-72C52D8CDC5E}" type="presOf" srcId="{FB10DA6C-2FE8-4C33-A706-44F2457E4A65}" destId="{83625CBB-A3BC-410F-9C52-EA7F8A46766A}" srcOrd="0" destOrd="0" presId="urn:microsoft.com/office/officeart/2005/8/layout/pyramid3"/>
    <dgm:cxn modelId="{85478167-25A9-481B-950F-619335F74AF3}" type="presOf" srcId="{5F0B0771-0628-451B-B02A-BD5B64FB6736}" destId="{E97E243A-F438-45D1-94F3-67F5C5F6E4DA}" srcOrd="1" destOrd="0" presId="urn:microsoft.com/office/officeart/2005/8/layout/pyramid3"/>
    <dgm:cxn modelId="{92990D23-C5DF-4050-9AA9-1B8BF3FEA0E6}" type="presOf" srcId="{56B7CEF4-3C46-41E3-A2CA-82BCD9C12DE4}" destId="{3ADC0A86-62F4-4F0F-8234-482F246096BA}" srcOrd="0" destOrd="0" presId="urn:microsoft.com/office/officeart/2005/8/layout/pyramid3"/>
    <dgm:cxn modelId="{C18ACE7E-B19F-466A-AE8F-A12A833E4BC1}" type="presOf" srcId="{5F0B0771-0628-451B-B02A-BD5B64FB6736}" destId="{2604EDCE-FFA5-436F-AFB3-BC44424B6410}" srcOrd="0" destOrd="0" presId="urn:microsoft.com/office/officeart/2005/8/layout/pyramid3"/>
    <dgm:cxn modelId="{C0073752-3293-48C4-8F05-D029736DD26F}" type="presOf" srcId="{56B7CEF4-3C46-41E3-A2CA-82BCD9C12DE4}" destId="{C477EF78-CECC-4060-9A1A-AC9F7E75F4A3}" srcOrd="1" destOrd="0" presId="urn:microsoft.com/office/officeart/2005/8/layout/pyramid3"/>
    <dgm:cxn modelId="{615E02FF-AB8B-474F-980A-C2790DEF56BE}" srcId="{FB10DA6C-2FE8-4C33-A706-44F2457E4A65}" destId="{56B7CEF4-3C46-41E3-A2CA-82BCD9C12DE4}" srcOrd="2" destOrd="0" parTransId="{6C3CC559-E895-4172-83B7-C71DD5D55ACC}" sibTransId="{60F79A28-2B3E-4947-A039-8BB61DD7EADC}"/>
    <dgm:cxn modelId="{00F2E9D3-E634-496D-9A63-7C7861D414C4}" srcId="{FB10DA6C-2FE8-4C33-A706-44F2457E4A65}" destId="{5F0B0771-0628-451B-B02A-BD5B64FB6736}" srcOrd="1" destOrd="0" parTransId="{5C074D57-B184-4B07-B833-6A317F5FFA60}" sibTransId="{85B1AB04-5C74-4440-BF51-6B546A5EFBB4}"/>
    <dgm:cxn modelId="{44C15ED2-EE71-405C-9BF1-2DD0B4BAF868}" type="presOf" srcId="{25447C83-1F5B-492A-8B41-98AF46C4C9EF}" destId="{92EF1E7C-EC5C-4C07-B871-A0A455513BB5}" srcOrd="1" destOrd="0" presId="urn:microsoft.com/office/officeart/2005/8/layout/pyramid3"/>
    <dgm:cxn modelId="{1D8C1665-8676-49A9-AF28-0E60DD2315B8}" srcId="{FB10DA6C-2FE8-4C33-A706-44F2457E4A65}" destId="{25447C83-1F5B-492A-8B41-98AF46C4C9EF}" srcOrd="0" destOrd="0" parTransId="{F28C7E51-DBFB-40D8-A6F4-B5AA39A1C5A8}" sibTransId="{94187625-B14C-4B86-822F-D25D724651F9}"/>
    <dgm:cxn modelId="{1180FF35-6BFE-48AF-B4A5-484D7F3E5662}" type="presParOf" srcId="{83625CBB-A3BC-410F-9C52-EA7F8A46766A}" destId="{8B1DCCDB-1ABB-4952-A341-9432C1FBF0A0}" srcOrd="0" destOrd="0" presId="urn:microsoft.com/office/officeart/2005/8/layout/pyramid3"/>
    <dgm:cxn modelId="{A6898C95-5F39-4C50-8DBC-A65063AE6123}" type="presParOf" srcId="{8B1DCCDB-1ABB-4952-A341-9432C1FBF0A0}" destId="{78B2E9B7-52D5-4310-932C-F0A3690FD49E}" srcOrd="0" destOrd="0" presId="urn:microsoft.com/office/officeart/2005/8/layout/pyramid3"/>
    <dgm:cxn modelId="{DEFD1D00-1680-4D40-857D-29DA24C2BFAF}" type="presParOf" srcId="{8B1DCCDB-1ABB-4952-A341-9432C1FBF0A0}" destId="{92EF1E7C-EC5C-4C07-B871-A0A455513BB5}" srcOrd="1" destOrd="0" presId="urn:microsoft.com/office/officeart/2005/8/layout/pyramid3"/>
    <dgm:cxn modelId="{5AADAECC-B8F5-481C-BB09-6740371D79F4}" type="presParOf" srcId="{83625CBB-A3BC-410F-9C52-EA7F8A46766A}" destId="{FA7A866F-0CFB-4BE7-A4CE-E055DF0E7E6A}" srcOrd="1" destOrd="0" presId="urn:microsoft.com/office/officeart/2005/8/layout/pyramid3"/>
    <dgm:cxn modelId="{764032A9-35C7-47E4-9AB8-5B43E1ADFA89}" type="presParOf" srcId="{FA7A866F-0CFB-4BE7-A4CE-E055DF0E7E6A}" destId="{2604EDCE-FFA5-436F-AFB3-BC44424B6410}" srcOrd="0" destOrd="0" presId="urn:microsoft.com/office/officeart/2005/8/layout/pyramid3"/>
    <dgm:cxn modelId="{5D3B2B2F-2A15-470D-921C-3B9F34FB1892}" type="presParOf" srcId="{FA7A866F-0CFB-4BE7-A4CE-E055DF0E7E6A}" destId="{E97E243A-F438-45D1-94F3-67F5C5F6E4DA}" srcOrd="1" destOrd="0" presId="urn:microsoft.com/office/officeart/2005/8/layout/pyramid3"/>
    <dgm:cxn modelId="{F239B77B-4415-4EA3-B897-BEDC58171B07}" type="presParOf" srcId="{83625CBB-A3BC-410F-9C52-EA7F8A46766A}" destId="{C30B8E5B-F5F0-4E1F-A00B-A574B0DFB809}" srcOrd="2" destOrd="0" presId="urn:microsoft.com/office/officeart/2005/8/layout/pyramid3"/>
    <dgm:cxn modelId="{67926BF2-A1B0-48E0-8BE4-788CEF9DE28A}" type="presParOf" srcId="{C30B8E5B-F5F0-4E1F-A00B-A574B0DFB809}" destId="{3ADC0A86-62F4-4F0F-8234-482F246096BA}" srcOrd="0" destOrd="0" presId="urn:microsoft.com/office/officeart/2005/8/layout/pyramid3"/>
    <dgm:cxn modelId="{99F5130F-A4D8-45B4-88F8-34603EDB82B2}" type="presParOf" srcId="{C30B8E5B-F5F0-4E1F-A00B-A574B0DFB809}" destId="{C477EF78-CECC-4060-9A1A-AC9F7E75F4A3}" srcOrd="1" destOrd="0" presId="urn:microsoft.com/office/officeart/2005/8/layout/pyramid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25BD2C2-63D1-46E6-94C1-88F249ED4AE1}"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F28A2BDD-CB67-4A85-AC6C-F13D77360E7E}">
      <dgm:prSet/>
      <dgm:spPr/>
      <dgm:t>
        <a:bodyPr/>
        <a:lstStyle/>
        <a:p>
          <a:r>
            <a:rPr lang="en-GB"/>
            <a:t>Audit universe </a:t>
          </a:r>
          <a:endParaRPr lang="en-US"/>
        </a:p>
      </dgm:t>
    </dgm:pt>
    <dgm:pt modelId="{7D805061-0342-4D63-8317-8E70143EB3E5}" type="parTrans" cxnId="{EA17324E-11C8-4BB4-885C-F6D90054FB7E}">
      <dgm:prSet/>
      <dgm:spPr/>
      <dgm:t>
        <a:bodyPr/>
        <a:lstStyle/>
        <a:p>
          <a:endParaRPr lang="en-US"/>
        </a:p>
      </dgm:t>
    </dgm:pt>
    <dgm:pt modelId="{3C749B0D-AA9C-40D1-B08D-703D13CBBAFE}" type="sibTrans" cxnId="{EA17324E-11C8-4BB4-885C-F6D90054FB7E}">
      <dgm:prSet/>
      <dgm:spPr/>
      <dgm:t>
        <a:bodyPr/>
        <a:lstStyle/>
        <a:p>
          <a:endParaRPr lang="en-US"/>
        </a:p>
      </dgm:t>
    </dgm:pt>
    <dgm:pt modelId="{871C9EAF-0C65-4C43-8D88-AFECD7271F3E}">
      <dgm:prSet/>
      <dgm:spPr/>
      <dgm:t>
        <a:bodyPr/>
        <a:lstStyle/>
        <a:p>
          <a:r>
            <a:rPr lang="en-GB"/>
            <a:t>Audit universe matrix</a:t>
          </a:r>
          <a:endParaRPr lang="en-US"/>
        </a:p>
      </dgm:t>
    </dgm:pt>
    <dgm:pt modelId="{70823BB5-4AB1-4F80-9474-59A75193D45C}" type="parTrans" cxnId="{848BFA6F-7911-4B3F-8066-00A8A55223B6}">
      <dgm:prSet/>
      <dgm:spPr/>
      <dgm:t>
        <a:bodyPr/>
        <a:lstStyle/>
        <a:p>
          <a:endParaRPr lang="en-US"/>
        </a:p>
      </dgm:t>
    </dgm:pt>
    <dgm:pt modelId="{D60CD651-D795-4EA8-AAB0-ACB27AD94FC0}" type="sibTrans" cxnId="{848BFA6F-7911-4B3F-8066-00A8A55223B6}">
      <dgm:prSet/>
      <dgm:spPr/>
      <dgm:t>
        <a:bodyPr/>
        <a:lstStyle/>
        <a:p>
          <a:endParaRPr lang="en-US"/>
        </a:p>
      </dgm:t>
    </dgm:pt>
    <dgm:pt modelId="{7FA51499-A725-4BC8-AE2F-579795DE8A62}">
      <dgm:prSet/>
      <dgm:spPr/>
      <dgm:t>
        <a:bodyPr/>
        <a:lstStyle/>
        <a:p>
          <a:r>
            <a:rPr lang="en-GB"/>
            <a:t>3 year audit plan in relation to ISO certificates</a:t>
          </a:r>
          <a:endParaRPr lang="en-US"/>
        </a:p>
      </dgm:t>
    </dgm:pt>
    <dgm:pt modelId="{C17CD9D5-AAEF-42AE-89C5-EBF273D2C78E}" type="parTrans" cxnId="{F09EAC62-D46E-4A7B-BE5A-FD809819A7E1}">
      <dgm:prSet/>
      <dgm:spPr/>
      <dgm:t>
        <a:bodyPr/>
        <a:lstStyle/>
        <a:p>
          <a:endParaRPr lang="en-US"/>
        </a:p>
      </dgm:t>
    </dgm:pt>
    <dgm:pt modelId="{1F4F5FF0-DD39-4823-BD74-733EB3C05CB9}" type="sibTrans" cxnId="{F09EAC62-D46E-4A7B-BE5A-FD809819A7E1}">
      <dgm:prSet/>
      <dgm:spPr/>
      <dgm:t>
        <a:bodyPr/>
        <a:lstStyle/>
        <a:p>
          <a:endParaRPr lang="en-US"/>
        </a:p>
      </dgm:t>
    </dgm:pt>
    <dgm:pt modelId="{B062D8DF-E8F9-4AD6-B8B1-8E3FB8D626F9}">
      <dgm:prSet/>
      <dgm:spPr/>
      <dgm:t>
        <a:bodyPr/>
        <a:lstStyle/>
        <a:p>
          <a:r>
            <a:rPr lang="en-GB"/>
            <a:t>Capacity management document</a:t>
          </a:r>
          <a:endParaRPr lang="en-US"/>
        </a:p>
      </dgm:t>
    </dgm:pt>
    <dgm:pt modelId="{9074389C-977E-4022-BC47-D9B7AFE89BE4}" type="parTrans" cxnId="{A2B11608-D977-4A66-8866-5D5CF3430920}">
      <dgm:prSet/>
      <dgm:spPr/>
      <dgm:t>
        <a:bodyPr/>
        <a:lstStyle/>
        <a:p>
          <a:endParaRPr lang="en-US"/>
        </a:p>
      </dgm:t>
    </dgm:pt>
    <dgm:pt modelId="{5060C6B2-FC0B-46EF-8A91-A0873BE9A8B6}" type="sibTrans" cxnId="{A2B11608-D977-4A66-8866-5D5CF3430920}">
      <dgm:prSet/>
      <dgm:spPr/>
      <dgm:t>
        <a:bodyPr/>
        <a:lstStyle/>
        <a:p>
          <a:endParaRPr lang="en-US"/>
        </a:p>
      </dgm:t>
    </dgm:pt>
    <dgm:pt modelId="{4DA890CE-ECC8-4DC7-9915-703881DA8049}">
      <dgm:prSet/>
      <dgm:spPr/>
      <dgm:t>
        <a:bodyPr/>
        <a:lstStyle/>
        <a:p>
          <a:r>
            <a:rPr lang="en-GB"/>
            <a:t>Risk register </a:t>
          </a:r>
          <a:endParaRPr lang="en-US"/>
        </a:p>
      </dgm:t>
    </dgm:pt>
    <dgm:pt modelId="{F946376C-2BA6-425D-A24E-6A04F3890958}" type="parTrans" cxnId="{CCC827DC-7700-456C-99D1-46B5ED7F1AA8}">
      <dgm:prSet/>
      <dgm:spPr/>
      <dgm:t>
        <a:bodyPr/>
        <a:lstStyle/>
        <a:p>
          <a:endParaRPr lang="en-US"/>
        </a:p>
      </dgm:t>
    </dgm:pt>
    <dgm:pt modelId="{4099DA2A-6579-44BA-B8FA-0A4C86E55037}" type="sibTrans" cxnId="{CCC827DC-7700-456C-99D1-46B5ED7F1AA8}">
      <dgm:prSet/>
      <dgm:spPr/>
      <dgm:t>
        <a:bodyPr/>
        <a:lstStyle/>
        <a:p>
          <a:endParaRPr lang="en-US"/>
        </a:p>
      </dgm:t>
    </dgm:pt>
    <dgm:pt modelId="{002E0EC5-544F-48E5-8405-9FEFF0BF66B0}">
      <dgm:prSet/>
      <dgm:spPr/>
      <dgm:t>
        <a:bodyPr/>
        <a:lstStyle/>
        <a:p>
          <a:r>
            <a:rPr lang="en-GB"/>
            <a:t>Input from:</a:t>
          </a:r>
          <a:endParaRPr lang="en-US"/>
        </a:p>
      </dgm:t>
    </dgm:pt>
    <dgm:pt modelId="{FF53C335-E266-47F4-A3CE-077569509F36}" type="parTrans" cxnId="{900BFBE5-44D5-4B44-9FE0-4F22350137EB}">
      <dgm:prSet/>
      <dgm:spPr/>
      <dgm:t>
        <a:bodyPr/>
        <a:lstStyle/>
        <a:p>
          <a:endParaRPr lang="en-US"/>
        </a:p>
      </dgm:t>
    </dgm:pt>
    <dgm:pt modelId="{94FAA4FC-3598-459C-8EBE-714E8FAFA56D}" type="sibTrans" cxnId="{900BFBE5-44D5-4B44-9FE0-4F22350137EB}">
      <dgm:prSet/>
      <dgm:spPr/>
      <dgm:t>
        <a:bodyPr/>
        <a:lstStyle/>
        <a:p>
          <a:endParaRPr lang="en-US"/>
        </a:p>
      </dgm:t>
    </dgm:pt>
    <dgm:pt modelId="{4D265825-CFE0-4E06-8EE8-09EEFABBF80F}">
      <dgm:prSet/>
      <dgm:spPr/>
      <dgm:t>
        <a:bodyPr/>
        <a:lstStyle/>
        <a:p>
          <a:r>
            <a:rPr lang="en-GB" baseline="0"/>
            <a:t>Previous audit results</a:t>
          </a:r>
          <a:endParaRPr lang="en-US"/>
        </a:p>
      </dgm:t>
    </dgm:pt>
    <dgm:pt modelId="{AF6D1B24-EF1A-44B0-B4AF-6841592F5048}" type="parTrans" cxnId="{7D46843A-9079-4F16-AC3F-2D2E85F56934}">
      <dgm:prSet/>
      <dgm:spPr/>
      <dgm:t>
        <a:bodyPr/>
        <a:lstStyle/>
        <a:p>
          <a:endParaRPr lang="en-US"/>
        </a:p>
      </dgm:t>
    </dgm:pt>
    <dgm:pt modelId="{68E1E2F7-D0EB-4B0F-AF9B-ADC39AB289AF}" type="sibTrans" cxnId="{7D46843A-9079-4F16-AC3F-2D2E85F56934}">
      <dgm:prSet/>
      <dgm:spPr/>
      <dgm:t>
        <a:bodyPr/>
        <a:lstStyle/>
        <a:p>
          <a:endParaRPr lang="en-US"/>
        </a:p>
      </dgm:t>
    </dgm:pt>
    <dgm:pt modelId="{0C86E6EE-16DA-4507-9CE3-CF583F57718B}">
      <dgm:prSet/>
      <dgm:spPr/>
      <dgm:t>
        <a:bodyPr/>
        <a:lstStyle/>
        <a:p>
          <a:r>
            <a:rPr lang="en-GB" baseline="0"/>
            <a:t>Organizational changes</a:t>
          </a:r>
          <a:endParaRPr lang="en-US"/>
        </a:p>
      </dgm:t>
    </dgm:pt>
    <dgm:pt modelId="{E5B9BCEF-CF23-4F3F-AAAB-23B39711D4A5}" type="parTrans" cxnId="{489B4F6A-EEDE-479C-885E-1ABC42E5C304}">
      <dgm:prSet/>
      <dgm:spPr/>
      <dgm:t>
        <a:bodyPr/>
        <a:lstStyle/>
        <a:p>
          <a:endParaRPr lang="en-US"/>
        </a:p>
      </dgm:t>
    </dgm:pt>
    <dgm:pt modelId="{C600CF83-76F7-4593-BE59-6CEE01CB47D1}" type="sibTrans" cxnId="{489B4F6A-EEDE-479C-885E-1ABC42E5C304}">
      <dgm:prSet/>
      <dgm:spPr/>
      <dgm:t>
        <a:bodyPr/>
        <a:lstStyle/>
        <a:p>
          <a:endParaRPr lang="en-US"/>
        </a:p>
      </dgm:t>
    </dgm:pt>
    <dgm:pt modelId="{7A6B1678-8375-42D9-9B1A-E0E0418D52B3}">
      <dgm:prSet/>
      <dgm:spPr/>
      <dgm:t>
        <a:bodyPr/>
        <a:lstStyle/>
        <a:p>
          <a:r>
            <a:rPr lang="en-GB" baseline="0"/>
            <a:t>Changes in systems, tools, interfaces, ect.</a:t>
          </a:r>
          <a:endParaRPr lang="en-US"/>
        </a:p>
      </dgm:t>
    </dgm:pt>
    <dgm:pt modelId="{8A07E59C-5509-4110-9039-22566618DF6A}" type="parTrans" cxnId="{DAC14147-CA45-4870-A667-60E5DBC5D564}">
      <dgm:prSet/>
      <dgm:spPr/>
      <dgm:t>
        <a:bodyPr/>
        <a:lstStyle/>
        <a:p>
          <a:endParaRPr lang="en-US"/>
        </a:p>
      </dgm:t>
    </dgm:pt>
    <dgm:pt modelId="{1775E2AF-4D2C-4970-8907-2ABB32C7CB0A}" type="sibTrans" cxnId="{DAC14147-CA45-4870-A667-60E5DBC5D564}">
      <dgm:prSet/>
      <dgm:spPr/>
      <dgm:t>
        <a:bodyPr/>
        <a:lstStyle/>
        <a:p>
          <a:endParaRPr lang="en-US"/>
        </a:p>
      </dgm:t>
    </dgm:pt>
    <dgm:pt modelId="{232C6452-65FA-4369-BC6C-FC69903E209A}">
      <dgm:prSet/>
      <dgm:spPr/>
      <dgm:t>
        <a:bodyPr/>
        <a:lstStyle/>
        <a:p>
          <a:r>
            <a:rPr lang="en-GB" baseline="0"/>
            <a:t>Input from certificate owners</a:t>
          </a:r>
          <a:endParaRPr lang="en-US"/>
        </a:p>
      </dgm:t>
    </dgm:pt>
    <dgm:pt modelId="{8E27BAB7-FE71-4140-99DB-A914248CF2A4}" type="parTrans" cxnId="{A8EC1468-8F21-4B92-B9C5-A1AE1EF4FAD5}">
      <dgm:prSet/>
      <dgm:spPr/>
      <dgm:t>
        <a:bodyPr/>
        <a:lstStyle/>
        <a:p>
          <a:endParaRPr lang="en-US"/>
        </a:p>
      </dgm:t>
    </dgm:pt>
    <dgm:pt modelId="{1967D474-D0CE-40FB-81C1-0FD7403C3FEB}" type="sibTrans" cxnId="{A8EC1468-8F21-4B92-B9C5-A1AE1EF4FAD5}">
      <dgm:prSet/>
      <dgm:spPr/>
      <dgm:t>
        <a:bodyPr/>
        <a:lstStyle/>
        <a:p>
          <a:endParaRPr lang="en-US"/>
        </a:p>
      </dgm:t>
    </dgm:pt>
    <dgm:pt modelId="{97043ADF-4DE9-44CF-B283-A4BAA6F1133F}">
      <dgm:prSet/>
      <dgm:spPr/>
      <dgm:t>
        <a:bodyPr/>
        <a:lstStyle/>
        <a:p>
          <a:r>
            <a:rPr lang="en-GB" baseline="0"/>
            <a:t>Other risk indicators… </a:t>
          </a:r>
          <a:endParaRPr lang="en-US"/>
        </a:p>
      </dgm:t>
    </dgm:pt>
    <dgm:pt modelId="{3B9FC30E-88AA-49EF-A262-C4D072C8AFD0}" type="parTrans" cxnId="{72C3C976-4996-4168-8642-C3AE8D6104F1}">
      <dgm:prSet/>
      <dgm:spPr/>
      <dgm:t>
        <a:bodyPr/>
        <a:lstStyle/>
        <a:p>
          <a:endParaRPr lang="en-US"/>
        </a:p>
      </dgm:t>
    </dgm:pt>
    <dgm:pt modelId="{DB8EEA91-433F-484F-B330-46B8265EE2D1}" type="sibTrans" cxnId="{72C3C976-4996-4168-8642-C3AE8D6104F1}">
      <dgm:prSet/>
      <dgm:spPr/>
      <dgm:t>
        <a:bodyPr/>
        <a:lstStyle/>
        <a:p>
          <a:endParaRPr lang="en-US"/>
        </a:p>
      </dgm:t>
    </dgm:pt>
    <dgm:pt modelId="{DE3EAA74-4F18-42E3-98DE-9F6A32903548}" type="pres">
      <dgm:prSet presAssocID="{A25BD2C2-63D1-46E6-94C1-88F249ED4AE1}" presName="linear" presStyleCnt="0">
        <dgm:presLayoutVars>
          <dgm:animLvl val="lvl"/>
          <dgm:resizeHandles val="exact"/>
        </dgm:presLayoutVars>
      </dgm:prSet>
      <dgm:spPr/>
      <dgm:t>
        <a:bodyPr/>
        <a:lstStyle/>
        <a:p>
          <a:endParaRPr lang="en-GB"/>
        </a:p>
      </dgm:t>
    </dgm:pt>
    <dgm:pt modelId="{95AD9031-12A6-40CC-AFBE-74E4872195AF}" type="pres">
      <dgm:prSet presAssocID="{F28A2BDD-CB67-4A85-AC6C-F13D77360E7E}" presName="parentText" presStyleLbl="node1" presStyleIdx="0" presStyleCnt="5">
        <dgm:presLayoutVars>
          <dgm:chMax val="0"/>
          <dgm:bulletEnabled val="1"/>
        </dgm:presLayoutVars>
      </dgm:prSet>
      <dgm:spPr/>
      <dgm:t>
        <a:bodyPr/>
        <a:lstStyle/>
        <a:p>
          <a:endParaRPr lang="en-GB"/>
        </a:p>
      </dgm:t>
    </dgm:pt>
    <dgm:pt modelId="{81793EB3-FDA7-4F58-B88C-EEC508F3A9DC}" type="pres">
      <dgm:prSet presAssocID="{3C749B0D-AA9C-40D1-B08D-703D13CBBAFE}" presName="spacer" presStyleCnt="0"/>
      <dgm:spPr/>
    </dgm:pt>
    <dgm:pt modelId="{B91E948B-B493-4640-B28A-328DE0D52E10}" type="pres">
      <dgm:prSet presAssocID="{871C9EAF-0C65-4C43-8D88-AFECD7271F3E}" presName="parentText" presStyleLbl="node1" presStyleIdx="1" presStyleCnt="5">
        <dgm:presLayoutVars>
          <dgm:chMax val="0"/>
          <dgm:bulletEnabled val="1"/>
        </dgm:presLayoutVars>
      </dgm:prSet>
      <dgm:spPr/>
      <dgm:t>
        <a:bodyPr/>
        <a:lstStyle/>
        <a:p>
          <a:endParaRPr lang="en-GB"/>
        </a:p>
      </dgm:t>
    </dgm:pt>
    <dgm:pt modelId="{5EEBB959-DBA1-45B0-A28F-5B739E026E38}" type="pres">
      <dgm:prSet presAssocID="{D60CD651-D795-4EA8-AAB0-ACB27AD94FC0}" presName="spacer" presStyleCnt="0"/>
      <dgm:spPr/>
    </dgm:pt>
    <dgm:pt modelId="{7D7C5E58-135D-405D-89F6-87AAE80E6918}" type="pres">
      <dgm:prSet presAssocID="{7FA51499-A725-4BC8-AE2F-579795DE8A62}" presName="parentText" presStyleLbl="node1" presStyleIdx="2" presStyleCnt="5">
        <dgm:presLayoutVars>
          <dgm:chMax val="0"/>
          <dgm:bulletEnabled val="1"/>
        </dgm:presLayoutVars>
      </dgm:prSet>
      <dgm:spPr/>
      <dgm:t>
        <a:bodyPr/>
        <a:lstStyle/>
        <a:p>
          <a:endParaRPr lang="en-GB"/>
        </a:p>
      </dgm:t>
    </dgm:pt>
    <dgm:pt modelId="{9EC86575-743C-404E-99A8-EEFFECB79585}" type="pres">
      <dgm:prSet presAssocID="{1F4F5FF0-DD39-4823-BD74-733EB3C05CB9}" presName="spacer" presStyleCnt="0"/>
      <dgm:spPr/>
    </dgm:pt>
    <dgm:pt modelId="{CB174B74-735E-4BE8-8397-E7723BF50697}" type="pres">
      <dgm:prSet presAssocID="{B062D8DF-E8F9-4AD6-B8B1-8E3FB8D626F9}" presName="parentText" presStyleLbl="node1" presStyleIdx="3" presStyleCnt="5">
        <dgm:presLayoutVars>
          <dgm:chMax val="0"/>
          <dgm:bulletEnabled val="1"/>
        </dgm:presLayoutVars>
      </dgm:prSet>
      <dgm:spPr/>
      <dgm:t>
        <a:bodyPr/>
        <a:lstStyle/>
        <a:p>
          <a:endParaRPr lang="en-GB"/>
        </a:p>
      </dgm:t>
    </dgm:pt>
    <dgm:pt modelId="{66EE0248-9784-4FBA-921F-7A2F929924EB}" type="pres">
      <dgm:prSet presAssocID="{5060C6B2-FC0B-46EF-8A91-A0873BE9A8B6}" presName="spacer" presStyleCnt="0"/>
      <dgm:spPr/>
    </dgm:pt>
    <dgm:pt modelId="{AEC3A7D8-5B80-432B-A94D-66E235279E70}" type="pres">
      <dgm:prSet presAssocID="{4DA890CE-ECC8-4DC7-9915-703881DA8049}" presName="parentText" presStyleLbl="node1" presStyleIdx="4" presStyleCnt="5">
        <dgm:presLayoutVars>
          <dgm:chMax val="0"/>
          <dgm:bulletEnabled val="1"/>
        </dgm:presLayoutVars>
      </dgm:prSet>
      <dgm:spPr/>
      <dgm:t>
        <a:bodyPr/>
        <a:lstStyle/>
        <a:p>
          <a:endParaRPr lang="en-GB"/>
        </a:p>
      </dgm:t>
    </dgm:pt>
    <dgm:pt modelId="{4B98E229-FF9E-4B64-8239-56366C545FFF}" type="pres">
      <dgm:prSet presAssocID="{4DA890CE-ECC8-4DC7-9915-703881DA8049}" presName="childText" presStyleLbl="revTx" presStyleIdx="0" presStyleCnt="1">
        <dgm:presLayoutVars>
          <dgm:bulletEnabled val="1"/>
        </dgm:presLayoutVars>
      </dgm:prSet>
      <dgm:spPr/>
      <dgm:t>
        <a:bodyPr/>
        <a:lstStyle/>
        <a:p>
          <a:endParaRPr lang="en-GB"/>
        </a:p>
      </dgm:t>
    </dgm:pt>
  </dgm:ptLst>
  <dgm:cxnLst>
    <dgm:cxn modelId="{DAC14147-CA45-4870-A667-60E5DBC5D564}" srcId="{002E0EC5-544F-48E5-8405-9FEFF0BF66B0}" destId="{7A6B1678-8375-42D9-9B1A-E0E0418D52B3}" srcOrd="2" destOrd="0" parTransId="{8A07E59C-5509-4110-9039-22566618DF6A}" sibTransId="{1775E2AF-4D2C-4970-8907-2ABB32C7CB0A}"/>
    <dgm:cxn modelId="{EA17324E-11C8-4BB4-885C-F6D90054FB7E}" srcId="{A25BD2C2-63D1-46E6-94C1-88F249ED4AE1}" destId="{F28A2BDD-CB67-4A85-AC6C-F13D77360E7E}" srcOrd="0" destOrd="0" parTransId="{7D805061-0342-4D63-8317-8E70143EB3E5}" sibTransId="{3C749B0D-AA9C-40D1-B08D-703D13CBBAFE}"/>
    <dgm:cxn modelId="{6D6DA3D0-ED7B-45D1-B8EC-8CF923280569}" type="presOf" srcId="{871C9EAF-0C65-4C43-8D88-AFECD7271F3E}" destId="{B91E948B-B493-4640-B28A-328DE0D52E10}" srcOrd="0" destOrd="0" presId="urn:microsoft.com/office/officeart/2005/8/layout/vList2"/>
    <dgm:cxn modelId="{A8EC1468-8F21-4B92-B9C5-A1AE1EF4FAD5}" srcId="{002E0EC5-544F-48E5-8405-9FEFF0BF66B0}" destId="{232C6452-65FA-4369-BC6C-FC69903E209A}" srcOrd="3" destOrd="0" parTransId="{8E27BAB7-FE71-4140-99DB-A914248CF2A4}" sibTransId="{1967D474-D0CE-40FB-81C1-0FD7403C3FEB}"/>
    <dgm:cxn modelId="{D657F107-9D48-4C4C-80DA-B4AB819A3403}" type="presOf" srcId="{A25BD2C2-63D1-46E6-94C1-88F249ED4AE1}" destId="{DE3EAA74-4F18-42E3-98DE-9F6A32903548}" srcOrd="0" destOrd="0" presId="urn:microsoft.com/office/officeart/2005/8/layout/vList2"/>
    <dgm:cxn modelId="{CFA9D223-BDF8-469A-A9E7-9B37E2006EDD}" type="presOf" srcId="{002E0EC5-544F-48E5-8405-9FEFF0BF66B0}" destId="{4B98E229-FF9E-4B64-8239-56366C545FFF}" srcOrd="0" destOrd="0" presId="urn:microsoft.com/office/officeart/2005/8/layout/vList2"/>
    <dgm:cxn modelId="{25BD97C6-3D64-4374-82ED-A93E8A927168}" type="presOf" srcId="{232C6452-65FA-4369-BC6C-FC69903E209A}" destId="{4B98E229-FF9E-4B64-8239-56366C545FFF}" srcOrd="0" destOrd="4" presId="urn:microsoft.com/office/officeart/2005/8/layout/vList2"/>
    <dgm:cxn modelId="{72C3C976-4996-4168-8642-C3AE8D6104F1}" srcId="{002E0EC5-544F-48E5-8405-9FEFF0BF66B0}" destId="{97043ADF-4DE9-44CF-B283-A4BAA6F1133F}" srcOrd="4" destOrd="0" parTransId="{3B9FC30E-88AA-49EF-A262-C4D072C8AFD0}" sibTransId="{DB8EEA91-433F-484F-B330-46B8265EE2D1}"/>
    <dgm:cxn modelId="{F09EAC62-D46E-4A7B-BE5A-FD809819A7E1}" srcId="{A25BD2C2-63D1-46E6-94C1-88F249ED4AE1}" destId="{7FA51499-A725-4BC8-AE2F-579795DE8A62}" srcOrd="2" destOrd="0" parTransId="{C17CD9D5-AAEF-42AE-89C5-EBF273D2C78E}" sibTransId="{1F4F5FF0-DD39-4823-BD74-733EB3C05CB9}"/>
    <dgm:cxn modelId="{848BFA6F-7911-4B3F-8066-00A8A55223B6}" srcId="{A25BD2C2-63D1-46E6-94C1-88F249ED4AE1}" destId="{871C9EAF-0C65-4C43-8D88-AFECD7271F3E}" srcOrd="1" destOrd="0" parTransId="{70823BB5-4AB1-4F80-9474-59A75193D45C}" sibTransId="{D60CD651-D795-4EA8-AAB0-ACB27AD94FC0}"/>
    <dgm:cxn modelId="{47639B45-95FF-4164-AEC4-0433EB9C2D9C}" type="presOf" srcId="{4DA890CE-ECC8-4DC7-9915-703881DA8049}" destId="{AEC3A7D8-5B80-432B-A94D-66E235279E70}" srcOrd="0" destOrd="0" presId="urn:microsoft.com/office/officeart/2005/8/layout/vList2"/>
    <dgm:cxn modelId="{A92E3C91-296C-4B86-913E-B8AE83B974D8}" type="presOf" srcId="{F28A2BDD-CB67-4A85-AC6C-F13D77360E7E}" destId="{95AD9031-12A6-40CC-AFBE-74E4872195AF}" srcOrd="0" destOrd="0" presId="urn:microsoft.com/office/officeart/2005/8/layout/vList2"/>
    <dgm:cxn modelId="{0AEA9A4A-516D-4DD4-A306-E9C19EE6E1A6}" type="presOf" srcId="{7FA51499-A725-4BC8-AE2F-579795DE8A62}" destId="{7D7C5E58-135D-405D-89F6-87AAE80E6918}" srcOrd="0" destOrd="0" presId="urn:microsoft.com/office/officeart/2005/8/layout/vList2"/>
    <dgm:cxn modelId="{7D46843A-9079-4F16-AC3F-2D2E85F56934}" srcId="{002E0EC5-544F-48E5-8405-9FEFF0BF66B0}" destId="{4D265825-CFE0-4E06-8EE8-09EEFABBF80F}" srcOrd="0" destOrd="0" parTransId="{AF6D1B24-EF1A-44B0-B4AF-6841592F5048}" sibTransId="{68E1E2F7-D0EB-4B0F-AF9B-ADC39AB289AF}"/>
    <dgm:cxn modelId="{044A3E34-23EC-4914-ACF8-8E0AC2ADC237}" type="presOf" srcId="{0C86E6EE-16DA-4507-9CE3-CF583F57718B}" destId="{4B98E229-FF9E-4B64-8239-56366C545FFF}" srcOrd="0" destOrd="2" presId="urn:microsoft.com/office/officeart/2005/8/layout/vList2"/>
    <dgm:cxn modelId="{A2B11608-D977-4A66-8866-5D5CF3430920}" srcId="{A25BD2C2-63D1-46E6-94C1-88F249ED4AE1}" destId="{B062D8DF-E8F9-4AD6-B8B1-8E3FB8D626F9}" srcOrd="3" destOrd="0" parTransId="{9074389C-977E-4022-BC47-D9B7AFE89BE4}" sibTransId="{5060C6B2-FC0B-46EF-8A91-A0873BE9A8B6}"/>
    <dgm:cxn modelId="{3DFFD14F-B609-41EE-8F11-A424995D9F8C}" type="presOf" srcId="{B062D8DF-E8F9-4AD6-B8B1-8E3FB8D626F9}" destId="{CB174B74-735E-4BE8-8397-E7723BF50697}" srcOrd="0" destOrd="0" presId="urn:microsoft.com/office/officeart/2005/8/layout/vList2"/>
    <dgm:cxn modelId="{D4537F34-947D-4BDB-A525-DB1A81D48ABB}" type="presOf" srcId="{7A6B1678-8375-42D9-9B1A-E0E0418D52B3}" destId="{4B98E229-FF9E-4B64-8239-56366C545FFF}" srcOrd="0" destOrd="3" presId="urn:microsoft.com/office/officeart/2005/8/layout/vList2"/>
    <dgm:cxn modelId="{9D1BA556-D79B-4BD0-BE69-6A3961185D2A}" type="presOf" srcId="{97043ADF-4DE9-44CF-B283-A4BAA6F1133F}" destId="{4B98E229-FF9E-4B64-8239-56366C545FFF}" srcOrd="0" destOrd="5" presId="urn:microsoft.com/office/officeart/2005/8/layout/vList2"/>
    <dgm:cxn modelId="{AF1065ED-8773-4A54-882C-6104DCDDCCDE}" type="presOf" srcId="{4D265825-CFE0-4E06-8EE8-09EEFABBF80F}" destId="{4B98E229-FF9E-4B64-8239-56366C545FFF}" srcOrd="0" destOrd="1" presId="urn:microsoft.com/office/officeart/2005/8/layout/vList2"/>
    <dgm:cxn modelId="{489B4F6A-EEDE-479C-885E-1ABC42E5C304}" srcId="{002E0EC5-544F-48E5-8405-9FEFF0BF66B0}" destId="{0C86E6EE-16DA-4507-9CE3-CF583F57718B}" srcOrd="1" destOrd="0" parTransId="{E5B9BCEF-CF23-4F3F-AAAB-23B39711D4A5}" sibTransId="{C600CF83-76F7-4593-BE59-6CEE01CB47D1}"/>
    <dgm:cxn modelId="{900BFBE5-44D5-4B44-9FE0-4F22350137EB}" srcId="{4DA890CE-ECC8-4DC7-9915-703881DA8049}" destId="{002E0EC5-544F-48E5-8405-9FEFF0BF66B0}" srcOrd="0" destOrd="0" parTransId="{FF53C335-E266-47F4-A3CE-077569509F36}" sibTransId="{94FAA4FC-3598-459C-8EBE-714E8FAFA56D}"/>
    <dgm:cxn modelId="{CCC827DC-7700-456C-99D1-46B5ED7F1AA8}" srcId="{A25BD2C2-63D1-46E6-94C1-88F249ED4AE1}" destId="{4DA890CE-ECC8-4DC7-9915-703881DA8049}" srcOrd="4" destOrd="0" parTransId="{F946376C-2BA6-425D-A24E-6A04F3890958}" sibTransId="{4099DA2A-6579-44BA-B8FA-0A4C86E55037}"/>
    <dgm:cxn modelId="{97D1687C-EE31-4339-A62C-9AB6C395B35E}" type="presParOf" srcId="{DE3EAA74-4F18-42E3-98DE-9F6A32903548}" destId="{95AD9031-12A6-40CC-AFBE-74E4872195AF}" srcOrd="0" destOrd="0" presId="urn:microsoft.com/office/officeart/2005/8/layout/vList2"/>
    <dgm:cxn modelId="{C3E0A5F7-2047-49BB-B14F-727D425E4524}" type="presParOf" srcId="{DE3EAA74-4F18-42E3-98DE-9F6A32903548}" destId="{81793EB3-FDA7-4F58-B88C-EEC508F3A9DC}" srcOrd="1" destOrd="0" presId="urn:microsoft.com/office/officeart/2005/8/layout/vList2"/>
    <dgm:cxn modelId="{9D0FA46D-FB52-47A0-AAD1-80991B2B1052}" type="presParOf" srcId="{DE3EAA74-4F18-42E3-98DE-9F6A32903548}" destId="{B91E948B-B493-4640-B28A-328DE0D52E10}" srcOrd="2" destOrd="0" presId="urn:microsoft.com/office/officeart/2005/8/layout/vList2"/>
    <dgm:cxn modelId="{63423FF3-0BE3-4047-B6FE-D35CB6343223}" type="presParOf" srcId="{DE3EAA74-4F18-42E3-98DE-9F6A32903548}" destId="{5EEBB959-DBA1-45B0-A28F-5B739E026E38}" srcOrd="3" destOrd="0" presId="urn:microsoft.com/office/officeart/2005/8/layout/vList2"/>
    <dgm:cxn modelId="{E7FC2DF5-D11D-4D7D-B363-B01208E3BD97}" type="presParOf" srcId="{DE3EAA74-4F18-42E3-98DE-9F6A32903548}" destId="{7D7C5E58-135D-405D-89F6-87AAE80E6918}" srcOrd="4" destOrd="0" presId="urn:microsoft.com/office/officeart/2005/8/layout/vList2"/>
    <dgm:cxn modelId="{6EF79EE8-75C0-454A-A743-6C838B5DEB39}" type="presParOf" srcId="{DE3EAA74-4F18-42E3-98DE-9F6A32903548}" destId="{9EC86575-743C-404E-99A8-EEFFECB79585}" srcOrd="5" destOrd="0" presId="urn:microsoft.com/office/officeart/2005/8/layout/vList2"/>
    <dgm:cxn modelId="{BD5165B8-6B69-44CA-B7B1-5471B37A5CC1}" type="presParOf" srcId="{DE3EAA74-4F18-42E3-98DE-9F6A32903548}" destId="{CB174B74-735E-4BE8-8397-E7723BF50697}" srcOrd="6" destOrd="0" presId="urn:microsoft.com/office/officeart/2005/8/layout/vList2"/>
    <dgm:cxn modelId="{12860628-9518-40D4-B4DE-0542A63F4464}" type="presParOf" srcId="{DE3EAA74-4F18-42E3-98DE-9F6A32903548}" destId="{66EE0248-9784-4FBA-921F-7A2F929924EB}" srcOrd="7" destOrd="0" presId="urn:microsoft.com/office/officeart/2005/8/layout/vList2"/>
    <dgm:cxn modelId="{1FD83352-32D3-46DE-B158-ECCF5D8818C8}" type="presParOf" srcId="{DE3EAA74-4F18-42E3-98DE-9F6A32903548}" destId="{AEC3A7D8-5B80-432B-A94D-66E235279E70}" srcOrd="8" destOrd="0" presId="urn:microsoft.com/office/officeart/2005/8/layout/vList2"/>
    <dgm:cxn modelId="{43377D8A-CFF8-4002-98F5-AC15D95E12DD}" type="presParOf" srcId="{DE3EAA74-4F18-42E3-98DE-9F6A32903548}" destId="{4B98E229-FF9E-4B64-8239-56366C545FFF}"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8B6035B-A81F-4D50-BC56-3D98A3744B3A}"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endParaRPr lang="da-DK"/>
        </a:p>
      </dgm:t>
    </dgm:pt>
    <dgm:pt modelId="{1F05B74D-7AEB-4244-B91B-5F2BE653DE1B}">
      <dgm:prSet phldrT="[Tekst]" custT="1"/>
      <dgm:spPr/>
      <dgm:t>
        <a:bodyPr/>
        <a:lstStyle/>
        <a:p>
          <a:r>
            <a:rPr lang="en-GB" sz="1800" noProof="0" dirty="0"/>
            <a:t>Internal audits</a:t>
          </a:r>
        </a:p>
      </dgm:t>
    </dgm:pt>
    <dgm:pt modelId="{AC65138C-DD1D-4790-8CA2-CFC12E95ABA2}" type="parTrans" cxnId="{9FC9AEE7-9A9D-4BC9-AAE0-71A5AD2CD922}">
      <dgm:prSet/>
      <dgm:spPr/>
      <dgm:t>
        <a:bodyPr/>
        <a:lstStyle/>
        <a:p>
          <a:endParaRPr lang="da-DK"/>
        </a:p>
      </dgm:t>
    </dgm:pt>
    <dgm:pt modelId="{4CF974EF-8F62-4764-82B2-E5A807AE8AB7}" type="sibTrans" cxnId="{9FC9AEE7-9A9D-4BC9-AAE0-71A5AD2CD922}">
      <dgm:prSet/>
      <dgm:spPr/>
      <dgm:t>
        <a:bodyPr/>
        <a:lstStyle/>
        <a:p>
          <a:endParaRPr lang="da-DK"/>
        </a:p>
      </dgm:t>
    </dgm:pt>
    <dgm:pt modelId="{746D67E8-211D-4830-BD78-5F3DC3DE3A69}">
      <dgm:prSet phldrT="[Tekst]" custT="1"/>
      <dgm:spPr/>
      <dgm:t>
        <a:bodyPr/>
        <a:lstStyle/>
        <a:p>
          <a:r>
            <a:rPr lang="da-DK" sz="1800" dirty="0"/>
            <a:t>ISO </a:t>
          </a:r>
        </a:p>
        <a:p>
          <a:r>
            <a:rPr lang="da-DK" sz="1800" dirty="0"/>
            <a:t>Certificate</a:t>
          </a:r>
        </a:p>
      </dgm:t>
    </dgm:pt>
    <dgm:pt modelId="{50AA69C4-FCAD-4C07-BC49-7053EDE00145}" type="parTrans" cxnId="{35050159-B0C0-48EB-A1FC-7FC7F3BBCCDD}">
      <dgm:prSet/>
      <dgm:spPr/>
      <dgm:t>
        <a:bodyPr/>
        <a:lstStyle/>
        <a:p>
          <a:endParaRPr lang="da-DK"/>
        </a:p>
      </dgm:t>
    </dgm:pt>
    <dgm:pt modelId="{CF6F16F3-8CC1-4458-B8B7-932F12918ED4}" type="sibTrans" cxnId="{35050159-B0C0-48EB-A1FC-7FC7F3BBCCDD}">
      <dgm:prSet/>
      <dgm:spPr/>
      <dgm:t>
        <a:bodyPr/>
        <a:lstStyle/>
        <a:p>
          <a:endParaRPr lang="da-DK"/>
        </a:p>
      </dgm:t>
    </dgm:pt>
    <dgm:pt modelId="{4023C39D-5875-43FB-9055-F6C9EFD6ED5F}">
      <dgm:prSet phldrT="[Tekst]" custT="1"/>
      <dgm:spPr/>
      <dgm:t>
        <a:bodyPr/>
        <a:lstStyle/>
        <a:p>
          <a:r>
            <a:rPr lang="en-GB" sz="1800" dirty="0"/>
            <a:t>ISAE 3000</a:t>
          </a:r>
        </a:p>
        <a:p>
          <a:r>
            <a:rPr lang="en-GB" sz="1800" dirty="0"/>
            <a:t>audit statement</a:t>
          </a:r>
          <a:endParaRPr lang="da-DK" sz="1800" dirty="0"/>
        </a:p>
      </dgm:t>
    </dgm:pt>
    <dgm:pt modelId="{D3F86BC3-2B88-4E1D-B1AF-93E4746C793D}" type="parTrans" cxnId="{011F8343-D32C-418C-B8E8-AADE0101669E}">
      <dgm:prSet/>
      <dgm:spPr/>
      <dgm:t>
        <a:bodyPr/>
        <a:lstStyle/>
        <a:p>
          <a:endParaRPr lang="da-DK"/>
        </a:p>
      </dgm:t>
    </dgm:pt>
    <dgm:pt modelId="{0D752D44-5A29-445E-9642-D96C9FA386B1}" type="sibTrans" cxnId="{011F8343-D32C-418C-B8E8-AADE0101669E}">
      <dgm:prSet/>
      <dgm:spPr/>
      <dgm:t>
        <a:bodyPr/>
        <a:lstStyle/>
        <a:p>
          <a:endParaRPr lang="da-DK"/>
        </a:p>
      </dgm:t>
    </dgm:pt>
    <dgm:pt modelId="{736D4399-B889-4585-B098-65CE409F06C8}" type="pres">
      <dgm:prSet presAssocID="{28B6035B-A81F-4D50-BC56-3D98A3744B3A}" presName="Name0" presStyleCnt="0">
        <dgm:presLayoutVars>
          <dgm:chMax val="7"/>
          <dgm:chPref val="7"/>
          <dgm:dir/>
          <dgm:animLvl val="lvl"/>
        </dgm:presLayoutVars>
      </dgm:prSet>
      <dgm:spPr/>
      <dgm:t>
        <a:bodyPr/>
        <a:lstStyle/>
        <a:p>
          <a:endParaRPr lang="en-GB"/>
        </a:p>
      </dgm:t>
    </dgm:pt>
    <dgm:pt modelId="{3EDD8BAE-218D-4508-92AE-3C255C1B57FB}" type="pres">
      <dgm:prSet presAssocID="{1F05B74D-7AEB-4244-B91B-5F2BE653DE1B}" presName="Accent1" presStyleCnt="0"/>
      <dgm:spPr/>
    </dgm:pt>
    <dgm:pt modelId="{A0361E9E-91B7-4AE5-8FB1-8E904C4E1173}" type="pres">
      <dgm:prSet presAssocID="{1F05B74D-7AEB-4244-B91B-5F2BE653DE1B}" presName="Accent" presStyleLbl="node1" presStyleIdx="0" presStyleCnt="3" custScaleX="156760" custScaleY="135193" custLinFactNeighborX="6184" custLinFactNeighborY="-36671"/>
      <dgm:spPr/>
    </dgm:pt>
    <dgm:pt modelId="{DA4CD676-B6E4-4D2D-A64A-67C3AE0AB599}" type="pres">
      <dgm:prSet presAssocID="{1F05B74D-7AEB-4244-B91B-5F2BE653DE1B}" presName="Parent1" presStyleLbl="revTx" presStyleIdx="0" presStyleCnt="3" custLinFactY="-43759" custLinFactNeighborX="2364" custLinFactNeighborY="-100000">
        <dgm:presLayoutVars>
          <dgm:chMax val="1"/>
          <dgm:chPref val="1"/>
          <dgm:bulletEnabled val="1"/>
        </dgm:presLayoutVars>
      </dgm:prSet>
      <dgm:spPr/>
      <dgm:t>
        <a:bodyPr/>
        <a:lstStyle/>
        <a:p>
          <a:endParaRPr lang="en-GB"/>
        </a:p>
      </dgm:t>
    </dgm:pt>
    <dgm:pt modelId="{11D9A22C-8CCD-41B8-8DC1-2D540B832232}" type="pres">
      <dgm:prSet presAssocID="{746D67E8-211D-4830-BD78-5F3DC3DE3A69}" presName="Accent2" presStyleCnt="0"/>
      <dgm:spPr/>
    </dgm:pt>
    <dgm:pt modelId="{27D37146-069C-4FC3-B1F6-BD4C7FB5FE90}" type="pres">
      <dgm:prSet presAssocID="{746D67E8-211D-4830-BD78-5F3DC3DE3A69}" presName="Accent" presStyleLbl="node1" presStyleIdx="1" presStyleCnt="3" custScaleX="158072" custScaleY="136531"/>
      <dgm:spPr/>
    </dgm:pt>
    <dgm:pt modelId="{A259DD7B-1CAD-42BC-9559-827DE98F4948}" type="pres">
      <dgm:prSet presAssocID="{746D67E8-211D-4830-BD78-5F3DC3DE3A69}" presName="Parent2" presStyleLbl="revTx" presStyleIdx="1" presStyleCnt="3" custScaleX="206701" custLinFactNeighborX="35931" custLinFactNeighborY="14914">
        <dgm:presLayoutVars>
          <dgm:chMax val="1"/>
          <dgm:chPref val="1"/>
          <dgm:bulletEnabled val="1"/>
        </dgm:presLayoutVars>
      </dgm:prSet>
      <dgm:spPr/>
      <dgm:t>
        <a:bodyPr/>
        <a:lstStyle/>
        <a:p>
          <a:endParaRPr lang="en-GB"/>
        </a:p>
      </dgm:t>
    </dgm:pt>
    <dgm:pt modelId="{A4F52841-B064-44F2-9558-0B5492F5ED3A}" type="pres">
      <dgm:prSet presAssocID="{4023C39D-5875-43FB-9055-F6C9EFD6ED5F}" presName="Accent3" presStyleCnt="0"/>
      <dgm:spPr/>
    </dgm:pt>
    <dgm:pt modelId="{704E30ED-7EBB-4D76-9741-3132BDD5BC99}" type="pres">
      <dgm:prSet presAssocID="{4023C39D-5875-43FB-9055-F6C9EFD6ED5F}" presName="Accent" presStyleLbl="node1" presStyleIdx="2" presStyleCnt="3" custScaleX="158936" custScaleY="158432" custLinFactNeighborX="16268" custLinFactNeighborY="37295"/>
      <dgm:spPr/>
    </dgm:pt>
    <dgm:pt modelId="{20E279CB-6833-4E92-8C1D-91F2E30A0A39}" type="pres">
      <dgm:prSet presAssocID="{4023C39D-5875-43FB-9055-F6C9EFD6ED5F}" presName="Parent3" presStyleLbl="revTx" presStyleIdx="2" presStyleCnt="3" custScaleX="220705" custLinFactY="7819" custLinFactNeighborX="23355" custLinFactNeighborY="100000">
        <dgm:presLayoutVars>
          <dgm:chMax val="1"/>
          <dgm:chPref val="1"/>
          <dgm:bulletEnabled val="1"/>
        </dgm:presLayoutVars>
      </dgm:prSet>
      <dgm:spPr/>
      <dgm:t>
        <a:bodyPr/>
        <a:lstStyle/>
        <a:p>
          <a:endParaRPr lang="en-GB"/>
        </a:p>
      </dgm:t>
    </dgm:pt>
  </dgm:ptLst>
  <dgm:cxnLst>
    <dgm:cxn modelId="{011F8343-D32C-418C-B8E8-AADE0101669E}" srcId="{28B6035B-A81F-4D50-BC56-3D98A3744B3A}" destId="{4023C39D-5875-43FB-9055-F6C9EFD6ED5F}" srcOrd="2" destOrd="0" parTransId="{D3F86BC3-2B88-4E1D-B1AF-93E4746C793D}" sibTransId="{0D752D44-5A29-445E-9642-D96C9FA386B1}"/>
    <dgm:cxn modelId="{573B1DD6-5976-4381-822E-50A924111DF2}" type="presOf" srcId="{28B6035B-A81F-4D50-BC56-3D98A3744B3A}" destId="{736D4399-B889-4585-B098-65CE409F06C8}" srcOrd="0" destOrd="0" presId="urn:microsoft.com/office/officeart/2009/layout/CircleArrowProcess"/>
    <dgm:cxn modelId="{85A10094-15FD-4962-9492-6ED9A67EE732}" type="presOf" srcId="{1F05B74D-7AEB-4244-B91B-5F2BE653DE1B}" destId="{DA4CD676-B6E4-4D2D-A64A-67C3AE0AB599}" srcOrd="0" destOrd="0" presId="urn:microsoft.com/office/officeart/2009/layout/CircleArrowProcess"/>
    <dgm:cxn modelId="{5D32A432-E661-4196-B56D-0B9B4693C548}" type="presOf" srcId="{4023C39D-5875-43FB-9055-F6C9EFD6ED5F}" destId="{20E279CB-6833-4E92-8C1D-91F2E30A0A39}" srcOrd="0" destOrd="0" presId="urn:microsoft.com/office/officeart/2009/layout/CircleArrowProcess"/>
    <dgm:cxn modelId="{35050159-B0C0-48EB-A1FC-7FC7F3BBCCDD}" srcId="{28B6035B-A81F-4D50-BC56-3D98A3744B3A}" destId="{746D67E8-211D-4830-BD78-5F3DC3DE3A69}" srcOrd="1" destOrd="0" parTransId="{50AA69C4-FCAD-4C07-BC49-7053EDE00145}" sibTransId="{CF6F16F3-8CC1-4458-B8B7-932F12918ED4}"/>
    <dgm:cxn modelId="{1CE2E165-5447-4A50-9262-E691599DB9B0}" type="presOf" srcId="{746D67E8-211D-4830-BD78-5F3DC3DE3A69}" destId="{A259DD7B-1CAD-42BC-9559-827DE98F4948}" srcOrd="0" destOrd="0" presId="urn:microsoft.com/office/officeart/2009/layout/CircleArrowProcess"/>
    <dgm:cxn modelId="{9FC9AEE7-9A9D-4BC9-AAE0-71A5AD2CD922}" srcId="{28B6035B-A81F-4D50-BC56-3D98A3744B3A}" destId="{1F05B74D-7AEB-4244-B91B-5F2BE653DE1B}" srcOrd="0" destOrd="0" parTransId="{AC65138C-DD1D-4790-8CA2-CFC12E95ABA2}" sibTransId="{4CF974EF-8F62-4764-82B2-E5A807AE8AB7}"/>
    <dgm:cxn modelId="{C5A5B75D-DCB0-4677-94EA-A57AF7411F78}" type="presParOf" srcId="{736D4399-B889-4585-B098-65CE409F06C8}" destId="{3EDD8BAE-218D-4508-92AE-3C255C1B57FB}" srcOrd="0" destOrd="0" presId="urn:microsoft.com/office/officeart/2009/layout/CircleArrowProcess"/>
    <dgm:cxn modelId="{84FD11D0-6E4C-4DEC-83F3-494F1B50BA8C}" type="presParOf" srcId="{3EDD8BAE-218D-4508-92AE-3C255C1B57FB}" destId="{A0361E9E-91B7-4AE5-8FB1-8E904C4E1173}" srcOrd="0" destOrd="0" presId="urn:microsoft.com/office/officeart/2009/layout/CircleArrowProcess"/>
    <dgm:cxn modelId="{C7064899-2DEA-437E-8745-ECAF0AAA92EC}" type="presParOf" srcId="{736D4399-B889-4585-B098-65CE409F06C8}" destId="{DA4CD676-B6E4-4D2D-A64A-67C3AE0AB599}" srcOrd="1" destOrd="0" presId="urn:microsoft.com/office/officeart/2009/layout/CircleArrowProcess"/>
    <dgm:cxn modelId="{5BBD2F4A-CF87-4129-885B-24480406B275}" type="presParOf" srcId="{736D4399-B889-4585-B098-65CE409F06C8}" destId="{11D9A22C-8CCD-41B8-8DC1-2D540B832232}" srcOrd="2" destOrd="0" presId="urn:microsoft.com/office/officeart/2009/layout/CircleArrowProcess"/>
    <dgm:cxn modelId="{67BB8DE3-F4C0-40BC-B1B8-55C771901972}" type="presParOf" srcId="{11D9A22C-8CCD-41B8-8DC1-2D540B832232}" destId="{27D37146-069C-4FC3-B1F6-BD4C7FB5FE90}" srcOrd="0" destOrd="0" presId="urn:microsoft.com/office/officeart/2009/layout/CircleArrowProcess"/>
    <dgm:cxn modelId="{E64BFFA3-4725-46D1-A938-2916C0739421}" type="presParOf" srcId="{736D4399-B889-4585-B098-65CE409F06C8}" destId="{A259DD7B-1CAD-42BC-9559-827DE98F4948}" srcOrd="3" destOrd="0" presId="urn:microsoft.com/office/officeart/2009/layout/CircleArrowProcess"/>
    <dgm:cxn modelId="{A1994C6B-0B58-456B-987A-D7C3FACF265A}" type="presParOf" srcId="{736D4399-B889-4585-B098-65CE409F06C8}" destId="{A4F52841-B064-44F2-9558-0B5492F5ED3A}" srcOrd="4" destOrd="0" presId="urn:microsoft.com/office/officeart/2009/layout/CircleArrowProcess"/>
    <dgm:cxn modelId="{ED81EF00-9E1C-40CE-8EE9-CF1188F511C2}" type="presParOf" srcId="{A4F52841-B064-44F2-9558-0B5492F5ED3A}" destId="{704E30ED-7EBB-4D76-9741-3132BDD5BC99}" srcOrd="0" destOrd="0" presId="urn:microsoft.com/office/officeart/2009/layout/CircleArrowProcess"/>
    <dgm:cxn modelId="{F76BC03D-3C85-41D1-9D37-AF8965255B31}" type="presParOf" srcId="{736D4399-B889-4585-B098-65CE409F06C8}" destId="{20E279CB-6833-4E92-8C1D-91F2E30A0A39}"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A674A011-D9AA-4656-83EC-7B475DC29D16}" type="datetimeFigureOut">
              <a:rPr lang="da-DK" smtClean="0"/>
              <a:t>12-06-2023</a:t>
            </a:fld>
            <a:endParaRPr lang="da-DK"/>
          </a:p>
        </p:txBody>
      </p:sp>
      <p:sp>
        <p:nvSpPr>
          <p:cNvPr id="4" name="Pladsholder til slidebillede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3EC362B0-B3D9-4D06-B37C-A9E76BAD7A36}" type="slidenum">
              <a:rPr lang="da-DK" smtClean="0"/>
              <a:t>‹nr.›</a:t>
            </a:fld>
            <a:endParaRPr lang="da-DK"/>
          </a:p>
        </p:txBody>
      </p:sp>
    </p:spTree>
    <p:extLst>
      <p:ext uri="{BB962C8B-B14F-4D97-AF65-F5344CB8AC3E}">
        <p14:creationId xmlns:p14="http://schemas.microsoft.com/office/powerpoint/2010/main" val="2765620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en-GB" dirty="0" err="1" smtClean="0"/>
              <a:t>Historie</a:t>
            </a:r>
            <a:r>
              <a:rPr lang="en-GB" dirty="0" smtClean="0"/>
              <a:t> om audit I</a:t>
            </a:r>
            <a:r>
              <a:rPr lang="en-GB" baseline="0" dirty="0" smtClean="0"/>
              <a:t> </a:t>
            </a:r>
            <a:r>
              <a:rPr lang="en-GB" baseline="0" dirty="0" err="1" smtClean="0"/>
              <a:t>Tyskland</a:t>
            </a:r>
            <a:endParaRPr lang="en-GB" dirty="0"/>
          </a:p>
        </p:txBody>
      </p:sp>
      <p:sp>
        <p:nvSpPr>
          <p:cNvPr id="4" name="Pladsholder til slidenummer 3"/>
          <p:cNvSpPr>
            <a:spLocks noGrp="1"/>
          </p:cNvSpPr>
          <p:nvPr>
            <p:ph type="sldNum" sz="quarter" idx="10"/>
          </p:nvPr>
        </p:nvSpPr>
        <p:spPr/>
        <p:txBody>
          <a:bodyPr/>
          <a:lstStyle/>
          <a:p>
            <a:fld id="{3EC362B0-B3D9-4D06-B37C-A9E76BAD7A36}" type="slidenum">
              <a:rPr lang="da-DK" smtClean="0"/>
              <a:t>7</a:t>
            </a:fld>
            <a:endParaRPr lang="da-DK"/>
          </a:p>
        </p:txBody>
      </p:sp>
    </p:spTree>
    <p:extLst>
      <p:ext uri="{BB962C8B-B14F-4D97-AF65-F5344CB8AC3E}">
        <p14:creationId xmlns:p14="http://schemas.microsoft.com/office/powerpoint/2010/main" val="3320054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10"/>
          </p:nvPr>
        </p:nvSpPr>
        <p:spPr/>
        <p:txBody>
          <a:bodyPr/>
          <a:lstStyle/>
          <a:p>
            <a:fld id="{3EC362B0-B3D9-4D06-B37C-A9E76BAD7A36}" type="slidenum">
              <a:rPr lang="da-DK" smtClean="0"/>
              <a:t>19</a:t>
            </a:fld>
            <a:endParaRPr lang="da-DK"/>
          </a:p>
        </p:txBody>
      </p:sp>
    </p:spTree>
    <p:extLst>
      <p:ext uri="{BB962C8B-B14F-4D97-AF65-F5344CB8AC3E}">
        <p14:creationId xmlns:p14="http://schemas.microsoft.com/office/powerpoint/2010/main" val="35783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10"/>
          </p:nvPr>
        </p:nvSpPr>
        <p:spPr/>
        <p:txBody>
          <a:bodyPr/>
          <a:lstStyle/>
          <a:p>
            <a:fld id="{3EC362B0-B3D9-4D06-B37C-A9E76BAD7A36}" type="slidenum">
              <a:rPr lang="da-DK" smtClean="0"/>
              <a:t>23</a:t>
            </a:fld>
            <a:endParaRPr lang="da-DK"/>
          </a:p>
        </p:txBody>
      </p:sp>
    </p:spTree>
    <p:extLst>
      <p:ext uri="{BB962C8B-B14F-4D97-AF65-F5344CB8AC3E}">
        <p14:creationId xmlns:p14="http://schemas.microsoft.com/office/powerpoint/2010/main" val="1505713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3474" y="5120966"/>
            <a:ext cx="5390934" cy="4850352"/>
          </a:xfrm>
          <a:prstGeom prst="rect">
            <a:avLst/>
          </a:prstGeom>
        </p:spPr>
        <p:txBody>
          <a:bodyPr/>
          <a:lstStyle/>
          <a:p>
            <a:endParaRPr lang="da-DK" dirty="0"/>
          </a:p>
        </p:txBody>
      </p:sp>
      <p:sp>
        <p:nvSpPr>
          <p:cNvPr id="4" name="Slide Number Placeholder 3"/>
          <p:cNvSpPr>
            <a:spLocks noGrp="1"/>
          </p:cNvSpPr>
          <p:nvPr>
            <p:ph type="sldNum" sz="quarter" idx="10"/>
          </p:nvPr>
        </p:nvSpPr>
        <p:spPr/>
        <p:txBody>
          <a:bodyPr/>
          <a:lstStyle/>
          <a:p>
            <a:fld id="{CE953209-2B3B-4088-A9BA-47F14C1BB297}" type="slidenum">
              <a:rPr lang="da-DK" smtClean="0"/>
              <a:pPr/>
              <a:t>81</a:t>
            </a:fld>
            <a:endParaRPr lang="da-DK" dirty="0"/>
          </a:p>
        </p:txBody>
      </p:sp>
      <p:sp>
        <p:nvSpPr>
          <p:cNvPr id="5" name="Footer Placeholder 4"/>
          <p:cNvSpPr>
            <a:spLocks noGrp="1"/>
          </p:cNvSpPr>
          <p:nvPr>
            <p:ph type="ftr" sz="quarter" idx="11"/>
          </p:nvPr>
        </p:nvSpPr>
        <p:spPr/>
        <p:txBody>
          <a:bodyPr/>
          <a:lstStyle/>
          <a:p>
            <a:endParaRPr lang="da-DK"/>
          </a:p>
        </p:txBody>
      </p:sp>
    </p:spTree>
    <p:extLst>
      <p:ext uri="{BB962C8B-B14F-4D97-AF65-F5344CB8AC3E}">
        <p14:creationId xmlns:p14="http://schemas.microsoft.com/office/powerpoint/2010/main" val="1026148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a-DK"/>
              <a:t>Klik for at redigere i master</a:t>
            </a:r>
          </a:p>
        </p:txBody>
      </p:sp>
      <p:sp>
        <p:nvSpPr>
          <p:cNvPr id="3" name="U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i master</a:t>
            </a:r>
          </a:p>
        </p:txBody>
      </p:sp>
      <p:sp>
        <p:nvSpPr>
          <p:cNvPr id="4" name="Pladsholder til dato 3"/>
          <p:cNvSpPr>
            <a:spLocks noGrp="1"/>
          </p:cNvSpPr>
          <p:nvPr>
            <p:ph type="dt" sz="half" idx="10"/>
          </p:nvPr>
        </p:nvSpPr>
        <p:spPr/>
        <p:txBody>
          <a:bodyPr/>
          <a:lstStyle/>
          <a:p>
            <a:fld id="{D9FC07F3-DB47-4CC3-A53A-C600270B27C5}" type="datetimeFigureOut">
              <a:rPr lang="da-DK" smtClean="0"/>
              <a:t>12-06-2023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slidenummer 5"/>
          <p:cNvSpPr>
            <a:spLocks noGrp="1"/>
          </p:cNvSpPr>
          <p:nvPr>
            <p:ph type="sldNum" sz="quarter" idx="12"/>
          </p:nvPr>
        </p:nvSpPr>
        <p:spPr/>
        <p:txBody>
          <a:bodyPr/>
          <a:lstStyle/>
          <a:p>
            <a:fld id="{BEBE584A-C70E-4E96-B4BB-6546FCA9AACB}" type="slidenum">
              <a:rPr lang="da-DK" smtClean="0"/>
              <a:t>‹nr.›</a:t>
            </a:fld>
            <a:endParaRPr lang="da-DK"/>
          </a:p>
        </p:txBody>
      </p:sp>
    </p:spTree>
    <p:extLst>
      <p:ext uri="{BB962C8B-B14F-4D97-AF65-F5344CB8AC3E}">
        <p14:creationId xmlns:p14="http://schemas.microsoft.com/office/powerpoint/2010/main" val="744202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
        <p:nvSpPr>
          <p:cNvPr id="3" name="Pladsholder til lodret titel 2"/>
          <p:cNvSpPr>
            <a:spLocks noGrp="1"/>
          </p:cNvSpPr>
          <p:nvPr>
            <p:ph type="body" orient="vert" idx="1"/>
          </p:nvPr>
        </p:nvSpPr>
        <p:spPr/>
        <p:txBody>
          <a:bodyPr vert="eaVert"/>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p:cNvSpPr>
            <a:spLocks noGrp="1"/>
          </p:cNvSpPr>
          <p:nvPr>
            <p:ph type="dt" sz="half" idx="10"/>
          </p:nvPr>
        </p:nvSpPr>
        <p:spPr/>
        <p:txBody>
          <a:bodyPr/>
          <a:lstStyle/>
          <a:p>
            <a:fld id="{D9FC07F3-DB47-4CC3-A53A-C600270B27C5}" type="datetimeFigureOut">
              <a:rPr lang="da-DK" smtClean="0"/>
              <a:t>12-06-2023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slidenummer 5"/>
          <p:cNvSpPr>
            <a:spLocks noGrp="1"/>
          </p:cNvSpPr>
          <p:nvPr>
            <p:ph type="sldNum" sz="quarter" idx="12"/>
          </p:nvPr>
        </p:nvSpPr>
        <p:spPr/>
        <p:txBody>
          <a:bodyPr/>
          <a:lstStyle/>
          <a:p>
            <a:fld id="{BEBE584A-C70E-4E96-B4BB-6546FCA9AACB}" type="slidenum">
              <a:rPr lang="da-DK" smtClean="0"/>
              <a:t>‹nr.›</a:t>
            </a:fld>
            <a:endParaRPr lang="da-DK"/>
          </a:p>
        </p:txBody>
      </p:sp>
    </p:spTree>
    <p:extLst>
      <p:ext uri="{BB962C8B-B14F-4D97-AF65-F5344CB8AC3E}">
        <p14:creationId xmlns:p14="http://schemas.microsoft.com/office/powerpoint/2010/main" val="2039788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8724900" y="365125"/>
            <a:ext cx="2628900" cy="5811838"/>
          </a:xfrm>
        </p:spPr>
        <p:txBody>
          <a:bodyPr vert="eaVert"/>
          <a:lstStyle/>
          <a:p>
            <a:r>
              <a:rPr lang="da-DK"/>
              <a:t>Klik for at redigere i master</a:t>
            </a:r>
          </a:p>
        </p:txBody>
      </p:sp>
      <p:sp>
        <p:nvSpPr>
          <p:cNvPr id="3" name="Pladsholder til lodret titel 2"/>
          <p:cNvSpPr>
            <a:spLocks noGrp="1"/>
          </p:cNvSpPr>
          <p:nvPr>
            <p:ph type="body" orient="vert" idx="1"/>
          </p:nvPr>
        </p:nvSpPr>
        <p:spPr>
          <a:xfrm>
            <a:off x="838200" y="365125"/>
            <a:ext cx="7734300" cy="5811838"/>
          </a:xfrm>
        </p:spPr>
        <p:txBody>
          <a:bodyPr vert="eaVert"/>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p:cNvSpPr>
            <a:spLocks noGrp="1"/>
          </p:cNvSpPr>
          <p:nvPr>
            <p:ph type="dt" sz="half" idx="10"/>
          </p:nvPr>
        </p:nvSpPr>
        <p:spPr/>
        <p:txBody>
          <a:bodyPr/>
          <a:lstStyle/>
          <a:p>
            <a:fld id="{D9FC07F3-DB47-4CC3-A53A-C600270B27C5}" type="datetimeFigureOut">
              <a:rPr lang="da-DK" smtClean="0"/>
              <a:t>12-06-2023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slidenummer 5"/>
          <p:cNvSpPr>
            <a:spLocks noGrp="1"/>
          </p:cNvSpPr>
          <p:nvPr>
            <p:ph type="sldNum" sz="quarter" idx="12"/>
          </p:nvPr>
        </p:nvSpPr>
        <p:spPr/>
        <p:txBody>
          <a:bodyPr/>
          <a:lstStyle/>
          <a:p>
            <a:fld id="{BEBE584A-C70E-4E96-B4BB-6546FCA9AACB}" type="slidenum">
              <a:rPr lang="da-DK" smtClean="0"/>
              <a:t>‹nr.›</a:t>
            </a:fld>
            <a:endParaRPr lang="da-DK"/>
          </a:p>
        </p:txBody>
      </p:sp>
    </p:spTree>
    <p:extLst>
      <p:ext uri="{BB962C8B-B14F-4D97-AF65-F5344CB8AC3E}">
        <p14:creationId xmlns:p14="http://schemas.microsoft.com/office/powerpoint/2010/main" val="12718248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el og tekst ">
    <p:spTree>
      <p:nvGrpSpPr>
        <p:cNvPr id="1" name=""/>
        <p:cNvGrpSpPr/>
        <p:nvPr/>
      </p:nvGrpSpPr>
      <p:grpSpPr>
        <a:xfrm>
          <a:off x="0" y="0"/>
          <a:ext cx="0" cy="0"/>
          <a:chOff x="0" y="0"/>
          <a:chExt cx="0" cy="0"/>
        </a:xfrm>
      </p:grpSpPr>
      <p:sp>
        <p:nvSpPr>
          <p:cNvPr id="2" name="Titel 1"/>
          <p:cNvSpPr>
            <a:spLocks noGrp="1"/>
          </p:cNvSpPr>
          <p:nvPr>
            <p:ph type="title"/>
          </p:nvPr>
        </p:nvSpPr>
        <p:spPr>
          <a:xfrm>
            <a:off x="0" y="2"/>
            <a:ext cx="9925051" cy="932177"/>
          </a:xfrm>
        </p:spPr>
        <p:txBody>
          <a:bodyPr/>
          <a:lstStyle/>
          <a:p>
            <a:r>
              <a:rPr lang="en-GB"/>
              <a:t>Klik for at redigere i master</a:t>
            </a:r>
          </a:p>
        </p:txBody>
      </p:sp>
      <p:sp>
        <p:nvSpPr>
          <p:cNvPr id="4" name="Pladsholder til sidefod 3"/>
          <p:cNvSpPr>
            <a:spLocks noGrp="1"/>
          </p:cNvSpPr>
          <p:nvPr>
            <p:ph type="ftr" sz="quarter" idx="11"/>
          </p:nvPr>
        </p:nvSpPr>
        <p:spPr/>
        <p:txBody>
          <a:bodyPr/>
          <a:lstStyle/>
          <a:p>
            <a:endParaRPr lang="en-GB"/>
          </a:p>
        </p:txBody>
      </p:sp>
      <p:sp>
        <p:nvSpPr>
          <p:cNvPr id="5" name="Pladsholder til diasnummer 4"/>
          <p:cNvSpPr>
            <a:spLocks noGrp="1"/>
          </p:cNvSpPr>
          <p:nvPr>
            <p:ph type="sldNum" sz="quarter" idx="12"/>
          </p:nvPr>
        </p:nvSpPr>
        <p:spPr/>
        <p:txBody>
          <a:bodyPr/>
          <a:lstStyle/>
          <a:p>
            <a:fld id="{F3C75061-B1B6-40EC-B9F9-7310D269E7AB}" type="slidenum">
              <a:rPr lang="en-GB" smtClean="0"/>
              <a:pPr/>
              <a:t>‹nr.›</a:t>
            </a:fld>
            <a:endParaRPr lang="en-GB"/>
          </a:p>
        </p:txBody>
      </p:sp>
      <p:sp>
        <p:nvSpPr>
          <p:cNvPr id="11" name="SPP_Selskab"/>
          <p:cNvSpPr txBox="1"/>
          <p:nvPr userDrawn="1"/>
        </p:nvSpPr>
        <p:spPr>
          <a:xfrm>
            <a:off x="436034" y="6374670"/>
            <a:ext cx="2708524" cy="12138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defPPr>
              <a:defRPr lang="da-DK"/>
            </a:defPPr>
            <a:lvl1pPr algn="r">
              <a:lnSpc>
                <a:spcPts val="400"/>
              </a:lnSpc>
              <a:spcBef>
                <a:spcPts val="0"/>
              </a:spcBef>
              <a:defRPr sz="700" cap="all" baseline="0">
                <a:solidFill>
                  <a:schemeClr val="bg1"/>
                </a:solidFill>
              </a:defRPr>
            </a:lvl1pPr>
          </a:lstStyle>
          <a:p>
            <a:pPr lvl="0" algn="l"/>
            <a:r>
              <a:rPr lang="en-GB" sz="667">
                <a:solidFill>
                  <a:schemeClr val="bg1"/>
                </a:solidFill>
              </a:rPr>
              <a:t>KMD A/S</a:t>
            </a:r>
          </a:p>
        </p:txBody>
      </p:sp>
      <p:sp>
        <p:nvSpPr>
          <p:cNvPr id="14" name="Pladsholder til indhold 13"/>
          <p:cNvSpPr>
            <a:spLocks noGrp="1"/>
          </p:cNvSpPr>
          <p:nvPr>
            <p:ph sz="quarter" idx="13"/>
          </p:nvPr>
        </p:nvSpPr>
        <p:spPr>
          <a:xfrm>
            <a:off x="696386" y="1587501"/>
            <a:ext cx="10729383" cy="4146551"/>
          </a:xfrm>
        </p:spPr>
        <p:txBody>
          <a:bodyPr/>
          <a:lstStyle>
            <a:lvl1pPr marL="243411" indent="-243411">
              <a:spcBef>
                <a:spcPts val="1600"/>
              </a:spcBef>
              <a:buClr>
                <a:schemeClr val="tx2"/>
              </a:buClr>
              <a:buFont typeface="Verdana" panose="020B0604030504040204" pitchFamily="34" charset="0"/>
              <a:buChar char="_"/>
              <a:defRPr/>
            </a:lvl1pPr>
            <a:lvl2pPr marL="476239" indent="-243411">
              <a:spcBef>
                <a:spcPts val="1600"/>
              </a:spcBef>
              <a:buClr>
                <a:schemeClr val="tx2"/>
              </a:buClr>
              <a:buSzPct val="100000"/>
              <a:buFont typeface="Verdana" panose="020B0604030504040204" pitchFamily="34" charset="0"/>
              <a:buChar char="_"/>
              <a:defRPr sz="1600"/>
            </a:lvl2pPr>
            <a:lvl3pPr marL="717533" indent="-239178">
              <a:spcBef>
                <a:spcPts val="1600"/>
              </a:spcBef>
              <a:buClr>
                <a:schemeClr val="tx2"/>
              </a:buClr>
              <a:buFont typeface="Verdana" panose="020B0604030504040204" pitchFamily="34" charset="0"/>
              <a:buChar char="_"/>
              <a:defRPr sz="1333" baseline="0"/>
            </a:lvl3pPr>
            <a:lvl4pPr marL="1058307" indent="-228594">
              <a:spcBef>
                <a:spcPts val="1600"/>
              </a:spcBef>
              <a:buClr>
                <a:schemeClr val="tx2"/>
              </a:buClr>
              <a:buFont typeface="Verdana" panose="020B0604030504040204" pitchFamily="34" charset="0"/>
              <a:buChar char="_"/>
              <a:defRPr sz="1333" baseline="0"/>
            </a:lvl4pPr>
          </a:lstStyle>
          <a:p>
            <a:pPr lvl="0"/>
            <a:r>
              <a:rPr lang="en-GB"/>
              <a:t>Rediger typografien i masterens</a:t>
            </a:r>
          </a:p>
          <a:p>
            <a:pPr lvl="1"/>
            <a:r>
              <a:rPr lang="en-GB"/>
              <a:t>Andet niveau</a:t>
            </a:r>
          </a:p>
          <a:p>
            <a:pPr lvl="2"/>
            <a:r>
              <a:rPr lang="en-GB"/>
              <a:t>Tredje niveau</a:t>
            </a:r>
          </a:p>
          <a:p>
            <a:pPr lvl="3"/>
            <a:r>
              <a:rPr lang="en-GB"/>
              <a:t>Fjerde niveau</a:t>
            </a:r>
          </a:p>
          <a:p>
            <a:pPr lvl="4"/>
            <a:r>
              <a:rPr lang="en-GB"/>
              <a:t>Femte niveau</a:t>
            </a:r>
          </a:p>
        </p:txBody>
      </p:sp>
    </p:spTree>
    <p:extLst>
      <p:ext uri="{BB962C8B-B14F-4D97-AF65-F5344CB8AC3E}">
        <p14:creationId xmlns:p14="http://schemas.microsoft.com/office/powerpoint/2010/main" val="1705266047"/>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925051" cy="932177"/>
          </a:xfrm>
        </p:spPr>
        <p:txBody>
          <a:bodyPr/>
          <a:lstStyle>
            <a:lvl1pPr>
              <a:defRPr baseline="0"/>
            </a:lvl1pPr>
          </a:lstStyle>
          <a:p>
            <a:r>
              <a:rPr lang="en-US" noProof="0" dirty="0"/>
              <a:t>CLICK TO add TEXT</a:t>
            </a:r>
          </a:p>
        </p:txBody>
      </p:sp>
      <p:sp>
        <p:nvSpPr>
          <p:cNvPr id="4" name="Pladsholder til sidefod 3"/>
          <p:cNvSpPr>
            <a:spLocks noGrp="1"/>
          </p:cNvSpPr>
          <p:nvPr>
            <p:ph type="ftr" sz="quarter" idx="11"/>
          </p:nvPr>
        </p:nvSpPr>
        <p:spPr/>
        <p:txBody>
          <a:bodyPr/>
          <a:lstStyle/>
          <a:p>
            <a:endParaRPr lang="da-DK"/>
          </a:p>
        </p:txBody>
      </p:sp>
      <p:sp>
        <p:nvSpPr>
          <p:cNvPr id="5" name="Pladsholder til diasnummer 4"/>
          <p:cNvSpPr>
            <a:spLocks noGrp="1"/>
          </p:cNvSpPr>
          <p:nvPr>
            <p:ph type="sldNum" sz="quarter" idx="12"/>
          </p:nvPr>
        </p:nvSpPr>
        <p:spPr/>
        <p:txBody>
          <a:bodyPr/>
          <a:lstStyle/>
          <a:p>
            <a:fld id="{F3C75061-B1B6-40EC-B9F9-7310D269E7AB}" type="slidenum">
              <a:rPr lang="da-DK" smtClean="0"/>
              <a:pPr/>
              <a:t>‹nr.›</a:t>
            </a:fld>
            <a:endParaRPr lang="da-DK"/>
          </a:p>
        </p:txBody>
      </p:sp>
      <p:sp>
        <p:nvSpPr>
          <p:cNvPr id="10" name="SPP_Klassifikation"/>
          <p:cNvSpPr txBox="1"/>
          <p:nvPr/>
        </p:nvSpPr>
        <p:spPr>
          <a:xfrm>
            <a:off x="433151" y="6466108"/>
            <a:ext cx="2708524" cy="1494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defPPr>
              <a:defRPr lang="da-DK"/>
            </a:defPPr>
            <a:lvl1pPr algn="r">
              <a:lnSpc>
                <a:spcPts val="400"/>
              </a:lnSpc>
              <a:spcBef>
                <a:spcPts val="0"/>
              </a:spcBef>
              <a:defRPr sz="700" cap="all" baseline="0">
                <a:solidFill>
                  <a:schemeClr val="bg1"/>
                </a:solidFill>
              </a:defRPr>
            </a:lvl1pPr>
          </a:lstStyle>
          <a:p>
            <a:pPr lvl="0" algn="l"/>
            <a:r>
              <a:rPr lang="da-DK" sz="500">
                <a:solidFill>
                  <a:schemeClr val="bg1"/>
                </a:solidFill>
              </a:rPr>
              <a:t>Internt</a:t>
            </a:r>
          </a:p>
        </p:txBody>
      </p:sp>
      <p:sp>
        <p:nvSpPr>
          <p:cNvPr id="11" name="SPP_Selskab"/>
          <p:cNvSpPr txBox="1"/>
          <p:nvPr/>
        </p:nvSpPr>
        <p:spPr>
          <a:xfrm>
            <a:off x="436033" y="6374668"/>
            <a:ext cx="2708524" cy="12138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defPPr>
              <a:defRPr lang="da-DK"/>
            </a:defPPr>
            <a:lvl1pPr algn="r">
              <a:lnSpc>
                <a:spcPts val="400"/>
              </a:lnSpc>
              <a:spcBef>
                <a:spcPts val="0"/>
              </a:spcBef>
              <a:defRPr sz="700" cap="all" baseline="0">
                <a:solidFill>
                  <a:schemeClr val="bg1"/>
                </a:solidFill>
              </a:defRPr>
            </a:lvl1pPr>
          </a:lstStyle>
          <a:p>
            <a:pPr lvl="0" algn="l"/>
            <a:r>
              <a:rPr lang="da-DK" sz="500">
                <a:solidFill>
                  <a:schemeClr val="bg1"/>
                </a:solidFill>
              </a:rPr>
              <a:t>KMD A/S</a:t>
            </a:r>
          </a:p>
        </p:txBody>
      </p:sp>
      <p:sp>
        <p:nvSpPr>
          <p:cNvPr id="14" name="Pladsholder til indhold 13"/>
          <p:cNvSpPr>
            <a:spLocks noGrp="1"/>
          </p:cNvSpPr>
          <p:nvPr>
            <p:ph sz="quarter" idx="13" hasCustomPrompt="1"/>
          </p:nvPr>
        </p:nvSpPr>
        <p:spPr>
          <a:xfrm>
            <a:off x="696385" y="1482724"/>
            <a:ext cx="10729383" cy="4251325"/>
          </a:xfrm>
        </p:spPr>
        <p:txBody>
          <a:bodyPr/>
          <a:lstStyle>
            <a:lvl1pPr marL="182563" indent="-182563">
              <a:spcBef>
                <a:spcPts val="1200"/>
              </a:spcBef>
              <a:buClr>
                <a:schemeClr val="tx2"/>
              </a:buClr>
              <a:buFont typeface="Verdana" panose="020B0604030504040204" pitchFamily="34" charset="0"/>
              <a:buChar char="_"/>
              <a:defRPr baseline="0"/>
            </a:lvl1pPr>
            <a:lvl2pPr marL="357188" indent="-182563">
              <a:spcBef>
                <a:spcPts val="1200"/>
              </a:spcBef>
              <a:buClr>
                <a:schemeClr val="tx2"/>
              </a:buClr>
              <a:buSzPct val="100000"/>
              <a:buFont typeface="Verdana" panose="020B0604030504040204" pitchFamily="34" charset="0"/>
              <a:buChar char="_"/>
              <a:defRPr sz="1400"/>
            </a:lvl2pPr>
            <a:lvl3pPr marL="538163" indent="-179388">
              <a:spcBef>
                <a:spcPts val="1200"/>
              </a:spcBef>
              <a:buClr>
                <a:schemeClr val="tx2"/>
              </a:buClr>
              <a:buFont typeface="Verdana" panose="020B0604030504040204" pitchFamily="34" charset="0"/>
              <a:buChar char="_"/>
              <a:defRPr sz="1200" baseline="0"/>
            </a:lvl3pPr>
            <a:lvl4pPr marL="804863" indent="-182563">
              <a:spcBef>
                <a:spcPts val="1200"/>
              </a:spcBef>
              <a:buClr>
                <a:schemeClr val="tx2"/>
              </a:buClr>
              <a:buFont typeface="Verdana" panose="020B0604030504040204" pitchFamily="34" charset="0"/>
              <a:buChar char="_"/>
              <a:defRPr sz="1200" baseline="0"/>
            </a:lvl4pPr>
          </a:lstStyle>
          <a:p>
            <a:pPr lvl="0"/>
            <a:r>
              <a:rPr lang="en-US" noProof="0" dirty="0"/>
              <a:t>First level</a:t>
            </a:r>
          </a:p>
          <a:p>
            <a:pPr lvl="1"/>
            <a:r>
              <a:rPr lang="en-US" noProof="0" dirty="0"/>
              <a:t>Second level</a:t>
            </a:r>
          </a:p>
          <a:p>
            <a:pPr lvl="2"/>
            <a:r>
              <a:rPr lang="en-US" sz="1200" noProof="0" dirty="0"/>
              <a:t>Third level</a:t>
            </a:r>
          </a:p>
          <a:p>
            <a:pPr lvl="3"/>
            <a:r>
              <a:rPr lang="en-US" noProof="0" dirty="0"/>
              <a:t>Forth level</a:t>
            </a:r>
          </a:p>
          <a:p>
            <a:pPr lvl="2"/>
            <a:endParaRPr lang="en-US" noProof="0" dirty="0"/>
          </a:p>
          <a:p>
            <a:pPr lvl="3"/>
            <a:endParaRPr lang="en-US" noProof="0" dirty="0"/>
          </a:p>
          <a:p>
            <a:pPr lvl="2"/>
            <a:endParaRPr lang="en-US" sz="1400" noProof="0" dirty="0"/>
          </a:p>
          <a:p>
            <a:pPr lvl="3"/>
            <a:endParaRPr lang="en-US" noProof="0" dirty="0"/>
          </a:p>
        </p:txBody>
      </p:sp>
      <p:sp>
        <p:nvSpPr>
          <p:cNvPr id="8" name="SPP_Klassifikation"/>
          <p:cNvSpPr txBox="1"/>
          <p:nvPr userDrawn="1"/>
        </p:nvSpPr>
        <p:spPr>
          <a:xfrm>
            <a:off x="433151" y="6466108"/>
            <a:ext cx="2708524" cy="1494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defPPr>
              <a:defRPr lang="da-DK"/>
            </a:defPPr>
            <a:lvl1pPr algn="r">
              <a:lnSpc>
                <a:spcPts val="400"/>
              </a:lnSpc>
              <a:spcBef>
                <a:spcPts val="0"/>
              </a:spcBef>
              <a:defRPr sz="700" cap="all" baseline="0">
                <a:solidFill>
                  <a:schemeClr val="bg1"/>
                </a:solidFill>
              </a:defRPr>
            </a:lvl1pPr>
          </a:lstStyle>
          <a:p>
            <a:pPr lvl="0" algn="l"/>
            <a:r>
              <a:rPr lang="da-DK" sz="500">
                <a:solidFill>
                  <a:schemeClr val="bg1"/>
                </a:solidFill>
              </a:rPr>
              <a:t>Internt</a:t>
            </a:r>
          </a:p>
        </p:txBody>
      </p:sp>
      <p:sp>
        <p:nvSpPr>
          <p:cNvPr id="9" name="SPP_Selskab"/>
          <p:cNvSpPr txBox="1"/>
          <p:nvPr userDrawn="1"/>
        </p:nvSpPr>
        <p:spPr>
          <a:xfrm>
            <a:off x="436033" y="6374668"/>
            <a:ext cx="2708524" cy="12138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defPPr>
              <a:defRPr lang="da-DK"/>
            </a:defPPr>
            <a:lvl1pPr algn="r">
              <a:lnSpc>
                <a:spcPts val="400"/>
              </a:lnSpc>
              <a:spcBef>
                <a:spcPts val="0"/>
              </a:spcBef>
              <a:defRPr sz="700" cap="all" baseline="0">
                <a:solidFill>
                  <a:schemeClr val="bg1"/>
                </a:solidFill>
              </a:defRPr>
            </a:lvl1pPr>
          </a:lstStyle>
          <a:p>
            <a:pPr lvl="0" algn="l"/>
            <a:r>
              <a:rPr lang="da-DK" sz="500">
                <a:solidFill>
                  <a:schemeClr val="bg1"/>
                </a:solidFill>
              </a:rPr>
              <a:t>KMD A/S</a:t>
            </a:r>
          </a:p>
        </p:txBody>
      </p:sp>
    </p:spTree>
    <p:extLst>
      <p:ext uri="{BB962C8B-B14F-4D97-AF65-F5344CB8AC3E}">
        <p14:creationId xmlns:p14="http://schemas.microsoft.com/office/powerpoint/2010/main" val="4145211356"/>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
        <p:nvSpPr>
          <p:cNvPr id="3" name="Pladsholder til indhold 2"/>
          <p:cNvSpPr>
            <a:spLocks noGrp="1"/>
          </p:cNvSpPr>
          <p:nvPr>
            <p:ph idx="1"/>
          </p:nvPr>
        </p:nvSpPr>
        <p:spPr/>
        <p:txBody>
          <a:body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p:cNvSpPr>
            <a:spLocks noGrp="1"/>
          </p:cNvSpPr>
          <p:nvPr>
            <p:ph type="dt" sz="half" idx="10"/>
          </p:nvPr>
        </p:nvSpPr>
        <p:spPr/>
        <p:txBody>
          <a:bodyPr/>
          <a:lstStyle/>
          <a:p>
            <a:fld id="{D9FC07F3-DB47-4CC3-A53A-C600270B27C5}" type="datetimeFigureOut">
              <a:rPr lang="da-DK" smtClean="0"/>
              <a:t>12-06-2023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slidenummer 5"/>
          <p:cNvSpPr>
            <a:spLocks noGrp="1"/>
          </p:cNvSpPr>
          <p:nvPr>
            <p:ph type="sldNum" sz="quarter" idx="12"/>
          </p:nvPr>
        </p:nvSpPr>
        <p:spPr/>
        <p:txBody>
          <a:bodyPr/>
          <a:lstStyle/>
          <a:p>
            <a:fld id="{BEBE584A-C70E-4E96-B4BB-6546FCA9AACB}" type="slidenum">
              <a:rPr lang="da-DK" smtClean="0"/>
              <a:t>‹nr.›</a:t>
            </a:fld>
            <a:endParaRPr lang="da-DK"/>
          </a:p>
        </p:txBody>
      </p:sp>
    </p:spTree>
    <p:extLst>
      <p:ext uri="{BB962C8B-B14F-4D97-AF65-F5344CB8AC3E}">
        <p14:creationId xmlns:p14="http://schemas.microsoft.com/office/powerpoint/2010/main" val="2086938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a-DK"/>
              <a:t>Klik for at redigere i master</a:t>
            </a:r>
          </a:p>
        </p:txBody>
      </p:sp>
      <p:sp>
        <p:nvSpPr>
          <p:cNvPr id="3" name="Pladsholder til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i master</a:t>
            </a:r>
          </a:p>
        </p:txBody>
      </p:sp>
      <p:sp>
        <p:nvSpPr>
          <p:cNvPr id="4" name="Pladsholder til dato 3"/>
          <p:cNvSpPr>
            <a:spLocks noGrp="1"/>
          </p:cNvSpPr>
          <p:nvPr>
            <p:ph type="dt" sz="half" idx="10"/>
          </p:nvPr>
        </p:nvSpPr>
        <p:spPr/>
        <p:txBody>
          <a:bodyPr/>
          <a:lstStyle/>
          <a:p>
            <a:fld id="{D9FC07F3-DB47-4CC3-A53A-C600270B27C5}" type="datetimeFigureOut">
              <a:rPr lang="da-DK" smtClean="0"/>
              <a:t>12-06-2023</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slidenummer 5"/>
          <p:cNvSpPr>
            <a:spLocks noGrp="1"/>
          </p:cNvSpPr>
          <p:nvPr>
            <p:ph type="sldNum" sz="quarter" idx="12"/>
          </p:nvPr>
        </p:nvSpPr>
        <p:spPr/>
        <p:txBody>
          <a:bodyPr/>
          <a:lstStyle/>
          <a:p>
            <a:fld id="{BEBE584A-C70E-4E96-B4BB-6546FCA9AACB}" type="slidenum">
              <a:rPr lang="da-DK" smtClean="0"/>
              <a:t>‹nr.›</a:t>
            </a:fld>
            <a:endParaRPr lang="da-DK"/>
          </a:p>
        </p:txBody>
      </p:sp>
    </p:spTree>
    <p:extLst>
      <p:ext uri="{BB962C8B-B14F-4D97-AF65-F5344CB8AC3E}">
        <p14:creationId xmlns:p14="http://schemas.microsoft.com/office/powerpoint/2010/main" val="26423348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
        <p:nvSpPr>
          <p:cNvPr id="3" name="Pladsholder til indhold 2"/>
          <p:cNvSpPr>
            <a:spLocks noGrp="1"/>
          </p:cNvSpPr>
          <p:nvPr>
            <p:ph sz="half" idx="1"/>
          </p:nvPr>
        </p:nvSpPr>
        <p:spPr>
          <a:xfrm>
            <a:off x="838200" y="1825625"/>
            <a:ext cx="5181600" cy="4351338"/>
          </a:xfrm>
        </p:spPr>
        <p:txBody>
          <a:body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p:cNvSpPr>
            <a:spLocks noGrp="1"/>
          </p:cNvSpPr>
          <p:nvPr>
            <p:ph sz="half" idx="2"/>
          </p:nvPr>
        </p:nvSpPr>
        <p:spPr>
          <a:xfrm>
            <a:off x="6172200" y="1825625"/>
            <a:ext cx="5181600" cy="4351338"/>
          </a:xfrm>
        </p:spPr>
        <p:txBody>
          <a:body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p:cNvSpPr>
            <a:spLocks noGrp="1"/>
          </p:cNvSpPr>
          <p:nvPr>
            <p:ph type="dt" sz="half" idx="10"/>
          </p:nvPr>
        </p:nvSpPr>
        <p:spPr/>
        <p:txBody>
          <a:bodyPr/>
          <a:lstStyle/>
          <a:p>
            <a:fld id="{D9FC07F3-DB47-4CC3-A53A-C600270B27C5}" type="datetimeFigureOut">
              <a:rPr lang="da-DK" smtClean="0"/>
              <a:t>12-06-2023</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slidenummer 6"/>
          <p:cNvSpPr>
            <a:spLocks noGrp="1"/>
          </p:cNvSpPr>
          <p:nvPr>
            <p:ph type="sldNum" sz="quarter" idx="12"/>
          </p:nvPr>
        </p:nvSpPr>
        <p:spPr/>
        <p:txBody>
          <a:bodyPr/>
          <a:lstStyle/>
          <a:p>
            <a:fld id="{BEBE584A-C70E-4E96-B4BB-6546FCA9AACB}" type="slidenum">
              <a:rPr lang="da-DK" smtClean="0"/>
              <a:t>‹nr.›</a:t>
            </a:fld>
            <a:endParaRPr lang="da-DK"/>
          </a:p>
        </p:txBody>
      </p:sp>
    </p:spTree>
    <p:extLst>
      <p:ext uri="{BB962C8B-B14F-4D97-AF65-F5344CB8AC3E}">
        <p14:creationId xmlns:p14="http://schemas.microsoft.com/office/powerpoint/2010/main" val="4264851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a-DK"/>
              <a:t>Klik for at redigere i master</a:t>
            </a:r>
          </a:p>
        </p:txBody>
      </p:sp>
      <p:sp>
        <p:nvSpPr>
          <p:cNvPr id="3" name="Pladsholder til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i master</a:t>
            </a:r>
          </a:p>
        </p:txBody>
      </p:sp>
      <p:sp>
        <p:nvSpPr>
          <p:cNvPr id="4" name="Pladsholder til indhold 3"/>
          <p:cNvSpPr>
            <a:spLocks noGrp="1"/>
          </p:cNvSpPr>
          <p:nvPr>
            <p:ph sz="half" idx="2"/>
          </p:nvPr>
        </p:nvSpPr>
        <p:spPr>
          <a:xfrm>
            <a:off x="839788" y="2505075"/>
            <a:ext cx="5157787" cy="3684588"/>
          </a:xfrm>
        </p:spPr>
        <p:txBody>
          <a:body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i master</a:t>
            </a:r>
          </a:p>
        </p:txBody>
      </p:sp>
      <p:sp>
        <p:nvSpPr>
          <p:cNvPr id="6" name="Pladsholder til indhold 5"/>
          <p:cNvSpPr>
            <a:spLocks noGrp="1"/>
          </p:cNvSpPr>
          <p:nvPr>
            <p:ph sz="quarter" idx="4"/>
          </p:nvPr>
        </p:nvSpPr>
        <p:spPr>
          <a:xfrm>
            <a:off x="6172200" y="2505075"/>
            <a:ext cx="5183188" cy="3684588"/>
          </a:xfrm>
        </p:spPr>
        <p:txBody>
          <a:body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p:cNvSpPr>
            <a:spLocks noGrp="1"/>
          </p:cNvSpPr>
          <p:nvPr>
            <p:ph type="dt" sz="half" idx="10"/>
          </p:nvPr>
        </p:nvSpPr>
        <p:spPr/>
        <p:txBody>
          <a:bodyPr/>
          <a:lstStyle/>
          <a:p>
            <a:fld id="{D9FC07F3-DB47-4CC3-A53A-C600270B27C5}" type="datetimeFigureOut">
              <a:rPr lang="da-DK" smtClean="0"/>
              <a:t>12-06-2023</a:t>
            </a:fld>
            <a:endParaRPr lang="da-DK"/>
          </a:p>
        </p:txBody>
      </p:sp>
      <p:sp>
        <p:nvSpPr>
          <p:cNvPr id="8" name="Pladsholder til sidefod 7"/>
          <p:cNvSpPr>
            <a:spLocks noGrp="1"/>
          </p:cNvSpPr>
          <p:nvPr>
            <p:ph type="ftr" sz="quarter" idx="11"/>
          </p:nvPr>
        </p:nvSpPr>
        <p:spPr/>
        <p:txBody>
          <a:bodyPr/>
          <a:lstStyle/>
          <a:p>
            <a:endParaRPr lang="da-DK"/>
          </a:p>
        </p:txBody>
      </p:sp>
      <p:sp>
        <p:nvSpPr>
          <p:cNvPr id="9" name="Pladsholder til slidenummer 8"/>
          <p:cNvSpPr>
            <a:spLocks noGrp="1"/>
          </p:cNvSpPr>
          <p:nvPr>
            <p:ph type="sldNum" sz="quarter" idx="12"/>
          </p:nvPr>
        </p:nvSpPr>
        <p:spPr/>
        <p:txBody>
          <a:bodyPr/>
          <a:lstStyle/>
          <a:p>
            <a:fld id="{BEBE584A-C70E-4E96-B4BB-6546FCA9AACB}" type="slidenum">
              <a:rPr lang="da-DK" smtClean="0"/>
              <a:t>‹nr.›</a:t>
            </a:fld>
            <a:endParaRPr lang="da-DK"/>
          </a:p>
        </p:txBody>
      </p:sp>
    </p:spTree>
    <p:extLst>
      <p:ext uri="{BB962C8B-B14F-4D97-AF65-F5344CB8AC3E}">
        <p14:creationId xmlns:p14="http://schemas.microsoft.com/office/powerpoint/2010/main" val="3505359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
        <p:nvSpPr>
          <p:cNvPr id="3" name="Pladsholder til dato 2"/>
          <p:cNvSpPr>
            <a:spLocks noGrp="1"/>
          </p:cNvSpPr>
          <p:nvPr>
            <p:ph type="dt" sz="half" idx="10"/>
          </p:nvPr>
        </p:nvSpPr>
        <p:spPr/>
        <p:txBody>
          <a:bodyPr/>
          <a:lstStyle/>
          <a:p>
            <a:fld id="{D9FC07F3-DB47-4CC3-A53A-C600270B27C5}" type="datetimeFigureOut">
              <a:rPr lang="da-DK" smtClean="0"/>
              <a:t>12-06-2023</a:t>
            </a:fld>
            <a:endParaRPr lang="da-DK"/>
          </a:p>
        </p:txBody>
      </p:sp>
      <p:sp>
        <p:nvSpPr>
          <p:cNvPr id="4" name="Pladsholder til sidefod 3"/>
          <p:cNvSpPr>
            <a:spLocks noGrp="1"/>
          </p:cNvSpPr>
          <p:nvPr>
            <p:ph type="ftr" sz="quarter" idx="11"/>
          </p:nvPr>
        </p:nvSpPr>
        <p:spPr/>
        <p:txBody>
          <a:bodyPr/>
          <a:lstStyle/>
          <a:p>
            <a:endParaRPr lang="da-DK"/>
          </a:p>
        </p:txBody>
      </p:sp>
      <p:sp>
        <p:nvSpPr>
          <p:cNvPr id="5" name="Pladsholder til slidenummer 4"/>
          <p:cNvSpPr>
            <a:spLocks noGrp="1"/>
          </p:cNvSpPr>
          <p:nvPr>
            <p:ph type="sldNum" sz="quarter" idx="12"/>
          </p:nvPr>
        </p:nvSpPr>
        <p:spPr/>
        <p:txBody>
          <a:bodyPr/>
          <a:lstStyle/>
          <a:p>
            <a:fld id="{BEBE584A-C70E-4E96-B4BB-6546FCA9AACB}" type="slidenum">
              <a:rPr lang="da-DK" smtClean="0"/>
              <a:t>‹nr.›</a:t>
            </a:fld>
            <a:endParaRPr lang="da-DK"/>
          </a:p>
        </p:txBody>
      </p:sp>
    </p:spTree>
    <p:extLst>
      <p:ext uri="{BB962C8B-B14F-4D97-AF65-F5344CB8AC3E}">
        <p14:creationId xmlns:p14="http://schemas.microsoft.com/office/powerpoint/2010/main" val="2393350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D9FC07F3-DB47-4CC3-A53A-C600270B27C5}" type="datetimeFigureOut">
              <a:rPr lang="da-DK" smtClean="0"/>
              <a:t>12-06-2023</a:t>
            </a:fld>
            <a:endParaRPr lang="da-DK"/>
          </a:p>
        </p:txBody>
      </p:sp>
      <p:sp>
        <p:nvSpPr>
          <p:cNvPr id="3" name="Pladsholder til sidefod 2"/>
          <p:cNvSpPr>
            <a:spLocks noGrp="1"/>
          </p:cNvSpPr>
          <p:nvPr>
            <p:ph type="ftr" sz="quarter" idx="11"/>
          </p:nvPr>
        </p:nvSpPr>
        <p:spPr/>
        <p:txBody>
          <a:bodyPr/>
          <a:lstStyle/>
          <a:p>
            <a:endParaRPr lang="da-DK"/>
          </a:p>
        </p:txBody>
      </p:sp>
      <p:sp>
        <p:nvSpPr>
          <p:cNvPr id="4" name="Pladsholder til slidenummer 3"/>
          <p:cNvSpPr>
            <a:spLocks noGrp="1"/>
          </p:cNvSpPr>
          <p:nvPr>
            <p:ph type="sldNum" sz="quarter" idx="12"/>
          </p:nvPr>
        </p:nvSpPr>
        <p:spPr/>
        <p:txBody>
          <a:bodyPr/>
          <a:lstStyle/>
          <a:p>
            <a:fld id="{BEBE584A-C70E-4E96-B4BB-6546FCA9AACB}" type="slidenum">
              <a:rPr lang="da-DK" smtClean="0"/>
              <a:t>‹nr.›</a:t>
            </a:fld>
            <a:endParaRPr lang="da-DK"/>
          </a:p>
        </p:txBody>
      </p:sp>
    </p:spTree>
    <p:extLst>
      <p:ext uri="{BB962C8B-B14F-4D97-AF65-F5344CB8AC3E}">
        <p14:creationId xmlns:p14="http://schemas.microsoft.com/office/powerpoint/2010/main" val="517062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a:t>Klik for at redigere i master</a:t>
            </a:r>
          </a:p>
        </p:txBody>
      </p:sp>
      <p:sp>
        <p:nvSpPr>
          <p:cNvPr id="3" name="Pladsholder til indhol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i master</a:t>
            </a:r>
          </a:p>
        </p:txBody>
      </p:sp>
      <p:sp>
        <p:nvSpPr>
          <p:cNvPr id="5" name="Pladsholder til dato 4"/>
          <p:cNvSpPr>
            <a:spLocks noGrp="1"/>
          </p:cNvSpPr>
          <p:nvPr>
            <p:ph type="dt" sz="half" idx="10"/>
          </p:nvPr>
        </p:nvSpPr>
        <p:spPr/>
        <p:txBody>
          <a:bodyPr/>
          <a:lstStyle/>
          <a:p>
            <a:fld id="{D9FC07F3-DB47-4CC3-A53A-C600270B27C5}" type="datetimeFigureOut">
              <a:rPr lang="da-DK" smtClean="0"/>
              <a:t>12-06-2023</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slidenummer 6"/>
          <p:cNvSpPr>
            <a:spLocks noGrp="1"/>
          </p:cNvSpPr>
          <p:nvPr>
            <p:ph type="sldNum" sz="quarter" idx="12"/>
          </p:nvPr>
        </p:nvSpPr>
        <p:spPr/>
        <p:txBody>
          <a:bodyPr/>
          <a:lstStyle/>
          <a:p>
            <a:fld id="{BEBE584A-C70E-4E96-B4BB-6546FCA9AACB}" type="slidenum">
              <a:rPr lang="da-DK" smtClean="0"/>
              <a:t>‹nr.›</a:t>
            </a:fld>
            <a:endParaRPr lang="da-DK"/>
          </a:p>
        </p:txBody>
      </p:sp>
    </p:spTree>
    <p:extLst>
      <p:ext uri="{BB962C8B-B14F-4D97-AF65-F5344CB8AC3E}">
        <p14:creationId xmlns:p14="http://schemas.microsoft.com/office/powerpoint/2010/main" val="334587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a:t>Klik for at redigere i master</a:t>
            </a:r>
          </a:p>
        </p:txBody>
      </p:sp>
      <p:sp>
        <p:nvSpPr>
          <p:cNvPr id="3" name="Pladsholder til billed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i master</a:t>
            </a:r>
          </a:p>
        </p:txBody>
      </p:sp>
      <p:sp>
        <p:nvSpPr>
          <p:cNvPr id="5" name="Pladsholder til dato 4"/>
          <p:cNvSpPr>
            <a:spLocks noGrp="1"/>
          </p:cNvSpPr>
          <p:nvPr>
            <p:ph type="dt" sz="half" idx="10"/>
          </p:nvPr>
        </p:nvSpPr>
        <p:spPr/>
        <p:txBody>
          <a:bodyPr/>
          <a:lstStyle/>
          <a:p>
            <a:fld id="{D9FC07F3-DB47-4CC3-A53A-C600270B27C5}" type="datetimeFigureOut">
              <a:rPr lang="da-DK" smtClean="0"/>
              <a:t>12-06-2023</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slidenummer 6"/>
          <p:cNvSpPr>
            <a:spLocks noGrp="1"/>
          </p:cNvSpPr>
          <p:nvPr>
            <p:ph type="sldNum" sz="quarter" idx="12"/>
          </p:nvPr>
        </p:nvSpPr>
        <p:spPr/>
        <p:txBody>
          <a:bodyPr/>
          <a:lstStyle/>
          <a:p>
            <a:fld id="{BEBE584A-C70E-4E96-B4BB-6546FCA9AACB}" type="slidenum">
              <a:rPr lang="da-DK" smtClean="0"/>
              <a:t>‹nr.›</a:t>
            </a:fld>
            <a:endParaRPr lang="da-DK"/>
          </a:p>
        </p:txBody>
      </p:sp>
    </p:spTree>
    <p:extLst>
      <p:ext uri="{BB962C8B-B14F-4D97-AF65-F5344CB8AC3E}">
        <p14:creationId xmlns:p14="http://schemas.microsoft.com/office/powerpoint/2010/main" val="19363899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a:t>Klik for at redigere i master</a:t>
            </a:r>
          </a:p>
        </p:txBody>
      </p:sp>
      <p:sp>
        <p:nvSpPr>
          <p:cNvPr id="3" name="Pladsholder til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C07F3-DB47-4CC3-A53A-C600270B27C5}" type="datetimeFigureOut">
              <a:rPr lang="da-DK" smtClean="0"/>
              <a:t>12-06-2023</a:t>
            </a:fld>
            <a:endParaRPr lang="da-DK"/>
          </a:p>
        </p:txBody>
      </p:sp>
      <p:sp>
        <p:nvSpPr>
          <p:cNvPr id="5" name="Pladsholder til sidefod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slide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BE584A-C70E-4E96-B4BB-6546FCA9AACB}" type="slidenum">
              <a:rPr lang="da-DK" smtClean="0"/>
              <a:t>‹nr.›</a:t>
            </a:fld>
            <a:endParaRPr lang="da-DK"/>
          </a:p>
        </p:txBody>
      </p:sp>
    </p:spTree>
    <p:extLst>
      <p:ext uri="{BB962C8B-B14F-4D97-AF65-F5344CB8AC3E}">
        <p14:creationId xmlns:p14="http://schemas.microsoft.com/office/powerpoint/2010/main" val="31665850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4.jpg"/></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exemplarglobal.org/audit-simulator/"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hyperlink" Target="https://www.google.com/url?sa=t&amp;rct=j&amp;q=&amp;esrc=s&amp;source=web&amp;cd=&amp;ved=2ahUKEwjf5azcx5j4AhXqvKQKHZ-3D38QFnoECBIQAQ&amp;url=https://www2.deloitte.com/content/dam/Deloitte/us/Documents/regulatory/us-reg-modernizing-compliance-enabling-and-moving-with-the-speed-of-business.pdf&amp;usg=AOvVaw1-KJVWYu1zyRA4s8g258aZ" TargetMode="External"/><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hyperlink" Target="https://shop.idw-verlag.de/media/ae/8c/99/1604653645/978380211725_leseprobe.pdf"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524000"/>
            <a:ext cx="9144000" cy="171599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rmAutofit fontScale="90000"/>
          </a:bodyPr>
          <a:lstStyle/>
          <a:p>
            <a:r>
              <a:rPr lang="en-GB" dirty="0">
                <a:solidFill>
                  <a:schemeClr val="accent2"/>
                </a:solidFill>
              </a:rPr>
              <a:t>Assurance of compliance controls</a:t>
            </a:r>
            <a:endParaRPr lang="da-DK" dirty="0">
              <a:solidFill>
                <a:schemeClr val="accent2"/>
              </a:solidFill>
            </a:endParaRPr>
          </a:p>
        </p:txBody>
      </p:sp>
      <p:sp>
        <p:nvSpPr>
          <p:cNvPr id="3" name="Undertitel 2"/>
          <p:cNvSpPr>
            <a:spLocks noGrp="1"/>
          </p:cNvSpPr>
          <p:nvPr>
            <p:ph type="subTitle" idx="1"/>
          </p:nvPr>
        </p:nvSpPr>
        <p:spPr>
          <a:xfrm>
            <a:off x="1524000" y="3602037"/>
            <a:ext cx="9144000" cy="1865889"/>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noAutofit/>
          </a:bodyPr>
          <a:lstStyle/>
          <a:p>
            <a:r>
              <a:rPr lang="en-US" sz="3200" dirty="0">
                <a:solidFill>
                  <a:schemeClr val="accent2"/>
                </a:solidFill>
                <a:latin typeface="+mj-lt"/>
                <a:ea typeface="+mj-ea"/>
                <a:cs typeface="+mj-cs"/>
              </a:rPr>
              <a:t>Auditing the compliance program and the work of the compliance officer</a:t>
            </a:r>
          </a:p>
          <a:p>
            <a:r>
              <a:rPr lang="en-US" sz="3200" dirty="0">
                <a:solidFill>
                  <a:schemeClr val="accent2"/>
                </a:solidFill>
                <a:latin typeface="+mj-lt"/>
                <a:ea typeface="+mj-ea"/>
                <a:cs typeface="+mj-cs"/>
              </a:rPr>
              <a:t>Internal and External audits</a:t>
            </a:r>
            <a:br>
              <a:rPr lang="en-US" sz="3200" dirty="0">
                <a:solidFill>
                  <a:schemeClr val="accent2"/>
                </a:solidFill>
                <a:latin typeface="+mj-lt"/>
                <a:ea typeface="+mj-ea"/>
                <a:cs typeface="+mj-cs"/>
              </a:rPr>
            </a:br>
            <a:endParaRPr lang="da-DK" sz="3200" dirty="0">
              <a:solidFill>
                <a:schemeClr val="accent2"/>
              </a:solidFill>
              <a:latin typeface="+mj-lt"/>
              <a:ea typeface="+mj-ea"/>
              <a:cs typeface="+mj-cs"/>
            </a:endParaRPr>
          </a:p>
        </p:txBody>
      </p:sp>
      <p:pic>
        <p:nvPicPr>
          <p:cNvPr id="4" name="Billede 3"/>
          <p:cNvPicPr>
            <a:picLocks noChangeAspect="1"/>
          </p:cNvPicPr>
          <p:nvPr/>
        </p:nvPicPr>
        <p:blipFill>
          <a:blip r:embed="rId3"/>
          <a:stretch>
            <a:fillRect/>
          </a:stretch>
        </p:blipFill>
        <p:spPr>
          <a:xfrm>
            <a:off x="9901646" y="6012797"/>
            <a:ext cx="2290354" cy="845203"/>
          </a:xfrm>
          <a:prstGeom prst="rect">
            <a:avLst/>
          </a:prstGeom>
        </p:spPr>
      </p:pic>
    </p:spTree>
    <p:extLst>
      <p:ext uri="{BB962C8B-B14F-4D97-AF65-F5344CB8AC3E}">
        <p14:creationId xmlns:p14="http://schemas.microsoft.com/office/powerpoint/2010/main" val="22625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390"/>
            <a:ext cx="12194473" cy="6856610"/>
          </a:xfrm>
          <a:prstGeom prst="rect">
            <a:avLst/>
          </a:prstGeom>
        </p:spPr>
      </p:pic>
      <p:pic>
        <p:nvPicPr>
          <p:cNvPr id="3" name="Billede 2"/>
          <p:cNvPicPr>
            <a:picLocks noChangeAspect="1"/>
          </p:cNvPicPr>
          <p:nvPr/>
        </p:nvPicPr>
        <p:blipFill>
          <a:blip r:embed="rId3"/>
          <a:stretch>
            <a:fillRect/>
          </a:stretch>
        </p:blipFill>
        <p:spPr>
          <a:xfrm>
            <a:off x="9901646" y="6012797"/>
            <a:ext cx="2290354" cy="845203"/>
          </a:xfrm>
          <a:prstGeom prst="rect">
            <a:avLst/>
          </a:prstGeom>
        </p:spPr>
      </p:pic>
    </p:spTree>
    <p:extLst>
      <p:ext uri="{BB962C8B-B14F-4D97-AF65-F5344CB8AC3E}">
        <p14:creationId xmlns:p14="http://schemas.microsoft.com/office/powerpoint/2010/main" val="26637232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390"/>
            <a:ext cx="12194473" cy="6856610"/>
          </a:xfrm>
          <a:prstGeom prst="rect">
            <a:avLst/>
          </a:prstGeom>
        </p:spPr>
      </p:pic>
      <p:pic>
        <p:nvPicPr>
          <p:cNvPr id="3" name="Billede 2"/>
          <p:cNvPicPr>
            <a:picLocks noChangeAspect="1"/>
          </p:cNvPicPr>
          <p:nvPr/>
        </p:nvPicPr>
        <p:blipFill>
          <a:blip r:embed="rId3"/>
          <a:stretch>
            <a:fillRect/>
          </a:stretch>
        </p:blipFill>
        <p:spPr>
          <a:xfrm>
            <a:off x="9901646" y="6012797"/>
            <a:ext cx="2290354" cy="845203"/>
          </a:xfrm>
          <a:prstGeom prst="rect">
            <a:avLst/>
          </a:prstGeom>
        </p:spPr>
      </p:pic>
    </p:spTree>
    <p:extLst>
      <p:ext uri="{BB962C8B-B14F-4D97-AF65-F5344CB8AC3E}">
        <p14:creationId xmlns:p14="http://schemas.microsoft.com/office/powerpoint/2010/main" val="33040781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390"/>
            <a:ext cx="12194473" cy="6856610"/>
          </a:xfrm>
          <a:prstGeom prst="rect">
            <a:avLst/>
          </a:prstGeom>
        </p:spPr>
      </p:pic>
      <p:pic>
        <p:nvPicPr>
          <p:cNvPr id="3" name="Billede 2"/>
          <p:cNvPicPr>
            <a:picLocks noChangeAspect="1"/>
          </p:cNvPicPr>
          <p:nvPr/>
        </p:nvPicPr>
        <p:blipFill>
          <a:blip r:embed="rId3"/>
          <a:stretch>
            <a:fillRect/>
          </a:stretch>
        </p:blipFill>
        <p:spPr>
          <a:xfrm>
            <a:off x="9901646" y="6012797"/>
            <a:ext cx="2290354" cy="845203"/>
          </a:xfrm>
          <a:prstGeom prst="rect">
            <a:avLst/>
          </a:prstGeom>
        </p:spPr>
      </p:pic>
    </p:spTree>
    <p:extLst>
      <p:ext uri="{BB962C8B-B14F-4D97-AF65-F5344CB8AC3E}">
        <p14:creationId xmlns:p14="http://schemas.microsoft.com/office/powerpoint/2010/main" val="578248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390"/>
            <a:ext cx="12194473" cy="6856610"/>
          </a:xfrm>
          <a:prstGeom prst="rect">
            <a:avLst/>
          </a:prstGeom>
        </p:spPr>
      </p:pic>
      <p:pic>
        <p:nvPicPr>
          <p:cNvPr id="3" name="Billede 2"/>
          <p:cNvPicPr>
            <a:picLocks noChangeAspect="1"/>
          </p:cNvPicPr>
          <p:nvPr/>
        </p:nvPicPr>
        <p:blipFill>
          <a:blip r:embed="rId3"/>
          <a:stretch>
            <a:fillRect/>
          </a:stretch>
        </p:blipFill>
        <p:spPr>
          <a:xfrm>
            <a:off x="9901646" y="6012797"/>
            <a:ext cx="2290354" cy="845203"/>
          </a:xfrm>
          <a:prstGeom prst="rect">
            <a:avLst/>
          </a:prstGeom>
        </p:spPr>
      </p:pic>
    </p:spTree>
    <p:extLst>
      <p:ext uri="{BB962C8B-B14F-4D97-AF65-F5344CB8AC3E}">
        <p14:creationId xmlns:p14="http://schemas.microsoft.com/office/powerpoint/2010/main" val="19701612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390"/>
            <a:ext cx="12194473" cy="6856610"/>
          </a:xfrm>
          <a:prstGeom prst="rect">
            <a:avLst/>
          </a:prstGeom>
        </p:spPr>
      </p:pic>
      <p:pic>
        <p:nvPicPr>
          <p:cNvPr id="3" name="Billede 2"/>
          <p:cNvPicPr>
            <a:picLocks noChangeAspect="1"/>
          </p:cNvPicPr>
          <p:nvPr/>
        </p:nvPicPr>
        <p:blipFill>
          <a:blip r:embed="rId3"/>
          <a:stretch>
            <a:fillRect/>
          </a:stretch>
        </p:blipFill>
        <p:spPr>
          <a:xfrm>
            <a:off x="9901646" y="6012797"/>
            <a:ext cx="2290354" cy="845203"/>
          </a:xfrm>
          <a:prstGeom prst="rect">
            <a:avLst/>
          </a:prstGeom>
        </p:spPr>
      </p:pic>
    </p:spTree>
    <p:extLst>
      <p:ext uri="{BB962C8B-B14F-4D97-AF65-F5344CB8AC3E}">
        <p14:creationId xmlns:p14="http://schemas.microsoft.com/office/powerpoint/2010/main" val="2084972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 xmlns:a16="http://schemas.microsoft.com/office/drawing/2014/main" id="{50D1C5B3-B60D-4696-AE60-100D5EC8AB5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 xmlns:a16="http://schemas.microsoft.com/office/drawing/2014/main" id="{6C45AC87-1D03-4452-BBE4-712E10796A8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0" y="0"/>
            <a:ext cx="12192000" cy="2835786"/>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 xmlns:a16="http://schemas.microsoft.com/office/drawing/2014/main" id="{D3A66E38-056D-4A0A-BF1D-682AB052988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9080500" y="6"/>
            <a:ext cx="3111498" cy="2835780"/>
          </a:xfrm>
          <a:prstGeom prst="rect">
            <a:avLst/>
          </a:prstGeom>
          <a:gradFill>
            <a:gsLst>
              <a:gs pos="0">
                <a:srgbClr val="000000">
                  <a:alpha val="63000"/>
                </a:srgbClr>
              </a:gs>
              <a:gs pos="100000">
                <a:schemeClr val="accent1">
                  <a:lumMod val="7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 xmlns:a16="http://schemas.microsoft.com/office/drawing/2014/main" id="{E7D0A197-F7EC-4629-86FB-48D5D3B829A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0" y="5"/>
            <a:ext cx="12192000" cy="2835780"/>
          </a:xfrm>
          <a:prstGeom prst="rect">
            <a:avLst/>
          </a:prstGeom>
          <a:gradFill>
            <a:gsLst>
              <a:gs pos="39000">
                <a:schemeClr val="accent1">
                  <a:lumMod val="50000"/>
                  <a:alpha val="0"/>
                </a:schemeClr>
              </a:gs>
              <a:gs pos="100000">
                <a:srgbClr val="000000">
                  <a:alpha val="72000"/>
                </a:srgb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 xmlns:a16="http://schemas.microsoft.com/office/drawing/2014/main" id="{47251444-A29D-44A8-9E2E-263F0C215B1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426042" y="9496"/>
            <a:ext cx="11765956" cy="2826288"/>
          </a:xfrm>
          <a:prstGeom prst="rect">
            <a:avLst/>
          </a:prstGeom>
          <a:gradFill>
            <a:gsLst>
              <a:gs pos="0">
                <a:srgbClr val="000000">
                  <a:alpha val="8000"/>
                </a:srgbClr>
              </a:gs>
              <a:gs pos="76000">
                <a:schemeClr val="accent1">
                  <a:lumMod val="75000"/>
                  <a:alpha val="22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a:xfrm>
            <a:off x="1371600" y="488826"/>
            <a:ext cx="9448801" cy="1047132"/>
          </a:xfrm>
        </p:spPr>
        <p:txBody>
          <a:bodyPr anchor="ctr">
            <a:normAutofit/>
          </a:bodyPr>
          <a:lstStyle/>
          <a:p>
            <a:r>
              <a:rPr lang="en-GB" sz="4000">
                <a:solidFill>
                  <a:srgbClr val="FFFFFF"/>
                </a:solidFill>
              </a:rPr>
              <a:t>Assurance</a:t>
            </a:r>
          </a:p>
        </p:txBody>
      </p:sp>
      <p:pic>
        <p:nvPicPr>
          <p:cNvPr id="4" name="Billede 3"/>
          <p:cNvPicPr>
            <a:picLocks noChangeAspect="1"/>
          </p:cNvPicPr>
          <p:nvPr/>
        </p:nvPicPr>
        <p:blipFill rotWithShape="1">
          <a:blip r:embed="rId2">
            <a:extLst>
              <a:ext uri="{28A0092B-C50C-407E-A947-70E740481C1C}">
                <a14:useLocalDpi xmlns:a14="http://schemas.microsoft.com/office/drawing/2010/main" val="0"/>
              </a:ext>
            </a:extLst>
          </a:blip>
          <a:srcRect r="5" b="5"/>
          <a:stretch/>
        </p:blipFill>
        <p:spPr>
          <a:xfrm>
            <a:off x="1826653" y="1801891"/>
            <a:ext cx="2593464" cy="2593464"/>
          </a:xfrm>
          <a:custGeom>
            <a:avLst/>
            <a:gdLst/>
            <a:ahLst/>
            <a:cxnLst/>
            <a:rect l="l" t="t" r="r" b="b"/>
            <a:pathLst>
              <a:path w="2593464" h="2593464">
                <a:moveTo>
                  <a:pt x="1296732" y="0"/>
                </a:moveTo>
                <a:cubicBezTo>
                  <a:pt x="2012897" y="0"/>
                  <a:pt x="2593464" y="580567"/>
                  <a:pt x="2593464" y="1296732"/>
                </a:cubicBezTo>
                <a:cubicBezTo>
                  <a:pt x="2593464" y="2012897"/>
                  <a:pt x="2012897" y="2593464"/>
                  <a:pt x="1296732" y="2593464"/>
                </a:cubicBezTo>
                <a:cubicBezTo>
                  <a:pt x="580567" y="2593464"/>
                  <a:pt x="0" y="2012897"/>
                  <a:pt x="0" y="1296732"/>
                </a:cubicBezTo>
                <a:cubicBezTo>
                  <a:pt x="0" y="580567"/>
                  <a:pt x="580567" y="0"/>
                  <a:pt x="1296732" y="0"/>
                </a:cubicBezTo>
                <a:close/>
              </a:path>
            </a:pathLst>
          </a:custGeom>
        </p:spPr>
      </p:pic>
      <p:pic>
        <p:nvPicPr>
          <p:cNvPr id="7" name="Billede 6"/>
          <p:cNvPicPr>
            <a:picLocks noChangeAspect="1"/>
          </p:cNvPicPr>
          <p:nvPr/>
        </p:nvPicPr>
        <p:blipFill rotWithShape="1">
          <a:blip r:embed="rId3">
            <a:extLst>
              <a:ext uri="{28A0092B-C50C-407E-A947-70E740481C1C}">
                <a14:useLocalDpi xmlns:a14="http://schemas.microsoft.com/office/drawing/2010/main" val="0"/>
              </a:ext>
            </a:extLst>
          </a:blip>
          <a:srcRect r="5" b="5"/>
          <a:stretch/>
        </p:blipFill>
        <p:spPr>
          <a:xfrm>
            <a:off x="4813890" y="1801891"/>
            <a:ext cx="2593464" cy="2593464"/>
          </a:xfrm>
          <a:custGeom>
            <a:avLst/>
            <a:gdLst/>
            <a:ahLst/>
            <a:cxnLst/>
            <a:rect l="l" t="t" r="r" b="b"/>
            <a:pathLst>
              <a:path w="2593464" h="2593464">
                <a:moveTo>
                  <a:pt x="1296732" y="0"/>
                </a:moveTo>
                <a:cubicBezTo>
                  <a:pt x="2012897" y="0"/>
                  <a:pt x="2593464" y="580567"/>
                  <a:pt x="2593464" y="1296732"/>
                </a:cubicBezTo>
                <a:cubicBezTo>
                  <a:pt x="2593464" y="2012897"/>
                  <a:pt x="2012897" y="2593464"/>
                  <a:pt x="1296732" y="2593464"/>
                </a:cubicBezTo>
                <a:cubicBezTo>
                  <a:pt x="580567" y="2593464"/>
                  <a:pt x="0" y="2012897"/>
                  <a:pt x="0" y="1296732"/>
                </a:cubicBezTo>
                <a:cubicBezTo>
                  <a:pt x="0" y="580567"/>
                  <a:pt x="580567" y="0"/>
                  <a:pt x="1296732" y="0"/>
                </a:cubicBezTo>
                <a:close/>
              </a:path>
            </a:pathLst>
          </a:custGeom>
        </p:spPr>
      </p:pic>
      <p:pic>
        <p:nvPicPr>
          <p:cNvPr id="9" name="Billede 8"/>
          <p:cNvPicPr>
            <a:picLocks noChangeAspect="1"/>
          </p:cNvPicPr>
          <p:nvPr/>
        </p:nvPicPr>
        <p:blipFill rotWithShape="1">
          <a:blip r:embed="rId4">
            <a:extLst>
              <a:ext uri="{28A0092B-C50C-407E-A947-70E740481C1C}">
                <a14:useLocalDpi xmlns:a14="http://schemas.microsoft.com/office/drawing/2010/main" val="0"/>
              </a:ext>
            </a:extLst>
          </a:blip>
          <a:srcRect r="5" b="5"/>
          <a:stretch/>
        </p:blipFill>
        <p:spPr>
          <a:xfrm>
            <a:off x="7801127" y="1801891"/>
            <a:ext cx="2593464" cy="2593464"/>
          </a:xfrm>
          <a:custGeom>
            <a:avLst/>
            <a:gdLst/>
            <a:ahLst/>
            <a:cxnLst/>
            <a:rect l="l" t="t" r="r" b="b"/>
            <a:pathLst>
              <a:path w="2593464" h="2593464">
                <a:moveTo>
                  <a:pt x="1296732" y="0"/>
                </a:moveTo>
                <a:cubicBezTo>
                  <a:pt x="2012897" y="0"/>
                  <a:pt x="2593464" y="580567"/>
                  <a:pt x="2593464" y="1296732"/>
                </a:cubicBezTo>
                <a:cubicBezTo>
                  <a:pt x="2593464" y="2012897"/>
                  <a:pt x="2012897" y="2593464"/>
                  <a:pt x="1296732" y="2593464"/>
                </a:cubicBezTo>
                <a:cubicBezTo>
                  <a:pt x="580567" y="2593464"/>
                  <a:pt x="0" y="2012897"/>
                  <a:pt x="0" y="1296732"/>
                </a:cubicBezTo>
                <a:cubicBezTo>
                  <a:pt x="0" y="580567"/>
                  <a:pt x="580567" y="0"/>
                  <a:pt x="1296732" y="0"/>
                </a:cubicBezTo>
                <a:close/>
              </a:path>
            </a:pathLst>
          </a:custGeom>
        </p:spPr>
      </p:pic>
      <p:sp>
        <p:nvSpPr>
          <p:cNvPr id="3" name="Pladsholder til indhold 2"/>
          <p:cNvSpPr>
            <a:spLocks noGrp="1"/>
          </p:cNvSpPr>
          <p:nvPr>
            <p:ph idx="1"/>
          </p:nvPr>
        </p:nvSpPr>
        <p:spPr>
          <a:xfrm>
            <a:off x="1371601" y="4786744"/>
            <a:ext cx="9448800" cy="1442631"/>
          </a:xfrm>
        </p:spPr>
        <p:txBody>
          <a:bodyPr>
            <a:normAutofit/>
          </a:bodyPr>
          <a:lstStyle/>
          <a:p>
            <a:pPr marL="0" indent="0">
              <a:buNone/>
            </a:pPr>
            <a:r>
              <a:rPr lang="en-US" sz="2000"/>
              <a:t>When conducting business and acquiring services, we frequently use “assurers” or knowers. They are frequently known by other names, such as school censors, food and health inspectors, or something similar.</a:t>
            </a:r>
            <a:endParaRPr lang="en-GB" sz="2000"/>
          </a:p>
        </p:txBody>
      </p:sp>
      <p:pic>
        <p:nvPicPr>
          <p:cNvPr id="10" name="Billede 9"/>
          <p:cNvPicPr>
            <a:picLocks noChangeAspect="1"/>
          </p:cNvPicPr>
          <p:nvPr/>
        </p:nvPicPr>
        <p:blipFill>
          <a:blip r:embed="rId5"/>
          <a:stretch>
            <a:fillRect/>
          </a:stretch>
        </p:blipFill>
        <p:spPr>
          <a:xfrm>
            <a:off x="9901646" y="6012797"/>
            <a:ext cx="2290354" cy="845203"/>
          </a:xfrm>
          <a:prstGeom prst="rect">
            <a:avLst/>
          </a:prstGeom>
        </p:spPr>
      </p:pic>
    </p:spTree>
    <p:extLst>
      <p:ext uri="{BB962C8B-B14F-4D97-AF65-F5344CB8AC3E}">
        <p14:creationId xmlns:p14="http://schemas.microsoft.com/office/powerpoint/2010/main" val="140027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History of audit</a:t>
            </a:r>
          </a:p>
        </p:txBody>
      </p:sp>
      <p:sp>
        <p:nvSpPr>
          <p:cNvPr id="3" name="Pladsholder til indhold 2"/>
          <p:cNvSpPr>
            <a:spLocks noGrp="1"/>
          </p:cNvSpPr>
          <p:nvPr>
            <p:ph idx="1"/>
          </p:nvPr>
        </p:nvSpPr>
        <p:spPr>
          <a:xfrm>
            <a:off x="838200" y="2197100"/>
            <a:ext cx="4705350" cy="4351338"/>
          </a:xfrm>
        </p:spPr>
        <p:txBody>
          <a:bodyPr>
            <a:normAutofit fontScale="92500"/>
          </a:bodyPr>
          <a:lstStyle/>
          <a:p>
            <a:r>
              <a:rPr lang="en-GB" sz="2400" dirty="0"/>
              <a:t>Started in ancient Egypt</a:t>
            </a:r>
          </a:p>
          <a:p>
            <a:r>
              <a:rPr lang="en-US" sz="2400" dirty="0"/>
              <a:t>Victor </a:t>
            </a:r>
            <a:r>
              <a:rPr lang="en-US" sz="2400" dirty="0" err="1"/>
              <a:t>Brinck</a:t>
            </a:r>
            <a:r>
              <a:rPr lang="en-US" sz="2400" dirty="0"/>
              <a:t>: The IIA’s</a:t>
            </a:r>
            <a:br>
              <a:rPr lang="en-US" sz="2400" dirty="0"/>
            </a:br>
            <a:r>
              <a:rPr lang="en-US" sz="2400" i="1" dirty="0"/>
              <a:t>Statement of Responsibilities of the Internal Auditor </a:t>
            </a:r>
            <a:r>
              <a:rPr lang="en-US" sz="2400" dirty="0"/>
              <a:t>issued in 1947 </a:t>
            </a:r>
          </a:p>
          <a:p>
            <a:r>
              <a:rPr lang="en-US" sz="2400" dirty="0"/>
              <a:t>In 1978, The IIA formally approved the </a:t>
            </a:r>
            <a:r>
              <a:rPr lang="en-US" sz="2400" i="1" dirty="0"/>
              <a:t>Standards for the Professional Practice of Internal</a:t>
            </a:r>
            <a:br>
              <a:rPr lang="en-US" sz="2400" i="1" dirty="0"/>
            </a:br>
            <a:r>
              <a:rPr lang="en-US" sz="2400" i="1" dirty="0"/>
              <a:t>Auditing (Standards)</a:t>
            </a:r>
            <a:r>
              <a:rPr lang="en-US" sz="2400" dirty="0"/>
              <a:t> </a:t>
            </a:r>
          </a:p>
          <a:p>
            <a:r>
              <a:rPr lang="en-US" sz="2400" dirty="0"/>
              <a:t>Foreign Corrupt Practices Act (1977) emphasis on internal controls</a:t>
            </a:r>
          </a:p>
          <a:p>
            <a:r>
              <a:rPr lang="da-DK" sz="2400" dirty="0"/>
              <a:t>Sarbanes-</a:t>
            </a:r>
            <a:r>
              <a:rPr lang="da-DK" sz="2400" dirty="0" err="1"/>
              <a:t>Oxley</a:t>
            </a:r>
            <a:r>
              <a:rPr lang="da-DK" sz="2400" dirty="0"/>
              <a:t> </a:t>
            </a:r>
            <a:r>
              <a:rPr lang="da-DK" sz="2400" dirty="0" err="1"/>
              <a:t>Act</a:t>
            </a:r>
            <a:r>
              <a:rPr lang="da-DK" sz="2400" dirty="0"/>
              <a:t> of 2002 </a:t>
            </a:r>
            <a:br>
              <a:rPr lang="da-DK" sz="2400" dirty="0"/>
            </a:br>
            <a:endParaRPr lang="en-GB" sz="2400" dirty="0"/>
          </a:p>
        </p:txBody>
      </p:sp>
      <p:sp>
        <p:nvSpPr>
          <p:cNvPr id="4" name="Pladsholder til indhold 2"/>
          <p:cNvSpPr txBox="1">
            <a:spLocks/>
          </p:cNvSpPr>
          <p:nvPr/>
        </p:nvSpPr>
        <p:spPr>
          <a:xfrm>
            <a:off x="6648450" y="2197100"/>
            <a:ext cx="4705350" cy="435133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Japan and Toyota method</a:t>
            </a:r>
          </a:p>
          <a:p>
            <a:r>
              <a:rPr lang="en-GB" dirty="0"/>
              <a:t>Western electric implemented </a:t>
            </a:r>
            <a:r>
              <a:rPr lang="da-DK" dirty="0"/>
              <a:t>Statistical </a:t>
            </a:r>
            <a:r>
              <a:rPr lang="da-DK" dirty="0" err="1"/>
              <a:t>Quality</a:t>
            </a:r>
            <a:r>
              <a:rPr lang="da-DK" dirty="0"/>
              <a:t> Control in 1924 </a:t>
            </a:r>
          </a:p>
          <a:p>
            <a:r>
              <a:rPr lang="en-GB" dirty="0"/>
              <a:t>George Edwards used SQC in Bell Telephone Laboratories</a:t>
            </a:r>
          </a:p>
          <a:p>
            <a:endParaRPr lang="en-GB" dirty="0"/>
          </a:p>
          <a:p>
            <a:r>
              <a:rPr lang="en-GB" dirty="0"/>
              <a:t>Pharma, construction, food, health and medical use quality audit</a:t>
            </a:r>
          </a:p>
          <a:p>
            <a:r>
              <a:rPr lang="en-GB" dirty="0"/>
              <a:t>ISO audits builds on this </a:t>
            </a:r>
            <a:br>
              <a:rPr lang="en-GB" dirty="0"/>
            </a:br>
            <a:r>
              <a:rPr lang="en-GB" dirty="0"/>
              <a:t/>
            </a:r>
            <a:br>
              <a:rPr lang="en-GB" dirty="0"/>
            </a:br>
            <a:endParaRPr lang="en-GB" dirty="0"/>
          </a:p>
        </p:txBody>
      </p:sp>
      <p:sp>
        <p:nvSpPr>
          <p:cNvPr id="5" name="Tekstfelt 4"/>
          <p:cNvSpPr txBox="1"/>
          <p:nvPr/>
        </p:nvSpPr>
        <p:spPr>
          <a:xfrm>
            <a:off x="1023937" y="1772483"/>
            <a:ext cx="2016899" cy="400110"/>
          </a:xfrm>
          <a:prstGeom prst="rect">
            <a:avLst/>
          </a:prstGeom>
          <a:solidFill>
            <a:schemeClr val="accent1"/>
          </a:solidFill>
        </p:spPr>
        <p:txBody>
          <a:bodyPr wrap="none" rtlCol="0">
            <a:spAutoFit/>
          </a:bodyPr>
          <a:lstStyle/>
          <a:p>
            <a:r>
              <a:rPr lang="en-GB" sz="2000" dirty="0"/>
              <a:t>Financial auditing</a:t>
            </a:r>
          </a:p>
        </p:txBody>
      </p:sp>
      <p:sp>
        <p:nvSpPr>
          <p:cNvPr id="6" name="Tekstfelt 5"/>
          <p:cNvSpPr txBox="1"/>
          <p:nvPr/>
        </p:nvSpPr>
        <p:spPr>
          <a:xfrm>
            <a:off x="6648450" y="1840715"/>
            <a:ext cx="1846980" cy="400110"/>
          </a:xfrm>
          <a:prstGeom prst="rect">
            <a:avLst/>
          </a:prstGeom>
          <a:solidFill>
            <a:schemeClr val="accent1"/>
          </a:solidFill>
        </p:spPr>
        <p:txBody>
          <a:bodyPr wrap="none" rtlCol="0">
            <a:spAutoFit/>
          </a:bodyPr>
          <a:lstStyle/>
          <a:p>
            <a:r>
              <a:rPr lang="en-GB" sz="2000" dirty="0"/>
              <a:t>Quality auditing</a:t>
            </a:r>
          </a:p>
        </p:txBody>
      </p:sp>
      <p:pic>
        <p:nvPicPr>
          <p:cNvPr id="7" name="Billede 6"/>
          <p:cNvPicPr>
            <a:picLocks noChangeAspect="1"/>
          </p:cNvPicPr>
          <p:nvPr/>
        </p:nvPicPr>
        <p:blipFill>
          <a:blip r:embed="rId2"/>
          <a:stretch>
            <a:fillRect/>
          </a:stretch>
        </p:blipFill>
        <p:spPr>
          <a:xfrm>
            <a:off x="9901646" y="6012797"/>
            <a:ext cx="2290354" cy="845203"/>
          </a:xfrm>
          <a:prstGeom prst="rect">
            <a:avLst/>
          </a:prstGeom>
        </p:spPr>
      </p:pic>
    </p:spTree>
    <p:extLst>
      <p:ext uri="{BB962C8B-B14F-4D97-AF65-F5344CB8AC3E}">
        <p14:creationId xmlns:p14="http://schemas.microsoft.com/office/powerpoint/2010/main" val="29882770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ISO vs IIA* Audit</a:t>
            </a:r>
          </a:p>
        </p:txBody>
      </p:sp>
      <p:graphicFrame>
        <p:nvGraphicFramePr>
          <p:cNvPr id="3" name="Tabel 2"/>
          <p:cNvGraphicFramePr>
            <a:graphicFrameLocks noGrp="1"/>
          </p:cNvGraphicFramePr>
          <p:nvPr>
            <p:extLst>
              <p:ext uri="{D42A27DB-BD31-4B8C-83A1-F6EECF244321}">
                <p14:modId xmlns:p14="http://schemas.microsoft.com/office/powerpoint/2010/main" val="1792424366"/>
              </p:ext>
            </p:extLst>
          </p:nvPr>
        </p:nvGraphicFramePr>
        <p:xfrm>
          <a:off x="0" y="1690688"/>
          <a:ext cx="12192001" cy="4765040"/>
        </p:xfrm>
        <a:graphic>
          <a:graphicData uri="http://schemas.openxmlformats.org/drawingml/2006/table">
            <a:tbl>
              <a:tblPr firstRow="1" bandRow="1">
                <a:tableStyleId>{5C22544A-7EE6-4342-B048-85BDC9FD1C3A}</a:tableStyleId>
              </a:tblPr>
              <a:tblGrid>
                <a:gridCol w="5543550">
                  <a:extLst>
                    <a:ext uri="{9D8B030D-6E8A-4147-A177-3AD203B41FA5}">
                      <a16:colId xmlns="" xmlns:a16="http://schemas.microsoft.com/office/drawing/2014/main" val="20000"/>
                    </a:ext>
                  </a:extLst>
                </a:gridCol>
                <a:gridCol w="1671638">
                  <a:extLst>
                    <a:ext uri="{9D8B030D-6E8A-4147-A177-3AD203B41FA5}">
                      <a16:colId xmlns="" xmlns:a16="http://schemas.microsoft.com/office/drawing/2014/main" val="20001"/>
                    </a:ext>
                  </a:extLst>
                </a:gridCol>
                <a:gridCol w="4976813">
                  <a:extLst>
                    <a:ext uri="{9D8B030D-6E8A-4147-A177-3AD203B41FA5}">
                      <a16:colId xmlns="" xmlns:a16="http://schemas.microsoft.com/office/drawing/2014/main" val="20002"/>
                    </a:ext>
                  </a:extLst>
                </a:gridCol>
              </a:tblGrid>
              <a:tr h="370840">
                <a:tc>
                  <a:txBody>
                    <a:bodyPr/>
                    <a:lstStyle/>
                    <a:p>
                      <a:r>
                        <a:rPr lang="da-DK" dirty="0"/>
                        <a:t>IIA</a:t>
                      </a:r>
                      <a:r>
                        <a:rPr lang="da-DK" baseline="0" dirty="0"/>
                        <a:t> Audit</a:t>
                      </a:r>
                      <a:endParaRPr lang="da-DK" dirty="0"/>
                    </a:p>
                  </a:txBody>
                  <a:tcPr/>
                </a:tc>
                <a:tc>
                  <a:txBody>
                    <a:bodyPr/>
                    <a:lstStyle/>
                    <a:p>
                      <a:endParaRPr lang="da-DK"/>
                    </a:p>
                  </a:txBody>
                  <a:tcPr/>
                </a:tc>
                <a:tc>
                  <a:txBody>
                    <a:bodyPr/>
                    <a:lstStyle/>
                    <a:p>
                      <a:r>
                        <a:rPr lang="da-DK" dirty="0"/>
                        <a:t>ISO Audit</a:t>
                      </a:r>
                    </a:p>
                  </a:txBody>
                  <a:tcPr/>
                </a:tc>
                <a:extLst>
                  <a:ext uri="{0D108BD9-81ED-4DB2-BD59-A6C34878D82A}">
                    <a16:rowId xmlns="" xmlns:a16="http://schemas.microsoft.com/office/drawing/2014/main" val="10000"/>
                  </a:ext>
                </a:extLst>
              </a:tr>
              <a:tr h="370840">
                <a:tc>
                  <a:txBody>
                    <a:bodyPr/>
                    <a:lstStyle/>
                    <a:p>
                      <a:r>
                        <a:rPr lang="en-US" dirty="0"/>
                        <a:t>3rd Line of Defense – assures risk is managed.</a:t>
                      </a:r>
                      <a:endParaRPr lang="da-DK" dirty="0"/>
                    </a:p>
                  </a:txBody>
                  <a:tcPr/>
                </a:tc>
                <a:tc>
                  <a:txBody>
                    <a:bodyPr/>
                    <a:lstStyle/>
                    <a:p>
                      <a:r>
                        <a:rPr lang="en-GB" noProof="0" dirty="0"/>
                        <a:t>Line of Defence</a:t>
                      </a:r>
                    </a:p>
                  </a:txBody>
                  <a:tcPr/>
                </a:tc>
                <a:tc>
                  <a:txBody>
                    <a:bodyPr/>
                    <a:lstStyle/>
                    <a:p>
                      <a:r>
                        <a:rPr lang="en-US" dirty="0"/>
                        <a:t>2nd Line of Defense – monitors risk.</a:t>
                      </a:r>
                      <a:endParaRPr lang="da-DK" dirty="0"/>
                    </a:p>
                  </a:txBody>
                  <a:tcPr/>
                </a:tc>
                <a:extLst>
                  <a:ext uri="{0D108BD9-81ED-4DB2-BD59-A6C34878D82A}">
                    <a16:rowId xmlns="" xmlns:a16="http://schemas.microsoft.com/office/drawing/2014/main" val="10001"/>
                  </a:ext>
                </a:extLst>
              </a:tr>
              <a:tr h="370840">
                <a:tc>
                  <a:txBody>
                    <a:bodyPr/>
                    <a:lstStyle/>
                    <a:p>
                      <a:r>
                        <a:rPr lang="en-US" dirty="0"/>
                        <a:t>Varies according to the audit; focus on evaluating controls designed to assure the accomplishment of the organization's goals and objectives.</a:t>
                      </a:r>
                      <a:endParaRPr lang="da-DK" dirty="0"/>
                    </a:p>
                  </a:txBody>
                  <a:tcPr/>
                </a:tc>
                <a:tc>
                  <a:txBody>
                    <a:bodyPr/>
                    <a:lstStyle/>
                    <a:p>
                      <a:r>
                        <a:rPr lang="en-GB" noProof="0" dirty="0"/>
                        <a:t>Objective</a:t>
                      </a:r>
                    </a:p>
                  </a:txBody>
                  <a:tcPr/>
                </a:tc>
                <a:tc>
                  <a:txBody>
                    <a:bodyPr/>
                    <a:lstStyle/>
                    <a:p>
                      <a:r>
                        <a:rPr lang="en-US" dirty="0"/>
                        <a:t>Limited focus; whether the management system is operating as intended.</a:t>
                      </a:r>
                      <a:endParaRPr lang="da-DK" dirty="0"/>
                    </a:p>
                  </a:txBody>
                  <a:tcPr/>
                </a:tc>
                <a:extLst>
                  <a:ext uri="{0D108BD9-81ED-4DB2-BD59-A6C34878D82A}">
                    <a16:rowId xmlns="" xmlns:a16="http://schemas.microsoft.com/office/drawing/2014/main" val="10002"/>
                  </a:ext>
                </a:extLst>
              </a:tr>
              <a:tr h="370840">
                <a:tc>
                  <a:txBody>
                    <a:bodyPr/>
                    <a:lstStyle/>
                    <a:p>
                      <a:r>
                        <a:rPr lang="en-US" dirty="0"/>
                        <a:t>Is directly concerned with the prevention</a:t>
                      </a:r>
                    </a:p>
                    <a:p>
                      <a:r>
                        <a:rPr lang="en-US" dirty="0"/>
                        <a:t>of fraud in any activity reviewed.</a:t>
                      </a:r>
                      <a:endParaRPr lang="da-DK" dirty="0"/>
                    </a:p>
                  </a:txBody>
                  <a:tcPr/>
                </a:tc>
                <a:tc>
                  <a:txBody>
                    <a:bodyPr/>
                    <a:lstStyle/>
                    <a:p>
                      <a:r>
                        <a:rPr lang="en-GB" noProof="0" dirty="0"/>
                        <a:t>Fraud and Corruption</a:t>
                      </a:r>
                    </a:p>
                  </a:txBody>
                  <a:tcPr/>
                </a:tc>
                <a:tc>
                  <a:txBody>
                    <a:bodyPr/>
                    <a:lstStyle/>
                    <a:p>
                      <a:r>
                        <a:rPr lang="en-US" dirty="0"/>
                        <a:t>Not of fraud. concerned with prevention and detection, but with the management systems effectiveness.</a:t>
                      </a:r>
                      <a:endParaRPr lang="da-DK" dirty="0"/>
                    </a:p>
                  </a:txBody>
                  <a:tcPr/>
                </a:tc>
                <a:extLst>
                  <a:ext uri="{0D108BD9-81ED-4DB2-BD59-A6C34878D82A}">
                    <a16:rowId xmlns="" xmlns:a16="http://schemas.microsoft.com/office/drawing/2014/main" val="10003"/>
                  </a:ext>
                </a:extLst>
              </a:tr>
              <a:tr h="370840">
                <a:tc>
                  <a:txBody>
                    <a:bodyPr/>
                    <a:lstStyle/>
                    <a:p>
                      <a:r>
                        <a:rPr lang="en-GB" noProof="0" dirty="0"/>
                        <a:t>Internal audit standards (IPPF).</a:t>
                      </a:r>
                    </a:p>
                  </a:txBody>
                  <a:tcPr/>
                </a:tc>
                <a:tc>
                  <a:txBody>
                    <a:bodyPr/>
                    <a:lstStyle/>
                    <a:p>
                      <a:r>
                        <a:rPr lang="da-DK" dirty="0"/>
                        <a:t>Standards</a:t>
                      </a:r>
                    </a:p>
                  </a:txBody>
                  <a:tcPr/>
                </a:tc>
                <a:tc>
                  <a:txBody>
                    <a:bodyPr/>
                    <a:lstStyle/>
                    <a:p>
                      <a:r>
                        <a:rPr lang="en-US" dirty="0"/>
                        <a:t>Guidelines for auditing management systems</a:t>
                      </a:r>
                    </a:p>
                    <a:p>
                      <a:r>
                        <a:rPr lang="en-US" dirty="0"/>
                        <a:t>(ISO 19011).</a:t>
                      </a:r>
                    </a:p>
                  </a:txBody>
                  <a:tcPr/>
                </a:tc>
                <a:extLst>
                  <a:ext uri="{0D108BD9-81ED-4DB2-BD59-A6C34878D82A}">
                    <a16:rowId xmlns="" xmlns:a16="http://schemas.microsoft.com/office/drawing/2014/main" val="10004"/>
                  </a:ext>
                </a:extLst>
              </a:tr>
              <a:tr h="370840">
                <a:tc>
                  <a:txBody>
                    <a:bodyPr/>
                    <a:lstStyle/>
                    <a:p>
                      <a:r>
                        <a:rPr lang="en-US" dirty="0"/>
                        <a:t>Helps organization to enhance and protect organization value and accomplish objectives</a:t>
                      </a:r>
                      <a:endParaRPr lang="da-DK" dirty="0"/>
                    </a:p>
                  </a:txBody>
                  <a:tcPr/>
                </a:tc>
                <a:tc>
                  <a:txBody>
                    <a:bodyPr/>
                    <a:lstStyle/>
                    <a:p>
                      <a:r>
                        <a:rPr lang="en-GB" noProof="0" dirty="0"/>
                        <a:t>Outcome</a:t>
                      </a:r>
                    </a:p>
                  </a:txBody>
                  <a:tcPr/>
                </a:tc>
                <a:tc>
                  <a:txBody>
                    <a:bodyPr/>
                    <a:lstStyle/>
                    <a:p>
                      <a:r>
                        <a:rPr lang="en-US" dirty="0"/>
                        <a:t>Statement of adherence to management</a:t>
                      </a:r>
                    </a:p>
                    <a:p>
                      <a:r>
                        <a:rPr lang="en-US" dirty="0"/>
                        <a:t>system requirements</a:t>
                      </a:r>
                      <a:endParaRPr lang="da-DK" dirty="0"/>
                    </a:p>
                  </a:txBody>
                  <a:tcPr/>
                </a:tc>
                <a:extLst>
                  <a:ext uri="{0D108BD9-81ED-4DB2-BD59-A6C34878D82A}">
                    <a16:rowId xmlns="" xmlns:a16="http://schemas.microsoft.com/office/drawing/2014/main" val="10005"/>
                  </a:ext>
                </a:extLst>
              </a:tr>
              <a:tr h="370840">
                <a:tc>
                  <a:txBody>
                    <a:bodyPr/>
                    <a:lstStyle/>
                    <a:p>
                      <a:r>
                        <a:rPr lang="en-US" sz="1800" kern="1200" dirty="0">
                          <a:solidFill>
                            <a:schemeClr val="dk1"/>
                          </a:solidFill>
                          <a:latin typeface="+mn-lt"/>
                          <a:ea typeface="+mn-ea"/>
                          <a:cs typeface="+mn-cs"/>
                        </a:rPr>
                        <a:t>Covers all organization activities; able to respond to the needs of the audit committee, chief executive officer and</a:t>
                      </a:r>
                    </a:p>
                    <a:p>
                      <a:r>
                        <a:rPr lang="en-US" sz="1800" kern="1200" dirty="0">
                          <a:solidFill>
                            <a:schemeClr val="dk1"/>
                          </a:solidFill>
                          <a:latin typeface="+mn-lt"/>
                          <a:ea typeface="+mn-ea"/>
                          <a:cs typeface="+mn-cs"/>
                        </a:rPr>
                        <a:t>senior management</a:t>
                      </a:r>
                    </a:p>
                  </a:txBody>
                  <a:tcPr anchor="ctr"/>
                </a:tc>
                <a:tc>
                  <a:txBody>
                    <a:bodyPr/>
                    <a:lstStyle/>
                    <a:p>
                      <a:r>
                        <a:rPr lang="en-GB" noProof="0" dirty="0"/>
                        <a:t>Scope</a:t>
                      </a:r>
                    </a:p>
                  </a:txBody>
                  <a:tcPr/>
                </a:tc>
                <a:tc>
                  <a:txBody>
                    <a:bodyPr/>
                    <a:lstStyle/>
                    <a:p>
                      <a:r>
                        <a:rPr lang="en-US" dirty="0"/>
                        <a:t>Limited to the management system – quality, environment, safety, legal compliance, etc.</a:t>
                      </a:r>
                      <a:endParaRPr lang="da-DK" dirty="0"/>
                    </a:p>
                  </a:txBody>
                  <a:tcPr/>
                </a:tc>
                <a:extLst>
                  <a:ext uri="{0D108BD9-81ED-4DB2-BD59-A6C34878D82A}">
                    <a16:rowId xmlns="" xmlns:a16="http://schemas.microsoft.com/office/drawing/2014/main" val="10006"/>
                  </a:ext>
                </a:extLst>
              </a:tr>
            </a:tbl>
          </a:graphicData>
        </a:graphic>
      </p:graphicFrame>
      <p:sp>
        <p:nvSpPr>
          <p:cNvPr id="4" name="Tekstfelt 3"/>
          <p:cNvSpPr txBox="1"/>
          <p:nvPr/>
        </p:nvSpPr>
        <p:spPr>
          <a:xfrm>
            <a:off x="838200" y="6488668"/>
            <a:ext cx="9480159" cy="369332"/>
          </a:xfrm>
          <a:prstGeom prst="rect">
            <a:avLst/>
          </a:prstGeom>
          <a:noFill/>
        </p:spPr>
        <p:txBody>
          <a:bodyPr wrap="none" rtlCol="0">
            <a:spAutoFit/>
          </a:bodyPr>
          <a:lstStyle/>
          <a:p>
            <a:r>
              <a:rPr lang="en-GB" dirty="0"/>
              <a:t>*IIA = Institute of Internal Auditors:  https://www.theiia.org/en/standards/what-are-the-standards/</a:t>
            </a:r>
          </a:p>
        </p:txBody>
      </p:sp>
    </p:spTree>
    <p:extLst>
      <p:ext uri="{BB962C8B-B14F-4D97-AF65-F5344CB8AC3E}">
        <p14:creationId xmlns:p14="http://schemas.microsoft.com/office/powerpoint/2010/main" val="7235452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581024" y="365125"/>
            <a:ext cx="5219700" cy="1325563"/>
          </a:xfr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a:normAutofit/>
          </a:bodyPr>
          <a:lstStyle/>
          <a:p>
            <a:r>
              <a:rPr lang="en-US" b="1" dirty="0"/>
              <a:t>The Definition of Internal Auditing (ISO)</a:t>
            </a:r>
            <a:endParaRPr lang="da-DK" dirty="0"/>
          </a:p>
        </p:txBody>
      </p:sp>
      <p:sp>
        <p:nvSpPr>
          <p:cNvPr id="4" name="Pladsholder til indhold 3"/>
          <p:cNvSpPr>
            <a:spLocks noGrp="1"/>
          </p:cNvSpPr>
          <p:nvPr>
            <p:ph idx="1"/>
          </p:nvPr>
        </p:nvSpPr>
        <p:spPr>
          <a:xfrm>
            <a:off x="581025" y="1825625"/>
            <a:ext cx="5219700" cy="435133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a:lstStyle/>
          <a:p>
            <a:pPr marL="0" indent="0">
              <a:buNone/>
            </a:pPr>
            <a:r>
              <a:rPr lang="en-US" dirty="0"/>
              <a:t>systematic, independent and documented process for obtaining objective evidence and evaluating it objectively to determine the extent to which the audit criteria are fulfilled</a:t>
            </a:r>
          </a:p>
        </p:txBody>
      </p:sp>
      <p:sp>
        <p:nvSpPr>
          <p:cNvPr id="5" name="Pladsholder til indhold 3"/>
          <p:cNvSpPr txBox="1">
            <a:spLocks/>
          </p:cNvSpPr>
          <p:nvPr/>
        </p:nvSpPr>
        <p:spPr>
          <a:xfrm>
            <a:off x="6057898" y="1825625"/>
            <a:ext cx="5781675" cy="4351338"/>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600" dirty="0"/>
              <a:t>Internal auditing is an independent, objective assurance and consulting activity designed to add value and improve an organization's operations. It helps an organization accomplish its objectives by bringing a systematic, disciplined approach to evaluate and improve the effectiveness of risk management, control, and governance processes.</a:t>
            </a:r>
            <a:endParaRPr lang="da-DK" sz="3600" dirty="0"/>
          </a:p>
        </p:txBody>
      </p:sp>
      <p:sp>
        <p:nvSpPr>
          <p:cNvPr id="6" name="Titel 2"/>
          <p:cNvSpPr txBox="1">
            <a:spLocks/>
          </p:cNvSpPr>
          <p:nvPr/>
        </p:nvSpPr>
        <p:spPr>
          <a:xfrm>
            <a:off x="6057899" y="365125"/>
            <a:ext cx="5781675" cy="1325563"/>
          </a:xfrm>
          <a:prstGeom prst="rect">
            <a:avLst/>
          </a:prstGeom>
          <a:gradFill>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gra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t>The Definition of Internal Auditing (IIA)</a:t>
            </a:r>
            <a:endParaRPr lang="da-DK" dirty="0"/>
          </a:p>
        </p:txBody>
      </p:sp>
    </p:spTree>
    <p:extLst>
      <p:ext uri="{BB962C8B-B14F-4D97-AF65-F5344CB8AC3E}">
        <p14:creationId xmlns:p14="http://schemas.microsoft.com/office/powerpoint/2010/main" val="33199344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felt 2"/>
          <p:cNvSpPr txBox="1"/>
          <p:nvPr/>
        </p:nvSpPr>
        <p:spPr>
          <a:xfrm>
            <a:off x="2971800" y="6043613"/>
            <a:ext cx="7231210" cy="369332"/>
          </a:xfrm>
          <a:prstGeom prst="rect">
            <a:avLst/>
          </a:prstGeom>
          <a:noFill/>
        </p:spPr>
        <p:txBody>
          <a:bodyPr wrap="square" rtlCol="0">
            <a:spAutoFit/>
          </a:bodyPr>
          <a:lstStyle/>
          <a:p>
            <a:r>
              <a:rPr lang="da-DK" dirty="0"/>
              <a:t>https://humanisticsystems.com/2016/12/05/the-varieties-of-human-work/</a:t>
            </a:r>
          </a:p>
        </p:txBody>
      </p:sp>
      <p:pic>
        <p:nvPicPr>
          <p:cNvPr id="4" name="Billede 3"/>
          <p:cNvPicPr>
            <a:picLocks noChangeAspect="1"/>
          </p:cNvPicPr>
          <p:nvPr/>
        </p:nvPicPr>
        <p:blipFill>
          <a:blip r:embed="rId3"/>
          <a:stretch>
            <a:fillRect/>
          </a:stretch>
        </p:blipFill>
        <p:spPr>
          <a:xfrm>
            <a:off x="0" y="582774"/>
            <a:ext cx="12192000" cy="5460839"/>
          </a:xfrm>
          <a:prstGeom prst="rect">
            <a:avLst/>
          </a:prstGeom>
        </p:spPr>
      </p:pic>
      <p:pic>
        <p:nvPicPr>
          <p:cNvPr id="5" name="Billede 4"/>
          <p:cNvPicPr>
            <a:picLocks noChangeAspect="1"/>
          </p:cNvPicPr>
          <p:nvPr/>
        </p:nvPicPr>
        <p:blipFill>
          <a:blip r:embed="rId4"/>
          <a:stretch>
            <a:fillRect/>
          </a:stretch>
        </p:blipFill>
        <p:spPr>
          <a:xfrm>
            <a:off x="9901646" y="6012797"/>
            <a:ext cx="2290354" cy="845203"/>
          </a:xfrm>
          <a:prstGeom prst="rect">
            <a:avLst/>
          </a:prstGeom>
        </p:spPr>
      </p:pic>
    </p:spTree>
    <p:extLst>
      <p:ext uri="{BB962C8B-B14F-4D97-AF65-F5344CB8AC3E}">
        <p14:creationId xmlns:p14="http://schemas.microsoft.com/office/powerpoint/2010/main" val="84366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stretch>
            <a:fillRect/>
          </a:stretch>
        </p:blipFill>
        <p:spPr>
          <a:xfrm>
            <a:off x="13252" y="0"/>
            <a:ext cx="12165496" cy="6858000"/>
          </a:xfrm>
          <a:prstGeom prst="rect">
            <a:avLst/>
          </a:prstGeom>
        </p:spPr>
      </p:pic>
    </p:spTree>
    <p:extLst>
      <p:ext uri="{BB962C8B-B14F-4D97-AF65-F5344CB8AC3E}">
        <p14:creationId xmlns:p14="http://schemas.microsoft.com/office/powerpoint/2010/main" val="3788519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Billed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1175" y="1000125"/>
            <a:ext cx="8629650" cy="4857750"/>
          </a:xfrm>
          <a:prstGeom prst="rect">
            <a:avLst/>
          </a:prstGeom>
        </p:spPr>
      </p:pic>
      <p:sp>
        <p:nvSpPr>
          <p:cNvPr id="3" name="Tekstfelt 2"/>
          <p:cNvSpPr txBox="1"/>
          <p:nvPr/>
        </p:nvSpPr>
        <p:spPr>
          <a:xfrm>
            <a:off x="1928813" y="6043612"/>
            <a:ext cx="8830046" cy="369332"/>
          </a:xfrm>
          <a:prstGeom prst="rect">
            <a:avLst/>
          </a:prstGeom>
          <a:noFill/>
        </p:spPr>
        <p:txBody>
          <a:bodyPr wrap="none" rtlCol="0">
            <a:spAutoFit/>
          </a:bodyPr>
          <a:lstStyle/>
          <a:p>
            <a:r>
              <a:rPr lang="da-DK" dirty="0"/>
              <a:t>https://humanisticsystems.com/2020/10/28/proxies-for-work-as-done-1-work-as-imagined/</a:t>
            </a:r>
          </a:p>
        </p:txBody>
      </p:sp>
    </p:spTree>
    <p:extLst>
      <p:ext uri="{BB962C8B-B14F-4D97-AF65-F5344CB8AC3E}">
        <p14:creationId xmlns:p14="http://schemas.microsoft.com/office/powerpoint/2010/main" val="8063629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 xmlns:a16="http://schemas.microsoft.com/office/drawing/2014/main" id="{3FE8C3D6-3046-4967-9891-63A14C20DFFE}"/>
              </a:ext>
            </a:extLst>
          </p:cNvPr>
          <p:cNvSpPr>
            <a:spLocks noGrp="1"/>
          </p:cNvSpPr>
          <p:nvPr>
            <p:ph type="title"/>
          </p:nvPr>
        </p:nvSpPr>
        <p:spPr/>
        <p:txBody>
          <a:bodyPr/>
          <a:lstStyle/>
          <a:p>
            <a:endParaRPr lang="en-GB"/>
          </a:p>
        </p:txBody>
      </p:sp>
      <p:sp>
        <p:nvSpPr>
          <p:cNvPr id="3" name="Pladsholder til slidenummer 2">
            <a:extLst>
              <a:ext uri="{FF2B5EF4-FFF2-40B4-BE49-F238E27FC236}">
                <a16:creationId xmlns="" xmlns:a16="http://schemas.microsoft.com/office/drawing/2014/main" id="{C3DB62CB-0098-45B3-9F87-C205DE63589C}"/>
              </a:ext>
            </a:extLst>
          </p:cNvPr>
          <p:cNvSpPr>
            <a:spLocks noGrp="1"/>
          </p:cNvSpPr>
          <p:nvPr>
            <p:ph type="sldNum" sz="quarter" idx="12"/>
          </p:nvPr>
        </p:nvSpPr>
        <p:spPr/>
        <p:txBody>
          <a:bodyPr/>
          <a:lstStyle/>
          <a:p>
            <a:fld id="{F3C75061-B1B6-40EC-B9F9-7310D269E7AB}" type="slidenum">
              <a:rPr lang="en-GB" smtClean="0"/>
              <a:pPr/>
              <a:t>21</a:t>
            </a:fld>
            <a:endParaRPr lang="en-GB"/>
          </a:p>
        </p:txBody>
      </p:sp>
      <p:pic>
        <p:nvPicPr>
          <p:cNvPr id="6" name="Pladsholder til indhold 5">
            <a:extLst>
              <a:ext uri="{FF2B5EF4-FFF2-40B4-BE49-F238E27FC236}">
                <a16:creationId xmlns="" xmlns:a16="http://schemas.microsoft.com/office/drawing/2014/main" id="{6F65D3F5-0E5B-40D2-B64A-7B1A30420606}"/>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0" y="0"/>
            <a:ext cx="12419763" cy="7091197"/>
          </a:xfrm>
        </p:spPr>
      </p:pic>
    </p:spTree>
    <p:extLst>
      <p:ext uri="{BB962C8B-B14F-4D97-AF65-F5344CB8AC3E}">
        <p14:creationId xmlns:p14="http://schemas.microsoft.com/office/powerpoint/2010/main" val="3039791789"/>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 xmlns:a16="http://schemas.microsoft.com/office/drawing/2014/main" id="{AC754114-564D-469F-9892-34554D11350B}"/>
              </a:ext>
            </a:extLst>
          </p:cNvPr>
          <p:cNvSpPr>
            <a:spLocks noGrp="1"/>
          </p:cNvSpPr>
          <p:nvPr>
            <p:ph type="title"/>
          </p:nvPr>
        </p:nvSpPr>
        <p:spPr/>
        <p:txBody>
          <a:bodyPr/>
          <a:lstStyle/>
          <a:p>
            <a:endParaRPr lang="en-GB"/>
          </a:p>
        </p:txBody>
      </p:sp>
      <p:sp>
        <p:nvSpPr>
          <p:cNvPr id="3" name="Pladsholder til slidenummer 2">
            <a:extLst>
              <a:ext uri="{FF2B5EF4-FFF2-40B4-BE49-F238E27FC236}">
                <a16:creationId xmlns="" xmlns:a16="http://schemas.microsoft.com/office/drawing/2014/main" id="{85295D67-65DB-44E1-B4F0-8ED9DF6E1D98}"/>
              </a:ext>
            </a:extLst>
          </p:cNvPr>
          <p:cNvSpPr>
            <a:spLocks noGrp="1"/>
          </p:cNvSpPr>
          <p:nvPr>
            <p:ph type="sldNum" sz="quarter" idx="12"/>
          </p:nvPr>
        </p:nvSpPr>
        <p:spPr/>
        <p:txBody>
          <a:bodyPr/>
          <a:lstStyle/>
          <a:p>
            <a:fld id="{F3C75061-B1B6-40EC-B9F9-7310D269E7AB}" type="slidenum">
              <a:rPr lang="en-GB" smtClean="0"/>
              <a:pPr/>
              <a:t>22</a:t>
            </a:fld>
            <a:endParaRPr lang="en-GB"/>
          </a:p>
        </p:txBody>
      </p:sp>
      <p:pic>
        <p:nvPicPr>
          <p:cNvPr id="6" name="Pladsholder til indhold 5">
            <a:extLst>
              <a:ext uri="{FF2B5EF4-FFF2-40B4-BE49-F238E27FC236}">
                <a16:creationId xmlns="" xmlns:a16="http://schemas.microsoft.com/office/drawing/2014/main" id="{E4312111-4FD1-4306-B283-9E0D62F6BAAA}"/>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75983" y="153935"/>
            <a:ext cx="10843572" cy="6140772"/>
          </a:xfrm>
        </p:spPr>
      </p:pic>
    </p:spTree>
    <p:extLst>
      <p:ext uri="{BB962C8B-B14F-4D97-AF65-F5344CB8AC3E}">
        <p14:creationId xmlns:p14="http://schemas.microsoft.com/office/powerpoint/2010/main" val="1908004451"/>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ISO standards for compliance</a:t>
            </a:r>
          </a:p>
        </p:txBody>
      </p:sp>
      <p:graphicFrame>
        <p:nvGraphicFramePr>
          <p:cNvPr id="3" name="Diagram 2"/>
          <p:cNvGraphicFramePr/>
          <p:nvPr>
            <p:extLst>
              <p:ext uri="{D42A27DB-BD31-4B8C-83A1-F6EECF244321}">
                <p14:modId xmlns:p14="http://schemas.microsoft.com/office/powerpoint/2010/main" val="2787029957"/>
              </p:ext>
            </p:extLst>
          </p:nvPr>
        </p:nvGraphicFramePr>
        <p:xfrm>
          <a:off x="2032000" y="1439333"/>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5" name="Lige pilforbindelse 4"/>
          <p:cNvCxnSpPr/>
          <p:nvPr/>
        </p:nvCxnSpPr>
        <p:spPr>
          <a:xfrm>
            <a:off x="3757613" y="2214563"/>
            <a:ext cx="3157537" cy="4000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6" name="Billede 5"/>
          <p:cNvPicPr>
            <a:picLocks noChangeAspect="1"/>
          </p:cNvPicPr>
          <p:nvPr/>
        </p:nvPicPr>
        <p:blipFill>
          <a:blip r:embed="rId8"/>
          <a:stretch>
            <a:fillRect/>
          </a:stretch>
        </p:blipFill>
        <p:spPr>
          <a:xfrm>
            <a:off x="9901646" y="6012797"/>
            <a:ext cx="2290354" cy="845203"/>
          </a:xfrm>
          <a:prstGeom prst="rect">
            <a:avLst/>
          </a:prstGeom>
        </p:spPr>
      </p:pic>
    </p:spTree>
    <p:extLst>
      <p:ext uri="{BB962C8B-B14F-4D97-AF65-F5344CB8AC3E}">
        <p14:creationId xmlns:p14="http://schemas.microsoft.com/office/powerpoint/2010/main" val="14029043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el 5"/>
          <p:cNvSpPr>
            <a:spLocks noGrp="1"/>
          </p:cNvSpPr>
          <p:nvPr>
            <p:ph type="title"/>
          </p:nvPr>
        </p:nvSpPr>
        <p:spPr>
          <a:xfrm>
            <a:off x="6387148" y="5257800"/>
            <a:ext cx="5804852" cy="1600200"/>
          </a:xfrm>
        </p:spPr>
        <p:txBody>
          <a:bodyPr/>
          <a:lstStyle/>
          <a:p>
            <a:pPr algn="r"/>
            <a:r>
              <a:rPr lang="en-GB" dirty="0">
                <a:solidFill>
                  <a:schemeClr val="accent2"/>
                </a:solidFill>
              </a:rPr>
              <a:t>Debate</a:t>
            </a:r>
          </a:p>
        </p:txBody>
      </p:sp>
      <p:sp>
        <p:nvSpPr>
          <p:cNvPr id="8" name="Pladsholder til tekst 7"/>
          <p:cNvSpPr>
            <a:spLocks noGrp="1"/>
          </p:cNvSpPr>
          <p:nvPr>
            <p:ph type="body" sz="half" idx="2"/>
          </p:nvPr>
        </p:nvSpPr>
        <p:spPr>
          <a:xfrm>
            <a:off x="5211906" y="1084406"/>
            <a:ext cx="5578763" cy="2781538"/>
          </a:xfrm>
        </p:spPr>
        <p:txBody>
          <a:bodyPr>
            <a:noAutofit/>
          </a:bodyPr>
          <a:lstStyle/>
          <a:p>
            <a:r>
              <a:rPr lang="en-GB" sz="2400" dirty="0" smtClean="0">
                <a:solidFill>
                  <a:schemeClr val="accent2"/>
                </a:solidFill>
              </a:rPr>
              <a:t>Have you ever been an auditee (part of an audit)?</a:t>
            </a:r>
          </a:p>
          <a:p>
            <a:pPr marL="342900" indent="-342900">
              <a:buFont typeface="Wingdings" panose="05000000000000000000" pitchFamily="2" charset="2"/>
              <a:buChar char="q"/>
            </a:pPr>
            <a:r>
              <a:rPr lang="en-GB" sz="2400" dirty="0" smtClean="0">
                <a:solidFill>
                  <a:schemeClr val="accent2"/>
                </a:solidFill>
              </a:rPr>
              <a:t>Was the audit conducted by Internal or External auditors?</a:t>
            </a:r>
          </a:p>
          <a:p>
            <a:pPr marL="342900" indent="-342900">
              <a:buFont typeface="Wingdings" panose="05000000000000000000" pitchFamily="2" charset="2"/>
              <a:buChar char="q"/>
            </a:pPr>
            <a:r>
              <a:rPr lang="en-GB" sz="2400" dirty="0" smtClean="0">
                <a:solidFill>
                  <a:schemeClr val="accent2"/>
                </a:solidFill>
              </a:rPr>
              <a:t>What was the result/outcome of the audit for you?</a:t>
            </a:r>
          </a:p>
          <a:p>
            <a:pPr marL="342900" indent="-342900">
              <a:buFont typeface="Wingdings" panose="05000000000000000000" pitchFamily="2" charset="2"/>
              <a:buChar char="q"/>
            </a:pPr>
            <a:r>
              <a:rPr lang="en-GB" sz="2400" dirty="0" smtClean="0">
                <a:solidFill>
                  <a:schemeClr val="accent2"/>
                </a:solidFill>
              </a:rPr>
              <a:t>What did you learn?</a:t>
            </a:r>
          </a:p>
          <a:p>
            <a:endParaRPr lang="en-GB" sz="2400" dirty="0" smtClean="0">
              <a:solidFill>
                <a:schemeClr val="accent2"/>
              </a:solidFill>
            </a:endParaRPr>
          </a:p>
        </p:txBody>
      </p:sp>
      <p:pic>
        <p:nvPicPr>
          <p:cNvPr id="3" name="Billed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257" y="278534"/>
            <a:ext cx="4438650" cy="6762750"/>
          </a:xfrm>
          <a:prstGeom prst="rect">
            <a:avLst/>
          </a:prstGeom>
        </p:spPr>
      </p:pic>
    </p:spTree>
    <p:extLst>
      <p:ext uri="{BB962C8B-B14F-4D97-AF65-F5344CB8AC3E}">
        <p14:creationId xmlns:p14="http://schemas.microsoft.com/office/powerpoint/2010/main" val="2175887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 xmlns:a16="http://schemas.microsoft.com/office/drawing/2014/main" id="{BACC6370-2D7E-4714-9D71-7542949D7D5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 xmlns:a16="http://schemas.microsoft.com/office/drawing/2014/main" id="{F68B3F68-107C-434F-AA38-110D5EA91B8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 xmlns:a16="http://schemas.microsoft.com/office/drawing/2014/main" id="{AAD0DBB9-1A4B-4391-81D4-CB19F9AB918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 xmlns:a16="http://schemas.microsoft.com/office/drawing/2014/main" id="{063BBA22-50EA-4C4D-BE05-F1CE4E63AA5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p:cNvSpPr>
            <a:spLocks noGrp="1"/>
          </p:cNvSpPr>
          <p:nvPr>
            <p:ph type="title"/>
          </p:nvPr>
        </p:nvSpPr>
        <p:spPr>
          <a:xfrm>
            <a:off x="1371597" y="348865"/>
            <a:ext cx="10044023" cy="877729"/>
          </a:xfrm>
        </p:spPr>
        <p:txBody>
          <a:bodyPr vert="horz" lIns="91440" tIns="45720" rIns="91440" bIns="45720" rtlCol="0" anchor="ctr">
            <a:normAutofit/>
          </a:bodyPr>
          <a:lstStyle/>
          <a:p>
            <a:r>
              <a:rPr lang="en-US" sz="4000" kern="1200">
                <a:solidFill>
                  <a:srgbClr val="FFFFFF"/>
                </a:solidFill>
                <a:latin typeface="+mj-lt"/>
                <a:ea typeface="+mj-ea"/>
                <a:cs typeface="+mj-cs"/>
              </a:rPr>
              <a:t>So Internal audit don’t want to audit you?</a:t>
            </a:r>
          </a:p>
        </p:txBody>
      </p:sp>
      <p:sp>
        <p:nvSpPr>
          <p:cNvPr id="3" name="Pladsholder til indhold 2"/>
          <p:cNvSpPr>
            <a:spLocks noGrp="1"/>
          </p:cNvSpPr>
          <p:nvPr>
            <p:ph sz="half" idx="1"/>
          </p:nvPr>
        </p:nvSpPr>
        <p:spPr>
          <a:xfrm>
            <a:off x="614364" y="2112578"/>
            <a:ext cx="5765756" cy="3892793"/>
          </a:xfrm>
        </p:spPr>
        <p:txBody>
          <a:bodyPr>
            <a:normAutofit/>
          </a:bodyPr>
          <a:lstStyle/>
          <a:p>
            <a:pPr marL="0" indent="0" defTabSz="813816">
              <a:spcBef>
                <a:spcPts val="890"/>
              </a:spcBef>
              <a:buNone/>
            </a:pPr>
            <a:r>
              <a:rPr lang="en-US" sz="2000" dirty="0" smtClean="0"/>
              <a:t>Question:</a:t>
            </a:r>
          </a:p>
          <a:p>
            <a:pPr marL="0" indent="0" defTabSz="813816">
              <a:spcBef>
                <a:spcPts val="890"/>
              </a:spcBef>
              <a:buNone/>
            </a:pPr>
            <a:r>
              <a:rPr lang="en-US" sz="2000" dirty="0" smtClean="0"/>
              <a:t>Internal </a:t>
            </a:r>
            <a:r>
              <a:rPr lang="en-US" sz="2000" kern="1200" dirty="0">
                <a:solidFill>
                  <a:schemeClr val="tx1"/>
                </a:solidFill>
                <a:latin typeface="+mn-lt"/>
                <a:ea typeface="+mn-ea"/>
                <a:cs typeface="+mn-cs"/>
              </a:rPr>
              <a:t>Audit can sometimes come off as unrealistic/impractical in their suggestions for improvement or even in their findings. </a:t>
            </a:r>
          </a:p>
          <a:p>
            <a:pPr marL="0" indent="0" defTabSz="813816">
              <a:spcBef>
                <a:spcPts val="890"/>
              </a:spcBef>
              <a:buNone/>
            </a:pPr>
            <a:r>
              <a:rPr lang="en-US" sz="2000" kern="1200" dirty="0">
                <a:solidFill>
                  <a:schemeClr val="tx1"/>
                </a:solidFill>
                <a:latin typeface="+mn-lt"/>
                <a:ea typeface="+mn-ea"/>
                <a:cs typeface="+mn-cs"/>
              </a:rPr>
              <a:t>In your experience, what efforts should Compliance do to bring IA closer to the business? Is that even recommended? </a:t>
            </a:r>
          </a:p>
          <a:p>
            <a:pPr marL="0" indent="0" defTabSz="813816">
              <a:spcBef>
                <a:spcPts val="890"/>
              </a:spcBef>
              <a:buNone/>
            </a:pPr>
            <a:r>
              <a:rPr lang="en-US" sz="2000" kern="1200" dirty="0">
                <a:solidFill>
                  <a:schemeClr val="tx1"/>
                </a:solidFill>
                <a:latin typeface="+mn-lt"/>
                <a:ea typeface="+mn-ea"/>
                <a:cs typeface="+mn-cs"/>
              </a:rPr>
              <a:t>Should IA by </a:t>
            </a:r>
            <a:r>
              <a:rPr lang="en-US" sz="2000" kern="1200" dirty="0" smtClean="0">
                <a:solidFill>
                  <a:schemeClr val="tx1"/>
                </a:solidFill>
                <a:latin typeface="+mn-lt"/>
                <a:ea typeface="+mn-ea"/>
                <a:cs typeface="+mn-cs"/>
              </a:rPr>
              <a:t>design </a:t>
            </a:r>
            <a:r>
              <a:rPr lang="en-US" sz="2000" kern="1200" dirty="0">
                <a:solidFill>
                  <a:schemeClr val="tx1"/>
                </a:solidFill>
                <a:latin typeface="+mn-lt"/>
                <a:ea typeface="+mn-ea"/>
                <a:cs typeface="+mn-cs"/>
              </a:rPr>
              <a:t>be distant to the business?</a:t>
            </a:r>
            <a:endParaRPr lang="en-GB" sz="2000" kern="1200" dirty="0">
              <a:solidFill>
                <a:schemeClr val="tx1"/>
              </a:solidFill>
              <a:latin typeface="+mn-lt"/>
              <a:ea typeface="+mn-ea"/>
              <a:cs typeface="+mn-cs"/>
            </a:endParaRPr>
          </a:p>
          <a:p>
            <a:pPr marL="0" indent="0">
              <a:buNone/>
            </a:pPr>
            <a:endParaRPr lang="en-GB" sz="2000" dirty="0"/>
          </a:p>
        </p:txBody>
      </p:sp>
      <p:pic>
        <p:nvPicPr>
          <p:cNvPr id="5" name="Pladsholder til indhold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87844" y="2112579"/>
            <a:ext cx="3892792" cy="3892793"/>
          </a:xfrm>
        </p:spPr>
      </p:pic>
    </p:spTree>
    <p:extLst>
      <p:ext uri="{BB962C8B-B14F-4D97-AF65-F5344CB8AC3E}">
        <p14:creationId xmlns:p14="http://schemas.microsoft.com/office/powerpoint/2010/main" val="28642605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 xmlns:a16="http://schemas.microsoft.com/office/drawing/2014/main" id="{BACC6370-2D7E-4714-9D71-7542949D7D5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 xmlns:a16="http://schemas.microsoft.com/office/drawing/2014/main" id="{F68B3F68-107C-434F-AA38-110D5EA91B8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 xmlns:a16="http://schemas.microsoft.com/office/drawing/2014/main" id="{AAD0DBB9-1A4B-4391-81D4-CB19F9AB918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 xmlns:a16="http://schemas.microsoft.com/office/drawing/2014/main" id="{063BBA22-50EA-4C4D-BE05-F1CE4E63AA5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p:cNvSpPr>
            <a:spLocks noGrp="1"/>
          </p:cNvSpPr>
          <p:nvPr>
            <p:ph type="title"/>
          </p:nvPr>
        </p:nvSpPr>
        <p:spPr>
          <a:xfrm>
            <a:off x="1371597" y="348865"/>
            <a:ext cx="10044023" cy="877729"/>
          </a:xfrm>
        </p:spPr>
        <p:txBody>
          <a:bodyPr vert="horz" lIns="91440" tIns="45720" rIns="91440" bIns="45720" rtlCol="0" anchor="ctr">
            <a:normAutofit/>
          </a:bodyPr>
          <a:lstStyle/>
          <a:p>
            <a:r>
              <a:rPr lang="en-US" sz="4000" kern="1200">
                <a:solidFill>
                  <a:srgbClr val="FFFFFF"/>
                </a:solidFill>
                <a:latin typeface="+mj-lt"/>
                <a:ea typeface="+mj-ea"/>
                <a:cs typeface="+mj-cs"/>
              </a:rPr>
              <a:t>So Internal audit don’t want to audit you?</a:t>
            </a:r>
          </a:p>
        </p:txBody>
      </p:sp>
      <p:sp>
        <p:nvSpPr>
          <p:cNvPr id="3" name="Pladsholder til indhold 2"/>
          <p:cNvSpPr>
            <a:spLocks noGrp="1"/>
          </p:cNvSpPr>
          <p:nvPr>
            <p:ph sz="half" idx="1"/>
          </p:nvPr>
        </p:nvSpPr>
        <p:spPr>
          <a:xfrm>
            <a:off x="614364" y="2112578"/>
            <a:ext cx="5765756" cy="4311371"/>
          </a:xfrm>
        </p:spPr>
        <p:txBody>
          <a:bodyPr>
            <a:normAutofit fontScale="92500" lnSpcReduction="10000"/>
          </a:bodyPr>
          <a:lstStyle/>
          <a:p>
            <a:pPr marL="0" indent="0" defTabSz="813816">
              <a:spcBef>
                <a:spcPts val="890"/>
              </a:spcBef>
              <a:buNone/>
            </a:pPr>
            <a:r>
              <a:rPr lang="en-US" sz="2000" dirty="0" smtClean="0"/>
              <a:t>Question:</a:t>
            </a:r>
          </a:p>
          <a:p>
            <a:pPr marL="0" indent="0" defTabSz="813816">
              <a:spcBef>
                <a:spcPts val="890"/>
              </a:spcBef>
              <a:buNone/>
            </a:pPr>
            <a:r>
              <a:rPr lang="en-US" sz="2000" dirty="0" smtClean="0"/>
              <a:t>Internal </a:t>
            </a:r>
            <a:r>
              <a:rPr lang="en-US" sz="2000" kern="1200" dirty="0">
                <a:solidFill>
                  <a:schemeClr val="tx1"/>
                </a:solidFill>
                <a:latin typeface="+mn-lt"/>
                <a:ea typeface="+mn-ea"/>
                <a:cs typeface="+mn-cs"/>
              </a:rPr>
              <a:t>Audit can sometimes come off as unrealistic/impractical in their suggestions for improvement or even in their findings. </a:t>
            </a:r>
          </a:p>
          <a:p>
            <a:pPr marL="0" indent="0" defTabSz="813816">
              <a:spcBef>
                <a:spcPts val="890"/>
              </a:spcBef>
              <a:buNone/>
            </a:pPr>
            <a:r>
              <a:rPr lang="en-US" sz="2000" kern="1200" dirty="0">
                <a:solidFill>
                  <a:schemeClr val="tx1"/>
                </a:solidFill>
                <a:latin typeface="+mn-lt"/>
                <a:ea typeface="+mn-ea"/>
                <a:cs typeface="+mn-cs"/>
              </a:rPr>
              <a:t>In your experience, what efforts should Compliance do to bring IA closer to the business? Is that even recommended? </a:t>
            </a:r>
            <a:r>
              <a:rPr lang="en-US" sz="2000" dirty="0" smtClean="0">
                <a:solidFill>
                  <a:schemeClr val="accent6"/>
                </a:solidFill>
              </a:rPr>
              <a:t>IIA recommend Assurance Maps to be used to avoid “over-assurance”, so Yes</a:t>
            </a:r>
            <a:endParaRPr lang="en-US" sz="2000" kern="1200" dirty="0">
              <a:solidFill>
                <a:schemeClr val="accent6"/>
              </a:solidFill>
            </a:endParaRPr>
          </a:p>
          <a:p>
            <a:pPr marL="0" indent="0" defTabSz="813816">
              <a:spcBef>
                <a:spcPts val="890"/>
              </a:spcBef>
              <a:buNone/>
            </a:pPr>
            <a:r>
              <a:rPr lang="en-US" sz="2000" kern="1200" dirty="0">
                <a:solidFill>
                  <a:schemeClr val="tx1"/>
                </a:solidFill>
                <a:latin typeface="+mn-lt"/>
                <a:ea typeface="+mn-ea"/>
                <a:cs typeface="+mn-cs"/>
              </a:rPr>
              <a:t>Should IA by </a:t>
            </a:r>
            <a:r>
              <a:rPr lang="en-US" sz="2000" kern="1200" dirty="0" smtClean="0">
                <a:solidFill>
                  <a:schemeClr val="tx1"/>
                </a:solidFill>
                <a:latin typeface="+mn-lt"/>
                <a:ea typeface="+mn-ea"/>
                <a:cs typeface="+mn-cs"/>
              </a:rPr>
              <a:t>design </a:t>
            </a:r>
            <a:r>
              <a:rPr lang="en-US" sz="2000" kern="1200" dirty="0">
                <a:solidFill>
                  <a:schemeClr val="tx1"/>
                </a:solidFill>
                <a:latin typeface="+mn-lt"/>
                <a:ea typeface="+mn-ea"/>
                <a:cs typeface="+mn-cs"/>
              </a:rPr>
              <a:t>be distant to the business?</a:t>
            </a:r>
            <a:endParaRPr lang="en-GB" sz="2000" kern="1200" dirty="0">
              <a:solidFill>
                <a:schemeClr val="tx1"/>
              </a:solidFill>
              <a:latin typeface="+mn-lt"/>
              <a:ea typeface="+mn-ea"/>
              <a:cs typeface="+mn-cs"/>
            </a:endParaRPr>
          </a:p>
          <a:p>
            <a:pPr marL="0" indent="0">
              <a:buNone/>
            </a:pPr>
            <a:r>
              <a:rPr lang="en-GB" sz="2000" dirty="0" smtClean="0">
                <a:solidFill>
                  <a:schemeClr val="accent6"/>
                </a:solidFill>
              </a:rPr>
              <a:t>IA </a:t>
            </a:r>
            <a:r>
              <a:rPr lang="en-GB" sz="2000" dirty="0" smtClean="0">
                <a:solidFill>
                  <a:schemeClr val="accent6"/>
                </a:solidFill>
              </a:rPr>
              <a:t>must be objective and independent from the business but IIA have abandoned the old 3 lines of defence model so IA should be able to come closer to the business. See also Lens Gardner of Governance.</a:t>
            </a:r>
          </a:p>
          <a:p>
            <a:pPr marL="0" indent="0">
              <a:buNone/>
            </a:pPr>
            <a:r>
              <a:rPr lang="en-GB" sz="2000">
                <a:solidFill>
                  <a:schemeClr val="accent6"/>
                </a:solidFill>
              </a:rPr>
              <a:t>https://www.icaew.com/technical/audit-and-assurance/assurance/assurance-mapping</a:t>
            </a:r>
            <a:endParaRPr lang="en-GB" sz="2000" dirty="0">
              <a:solidFill>
                <a:schemeClr val="accent6"/>
              </a:solidFill>
            </a:endParaRPr>
          </a:p>
        </p:txBody>
      </p:sp>
      <p:pic>
        <p:nvPicPr>
          <p:cNvPr id="5" name="Pladsholder til indhold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87844" y="2112579"/>
            <a:ext cx="3892792" cy="3892793"/>
          </a:xfrm>
        </p:spPr>
      </p:pic>
    </p:spTree>
    <p:extLst>
      <p:ext uri="{BB962C8B-B14F-4D97-AF65-F5344CB8AC3E}">
        <p14:creationId xmlns:p14="http://schemas.microsoft.com/office/powerpoint/2010/main" val="23889275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Introduction</a:t>
            </a:r>
          </a:p>
        </p:txBody>
      </p:sp>
      <p:sp>
        <p:nvSpPr>
          <p:cNvPr id="3" name="Pladsholder til indhold 2"/>
          <p:cNvSpPr>
            <a:spLocks noGrp="1"/>
          </p:cNvSpPr>
          <p:nvPr>
            <p:ph idx="1"/>
          </p:nvPr>
        </p:nvSpPr>
        <p:spPr/>
        <p:txBody>
          <a:bodyPr>
            <a:normAutofit fontScale="92500" lnSpcReduction="10000"/>
          </a:bodyPr>
          <a:lstStyle/>
          <a:p>
            <a:r>
              <a:rPr lang="en-GB" dirty="0"/>
              <a:t>Learning points:</a:t>
            </a:r>
          </a:p>
          <a:p>
            <a:pPr lvl="1"/>
            <a:r>
              <a:rPr lang="en-GB" dirty="0"/>
              <a:t>What are the phases of an audit</a:t>
            </a:r>
          </a:p>
          <a:p>
            <a:pPr lvl="1"/>
            <a:r>
              <a:rPr lang="en-GB" dirty="0"/>
              <a:t>What are the levels of assurance</a:t>
            </a:r>
          </a:p>
          <a:p>
            <a:pPr lvl="1"/>
            <a:r>
              <a:rPr lang="en-GB" dirty="0"/>
              <a:t>What is an (annual) audit programme</a:t>
            </a:r>
          </a:p>
          <a:p>
            <a:pPr lvl="1"/>
            <a:r>
              <a:rPr lang="en-GB" dirty="0"/>
              <a:t>Audit reports</a:t>
            </a:r>
          </a:p>
          <a:p>
            <a:pPr lvl="1"/>
            <a:r>
              <a:rPr lang="en-GB" dirty="0"/>
              <a:t>Internal and external audits (Audit statements)</a:t>
            </a:r>
          </a:p>
          <a:p>
            <a:pPr lvl="1"/>
            <a:endParaRPr lang="en-GB" dirty="0"/>
          </a:p>
          <a:p>
            <a:pPr lvl="1"/>
            <a:r>
              <a:rPr lang="en-US" dirty="0"/>
              <a:t>Using the Audit Simulator, you can: (requires you to register for free)</a:t>
            </a:r>
          </a:p>
          <a:p>
            <a:pPr lvl="2"/>
            <a:r>
              <a:rPr lang="en-US" dirty="0"/>
              <a:t>Review questions and checklists</a:t>
            </a:r>
          </a:p>
          <a:p>
            <a:pPr lvl="2"/>
            <a:r>
              <a:rPr lang="en-US" dirty="0"/>
              <a:t>Evaluate evidence and comments</a:t>
            </a:r>
          </a:p>
          <a:p>
            <a:pPr lvl="2"/>
            <a:r>
              <a:rPr lang="en-US" dirty="0"/>
              <a:t>Make decisions on the state of compliance or noncompliance</a:t>
            </a:r>
          </a:p>
          <a:p>
            <a:pPr lvl="2"/>
            <a:r>
              <a:rPr lang="en-US" dirty="0"/>
              <a:t>Compare yourself against professional, experienced auditors.</a:t>
            </a:r>
          </a:p>
          <a:p>
            <a:pPr lvl="1"/>
            <a:r>
              <a:rPr lang="en-GB" dirty="0">
                <a:hlinkClick r:id="rId2"/>
              </a:rPr>
              <a:t>https://exemplarglobal.org/audit-simulator/</a:t>
            </a:r>
            <a:r>
              <a:rPr lang="en-GB" dirty="0"/>
              <a:t> </a:t>
            </a:r>
          </a:p>
        </p:txBody>
      </p:sp>
      <p:pic>
        <p:nvPicPr>
          <p:cNvPr id="4" name="Billede 3"/>
          <p:cNvPicPr>
            <a:picLocks noChangeAspect="1"/>
          </p:cNvPicPr>
          <p:nvPr/>
        </p:nvPicPr>
        <p:blipFill>
          <a:blip r:embed="rId3"/>
          <a:stretch>
            <a:fillRect/>
          </a:stretch>
        </p:blipFill>
        <p:spPr>
          <a:xfrm>
            <a:off x="9901646" y="6012797"/>
            <a:ext cx="2290354" cy="845203"/>
          </a:xfrm>
          <a:prstGeom prst="rect">
            <a:avLst/>
          </a:prstGeom>
        </p:spPr>
      </p:pic>
    </p:spTree>
    <p:extLst>
      <p:ext uri="{BB962C8B-B14F-4D97-AF65-F5344CB8AC3E}">
        <p14:creationId xmlns:p14="http://schemas.microsoft.com/office/powerpoint/2010/main" val="37510606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6">
            <a:extLst>
              <a:ext uri="{FF2B5EF4-FFF2-40B4-BE49-F238E27FC236}">
                <a16:creationId xmlns="" xmlns:a16="http://schemas.microsoft.com/office/drawing/2014/main" id="{DD4C4B28-6B4B-4445-8535-F516D74E4A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11784011" y="5783564"/>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txBody>
          <a:bodyPr anchor="ctr"/>
          <a:lstStyle/>
          <a:p>
            <a:endParaRPr lang="en-US"/>
          </a:p>
        </p:txBody>
      </p:sp>
      <p:cxnSp>
        <p:nvCxnSpPr>
          <p:cNvPr id="18" name="Straight Connector 21">
            <a:extLst>
              <a:ext uri="{FF2B5EF4-FFF2-40B4-BE49-F238E27FC236}">
                <a16:creationId xmlns="" xmlns:a16="http://schemas.microsoft.com/office/drawing/2014/main" id="{0CB1C732-7193-4253-8746-850D090A6B4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58952" y="1280160"/>
            <a:ext cx="0" cy="557784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useBgFill="1">
        <p:nvSpPr>
          <p:cNvPr id="19" name="Rectangle 23">
            <a:extLst>
              <a:ext uri="{FF2B5EF4-FFF2-40B4-BE49-F238E27FC236}">
                <a16:creationId xmlns="" xmlns:a16="http://schemas.microsoft.com/office/drawing/2014/main" id="{55B419A7-F817-4767-8CCB-FB0E189C4AC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picture containing indoor, different, device, meter&#10;&#10;Description automatically generated">
            <a:extLst>
              <a:ext uri="{FF2B5EF4-FFF2-40B4-BE49-F238E27FC236}">
                <a16:creationId xmlns="" xmlns:a16="http://schemas.microsoft.com/office/drawing/2014/main" id="{9C2383B0-C609-4604-A333-3243A3513EE9}"/>
              </a:ext>
            </a:extLst>
          </p:cNvPr>
          <p:cNvPicPr>
            <a:picLocks noChangeAspect="1"/>
          </p:cNvPicPr>
          <p:nvPr/>
        </p:nvPicPr>
        <p:blipFill rotWithShape="1">
          <a:blip r:embed="rId2"/>
          <a:srcRect b="15730"/>
          <a:stretch/>
        </p:blipFill>
        <p:spPr>
          <a:xfrm>
            <a:off x="20" y="10"/>
            <a:ext cx="12191980" cy="6857990"/>
          </a:xfrm>
          <a:prstGeom prst="rect">
            <a:avLst/>
          </a:prstGeom>
        </p:spPr>
      </p:pic>
      <p:sp>
        <p:nvSpPr>
          <p:cNvPr id="21" name="Rectangle 25">
            <a:extLst>
              <a:ext uri="{FF2B5EF4-FFF2-40B4-BE49-F238E27FC236}">
                <a16:creationId xmlns="" xmlns:a16="http://schemas.microsoft.com/office/drawing/2014/main" id="{9FBB9AF1-CE92-475C-A47B-5FC32922B3E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grayWhite">
          <a:xfrm>
            <a:off x="1" y="0"/>
            <a:ext cx="12191999" cy="6858000"/>
          </a:xfrm>
          <a:prstGeom prst="rect">
            <a:avLst/>
          </a:prstGeom>
          <a:gradFill flip="none" rotWithShape="1">
            <a:gsLst>
              <a:gs pos="100000">
                <a:srgbClr val="000000">
                  <a:alpha val="0"/>
                </a:srgbClr>
              </a:gs>
              <a:gs pos="30000">
                <a:srgbClr val="00000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 xmlns:a16="http://schemas.microsoft.com/office/drawing/2014/main" id="{96F564DE-6FC2-4F59-90F7-344B029E60A3}"/>
              </a:ext>
            </a:extLst>
          </p:cNvPr>
          <p:cNvSpPr>
            <a:spLocks noGrp="1"/>
          </p:cNvSpPr>
          <p:nvPr>
            <p:ph type="title"/>
          </p:nvPr>
        </p:nvSpPr>
        <p:spPr>
          <a:xfrm>
            <a:off x="1078992" y="1143000"/>
            <a:ext cx="9052560" cy="3546179"/>
          </a:xfrm>
        </p:spPr>
        <p:txBody>
          <a:bodyPr vert="horz" lIns="91440" tIns="45720" rIns="91440" bIns="45720" rtlCol="0" anchor="t">
            <a:normAutofit/>
          </a:bodyPr>
          <a:lstStyle/>
          <a:p>
            <a:r>
              <a:rPr lang="en-US" sz="7200" dirty="0">
                <a:solidFill>
                  <a:srgbClr val="FFFFFF"/>
                </a:solidFill>
              </a:rPr>
              <a:t>If </a:t>
            </a:r>
            <a:r>
              <a:rPr lang="en-US" sz="7200" dirty="0">
                <a:solidFill>
                  <a:srgbClr val="0070C0"/>
                </a:solidFill>
              </a:rPr>
              <a:t>you</a:t>
            </a:r>
            <a:r>
              <a:rPr lang="en-US" sz="7200" dirty="0">
                <a:solidFill>
                  <a:srgbClr val="FFFFFF"/>
                </a:solidFill>
              </a:rPr>
              <a:t> don't audit compliance, </a:t>
            </a:r>
            <a:r>
              <a:rPr lang="en-US" sz="7200" dirty="0">
                <a:solidFill>
                  <a:srgbClr val="0070C0"/>
                </a:solidFill>
              </a:rPr>
              <a:t>somebody </a:t>
            </a:r>
            <a:r>
              <a:rPr lang="en-US" sz="7200" dirty="0">
                <a:solidFill>
                  <a:srgbClr val="FFFFFF"/>
                </a:solidFill>
              </a:rPr>
              <a:t>else will</a:t>
            </a:r>
          </a:p>
        </p:txBody>
      </p:sp>
      <p:cxnSp>
        <p:nvCxnSpPr>
          <p:cNvPr id="28" name="Straight Connector 27">
            <a:extLst>
              <a:ext uri="{FF2B5EF4-FFF2-40B4-BE49-F238E27FC236}">
                <a16:creationId xmlns="" xmlns:a16="http://schemas.microsoft.com/office/drawing/2014/main" id="{D81E42A3-743C-4C15-9DA8-93AA9AEBFB17}"/>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58952" y="1143293"/>
            <a:ext cx="0" cy="5714707"/>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30" name="Freeform 6">
            <a:extLst>
              <a:ext uri="{FF2B5EF4-FFF2-40B4-BE49-F238E27FC236}">
                <a16:creationId xmlns="" xmlns:a16="http://schemas.microsoft.com/office/drawing/2014/main" id="{7021D92D-08FF-45A6-9109-AC9462C7E8E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11784011" y="1143293"/>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txBody>
          <a:bodyPr anchor="ctr"/>
          <a:lstStyle/>
          <a:p>
            <a:endParaRPr lang="en-US"/>
          </a:p>
        </p:txBody>
      </p:sp>
      <p:pic>
        <p:nvPicPr>
          <p:cNvPr id="11" name="Billede 10"/>
          <p:cNvPicPr>
            <a:picLocks noChangeAspect="1"/>
          </p:cNvPicPr>
          <p:nvPr/>
        </p:nvPicPr>
        <p:blipFill>
          <a:blip r:embed="rId3"/>
          <a:stretch>
            <a:fillRect/>
          </a:stretch>
        </p:blipFill>
        <p:spPr>
          <a:xfrm>
            <a:off x="9901646" y="6012797"/>
            <a:ext cx="2290354" cy="845203"/>
          </a:xfrm>
          <a:prstGeom prst="rect">
            <a:avLst/>
          </a:prstGeom>
        </p:spPr>
      </p:pic>
    </p:spTree>
    <p:extLst>
      <p:ext uri="{BB962C8B-B14F-4D97-AF65-F5344CB8AC3E}">
        <p14:creationId xmlns:p14="http://schemas.microsoft.com/office/powerpoint/2010/main" val="1401976917"/>
      </p:ext>
    </p:extLst>
  </p:cSld>
  <p:clrMapOvr>
    <a:masterClrMapping/>
  </p:clrMapOvr>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 xmlns:a16="http://schemas.microsoft.com/office/drawing/2014/main" id="{BACC6370-2D7E-4714-9D71-7542949D7D5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 xmlns:a16="http://schemas.microsoft.com/office/drawing/2014/main" id="{256B2C21-A230-48C0-8DF1-C46611373C4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 xmlns:a16="http://schemas.microsoft.com/office/drawing/2014/main" id="{3847E18C-932D-4C95-AABA-FEC7C9499AD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 xmlns:a16="http://schemas.microsoft.com/office/drawing/2014/main" id="{3150CB11-0C61-439E-910F-5787759E72A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 xmlns:a16="http://schemas.microsoft.com/office/drawing/2014/main" id="{43F8A58B-5155-44CE-A5FF-7647B47D0A7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 xmlns:a16="http://schemas.microsoft.com/office/drawing/2014/main" id="{443F2ACA-E6D6-4028-82DD-F03C262D5DE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el 3"/>
          <p:cNvSpPr txBox="1">
            <a:spLocks/>
          </p:cNvSpPr>
          <p:nvPr/>
        </p:nvSpPr>
        <p:spPr>
          <a:xfrm>
            <a:off x="586478" y="1683756"/>
            <a:ext cx="3115265" cy="239635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spcAft>
                <a:spcPts val="600"/>
              </a:spcAft>
            </a:pPr>
            <a:r>
              <a:rPr lang="en-US" sz="4000" kern="1200">
                <a:solidFill>
                  <a:srgbClr val="FFFFFF"/>
                </a:solidFill>
                <a:latin typeface="+mj-lt"/>
                <a:ea typeface="+mj-ea"/>
                <a:cs typeface="+mj-cs"/>
              </a:rPr>
              <a:t>What is an internal Audit?</a:t>
            </a:r>
          </a:p>
        </p:txBody>
      </p:sp>
      <p:graphicFrame>
        <p:nvGraphicFramePr>
          <p:cNvPr id="3" name="Pladsholder til indhold 5"/>
          <p:cNvGraphicFramePr>
            <a:graphicFrameLocks/>
          </p:cNvGraphicFramePr>
          <p:nvPr>
            <p:extLst>
              <p:ext uri="{D42A27DB-BD31-4B8C-83A1-F6EECF244321}">
                <p14:modId xmlns:p14="http://schemas.microsoft.com/office/powerpoint/2010/main" val="846443190"/>
              </p:ext>
            </p:extLst>
          </p:nvPr>
        </p:nvGraphicFramePr>
        <p:xfrm>
          <a:off x="4905052" y="1624847"/>
          <a:ext cx="6666833" cy="37051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Afrundet rektangel 4"/>
          <p:cNvSpPr/>
          <p:nvPr/>
        </p:nvSpPr>
        <p:spPr bwMode="auto">
          <a:xfrm>
            <a:off x="4944191" y="1744446"/>
            <a:ext cx="1375376" cy="556747"/>
          </a:xfrm>
          <a:prstGeom prst="roundRect">
            <a:avLst/>
          </a:prstGeom>
          <a:solidFill>
            <a:schemeClr val="accent1"/>
          </a:solidFill>
          <a:ln w="6350" cap="flat" cmpd="sng" algn="ctr">
            <a:solidFill>
              <a:schemeClr val="hlink"/>
            </a:solidFill>
            <a:prstDash val="solid"/>
            <a:round/>
            <a:headEnd type="none" w="med" len="med"/>
            <a:tailEnd type="none" w="med" len="med"/>
          </a:ln>
          <a:effectLst/>
        </p:spPr>
        <p:txBody>
          <a:bodyPr vert="horz" wrap="square" lIns="89998" tIns="46799" rIns="89998" bIns="46799" numCol="1" rtlCol="0" anchor="t" anchorCtr="0" compatLnSpc="1">
            <a:prstTxWarp prst="textNoShape">
              <a:avLst/>
            </a:prstTxWarp>
            <a:spAutoFit/>
          </a:bodyPr>
          <a:lstStyle/>
          <a:p>
            <a:pPr defTabSz="758876">
              <a:spcAft>
                <a:spcPts val="600"/>
              </a:spcAft>
            </a:pPr>
            <a:r>
              <a:rPr lang="en-GB" sz="1328" kern="1200">
                <a:solidFill>
                  <a:schemeClr val="bg1"/>
                </a:solidFill>
                <a:latin typeface="+mn-lt"/>
                <a:ea typeface="+mn-ea"/>
                <a:cs typeface="+mn-cs"/>
              </a:rPr>
              <a:t>Audit Programme</a:t>
            </a:r>
            <a:endParaRPr lang="en-GB" sz="1600">
              <a:solidFill>
                <a:schemeClr val="bg1"/>
              </a:solidFill>
            </a:endParaRPr>
          </a:p>
        </p:txBody>
      </p:sp>
      <p:sp>
        <p:nvSpPr>
          <p:cNvPr id="6" name="Nedadgående pil 5"/>
          <p:cNvSpPr/>
          <p:nvPr/>
        </p:nvSpPr>
        <p:spPr bwMode="auto">
          <a:xfrm>
            <a:off x="5451306" y="2641430"/>
            <a:ext cx="402462" cy="375944"/>
          </a:xfrm>
          <a:prstGeom prst="downArrow">
            <a:avLst/>
          </a:prstGeom>
          <a:solidFill>
            <a:schemeClr val="bg1">
              <a:lumMod val="65000"/>
            </a:schemeClr>
          </a:solidFill>
          <a:ln w="6350" cap="flat" cmpd="sng" algn="ctr">
            <a:solidFill>
              <a:schemeClr val="hlink"/>
            </a:solidFill>
            <a:prstDash val="solid"/>
            <a:round/>
            <a:headEnd type="none" w="med" len="med"/>
            <a:tailEnd type="none" w="med" len="med"/>
          </a:ln>
          <a:effectLst/>
        </p:spPr>
        <p:txBody>
          <a:bodyPr vert="horz" wrap="square" lIns="89998" tIns="46799" rIns="89998" bIns="46799" numCol="1" rtlCol="0" anchor="t" anchorCtr="0" compatLnSpc="1">
            <a:prstTxWarp prst="textNoShape">
              <a:avLst/>
            </a:prstTxWarp>
            <a:spAutoFit/>
          </a:bodyPr>
          <a:lstStyle/>
          <a:p>
            <a:pPr defTabSz="914309"/>
            <a:endParaRPr lang="en-GB" sz="1600"/>
          </a:p>
        </p:txBody>
      </p:sp>
    </p:spTree>
    <p:extLst>
      <p:ext uri="{BB962C8B-B14F-4D97-AF65-F5344CB8AC3E}">
        <p14:creationId xmlns:p14="http://schemas.microsoft.com/office/powerpoint/2010/main" val="1507261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2"/>
          <a:stretch>
            <a:fillRect/>
          </a:stretch>
        </p:blipFill>
        <p:spPr>
          <a:xfrm>
            <a:off x="0" y="2328"/>
            <a:ext cx="12192000" cy="6853344"/>
          </a:xfrm>
          <a:prstGeom prst="rect">
            <a:avLst/>
          </a:prstGeom>
        </p:spPr>
      </p:pic>
    </p:spTree>
    <p:extLst>
      <p:ext uri="{BB962C8B-B14F-4D97-AF65-F5344CB8AC3E}">
        <p14:creationId xmlns:p14="http://schemas.microsoft.com/office/powerpoint/2010/main" val="9776028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262187238"/>
              </p:ext>
            </p:extLst>
          </p:nvPr>
        </p:nvGraphicFramePr>
        <p:xfrm>
          <a:off x="3048089" y="1397059"/>
          <a:ext cx="6095824" cy="40638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Højrebuet pil 5"/>
          <p:cNvSpPr/>
          <p:nvPr/>
        </p:nvSpPr>
        <p:spPr bwMode="auto">
          <a:xfrm>
            <a:off x="3791811" y="2212884"/>
            <a:ext cx="731499" cy="340669"/>
          </a:xfrm>
          <a:prstGeom prst="curvedRightArrow">
            <a:avLst/>
          </a:prstGeom>
          <a:solidFill>
            <a:schemeClr val="accent1"/>
          </a:solidFill>
          <a:ln w="6350" cap="flat" cmpd="sng" algn="ctr">
            <a:solidFill>
              <a:schemeClr val="hlink"/>
            </a:solidFill>
            <a:prstDash val="solid"/>
            <a:round/>
            <a:headEnd type="none" w="med" len="med"/>
            <a:tailEnd type="none" w="med" len="med"/>
          </a:ln>
          <a:effectLst/>
        </p:spPr>
        <p:txBody>
          <a:bodyPr vert="horz" wrap="square" lIns="89998" tIns="46799" rIns="89998" bIns="46799" numCol="1" rtlCol="0" anchor="t" anchorCtr="0" compatLnSpc="1">
            <a:prstTxWarp prst="textNoShape">
              <a:avLst/>
            </a:prstTxWarp>
            <a:spAutoFit/>
          </a:bodyPr>
          <a:lstStyle/>
          <a:p>
            <a:pPr defTabSz="914309"/>
            <a:endParaRPr lang="en-GB" sz="1600"/>
          </a:p>
        </p:txBody>
      </p:sp>
      <p:sp>
        <p:nvSpPr>
          <p:cNvPr id="7" name="Højrebuet pil 6"/>
          <p:cNvSpPr/>
          <p:nvPr/>
        </p:nvSpPr>
        <p:spPr bwMode="auto">
          <a:xfrm>
            <a:off x="4799894" y="3717024"/>
            <a:ext cx="731499" cy="340669"/>
          </a:xfrm>
          <a:prstGeom prst="curvedRightArrow">
            <a:avLst/>
          </a:prstGeom>
          <a:solidFill>
            <a:schemeClr val="accent1"/>
          </a:solidFill>
          <a:ln w="6350" cap="flat" cmpd="sng" algn="ctr">
            <a:solidFill>
              <a:schemeClr val="hlink"/>
            </a:solidFill>
            <a:prstDash val="solid"/>
            <a:round/>
            <a:headEnd type="none" w="med" len="med"/>
            <a:tailEnd type="none" w="med" len="med"/>
          </a:ln>
          <a:effectLst/>
        </p:spPr>
        <p:txBody>
          <a:bodyPr vert="horz" wrap="square" lIns="89998" tIns="46799" rIns="89998" bIns="46799" numCol="1" rtlCol="0" anchor="t" anchorCtr="0" compatLnSpc="1">
            <a:prstTxWarp prst="textNoShape">
              <a:avLst/>
            </a:prstTxWarp>
            <a:spAutoFit/>
          </a:bodyPr>
          <a:lstStyle/>
          <a:p>
            <a:pPr defTabSz="914309"/>
            <a:endParaRPr lang="en-GB" sz="1600"/>
          </a:p>
        </p:txBody>
      </p:sp>
    </p:spTree>
    <p:extLst>
      <p:ext uri="{BB962C8B-B14F-4D97-AF65-F5344CB8AC3E}">
        <p14:creationId xmlns:p14="http://schemas.microsoft.com/office/powerpoint/2010/main" val="41818117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 xmlns:a16="http://schemas.microsoft.com/office/drawing/2014/main" id="{BACC6370-2D7E-4714-9D71-7542949D7D5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 xmlns:a16="http://schemas.microsoft.com/office/drawing/2014/main" id="{256B2C21-A230-48C0-8DF1-C46611373C4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 xmlns:a16="http://schemas.microsoft.com/office/drawing/2014/main" id="{3847E18C-932D-4C95-AABA-FEC7C9499AD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 xmlns:a16="http://schemas.microsoft.com/office/drawing/2014/main" id="{3150CB11-0C61-439E-910F-5787759E72A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 xmlns:a16="http://schemas.microsoft.com/office/drawing/2014/main" id="{43F8A58B-5155-44CE-A5FF-7647B47D0A7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Rectangle 20">
            <a:extLst>
              <a:ext uri="{FF2B5EF4-FFF2-40B4-BE49-F238E27FC236}">
                <a16:creationId xmlns="" xmlns:a16="http://schemas.microsoft.com/office/drawing/2014/main" id="{443F2ACA-E6D6-4028-82DD-F03C262D5DE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 xmlns:a16="http://schemas.microsoft.com/office/drawing/2014/main" id="{6E8D9D69-BBF6-4A76-BF36-6D693DCC09DE}"/>
              </a:ext>
            </a:extLst>
          </p:cNvPr>
          <p:cNvSpPr>
            <a:spLocks noGrp="1"/>
          </p:cNvSpPr>
          <p:nvPr>
            <p:ph type="title"/>
          </p:nvPr>
        </p:nvSpPr>
        <p:spPr>
          <a:xfrm>
            <a:off x="586478" y="1683756"/>
            <a:ext cx="3115265" cy="2396359"/>
          </a:xfrm>
        </p:spPr>
        <p:txBody>
          <a:bodyPr vert="horz" lIns="91440" tIns="45720" rIns="91440" bIns="45720" rtlCol="0" anchor="b">
            <a:normAutofit/>
          </a:bodyPr>
          <a:lstStyle/>
          <a:p>
            <a:pPr algn="r"/>
            <a:r>
              <a:rPr lang="en-US" sz="4000" kern="1200">
                <a:solidFill>
                  <a:srgbClr val="FFFFFF"/>
                </a:solidFill>
                <a:latin typeface="+mj-lt"/>
                <a:ea typeface="+mj-ea"/>
                <a:cs typeface="+mj-cs"/>
              </a:rPr>
              <a:t>Planning of Audits</a:t>
            </a:r>
          </a:p>
        </p:txBody>
      </p:sp>
      <p:sp>
        <p:nvSpPr>
          <p:cNvPr id="3" name="Slide Number Placeholder 2">
            <a:extLst>
              <a:ext uri="{FF2B5EF4-FFF2-40B4-BE49-F238E27FC236}">
                <a16:creationId xmlns="" xmlns:a16="http://schemas.microsoft.com/office/drawing/2014/main" id="{C06DDC07-CF46-4FA0-82EB-12509D73C3AE}"/>
              </a:ext>
            </a:extLst>
          </p:cNvPr>
          <p:cNvSpPr>
            <a:spLocks noGrp="1"/>
          </p:cNvSpPr>
          <p:nvPr>
            <p:ph type="sldNum" sz="quarter" idx="12"/>
          </p:nvPr>
        </p:nvSpPr>
        <p:spPr>
          <a:xfrm>
            <a:off x="11704320" y="6455664"/>
            <a:ext cx="448056" cy="365125"/>
          </a:xfrm>
        </p:spPr>
        <p:txBody>
          <a:bodyPr vert="horz" lIns="91440" tIns="45720" rIns="91440" bIns="45720" rtlCol="0" anchor="ctr">
            <a:normAutofit/>
          </a:bodyPr>
          <a:lstStyle/>
          <a:p>
            <a:pPr>
              <a:spcAft>
                <a:spcPts val="600"/>
              </a:spcAft>
            </a:pPr>
            <a:fld id="{F3C75061-B1B6-40EC-B9F9-7310D269E7AB}" type="slidenum">
              <a:rPr lang="en-US" sz="1100">
                <a:solidFill>
                  <a:schemeClr val="tx1">
                    <a:lumMod val="50000"/>
                    <a:lumOff val="50000"/>
                  </a:schemeClr>
                </a:solidFill>
              </a:rPr>
              <a:pPr>
                <a:spcAft>
                  <a:spcPts val="600"/>
                </a:spcAft>
              </a:pPr>
              <a:t>31</a:t>
            </a:fld>
            <a:endParaRPr lang="en-US" sz="1100">
              <a:solidFill>
                <a:schemeClr val="tx1">
                  <a:lumMod val="50000"/>
                  <a:lumOff val="50000"/>
                </a:schemeClr>
              </a:solidFill>
            </a:endParaRPr>
          </a:p>
        </p:txBody>
      </p:sp>
      <p:graphicFrame>
        <p:nvGraphicFramePr>
          <p:cNvPr id="7" name="Tekstfelt 2">
            <a:extLst>
              <a:ext uri="{FF2B5EF4-FFF2-40B4-BE49-F238E27FC236}">
                <a16:creationId xmlns="" xmlns:a16="http://schemas.microsoft.com/office/drawing/2014/main" id="{35A9CBE1-DE70-2853-1DE6-5414F6804C07}"/>
              </a:ext>
            </a:extLst>
          </p:cNvPr>
          <p:cNvGraphicFramePr>
            <a:graphicFrameLocks noGrp="1"/>
          </p:cNvGraphicFramePr>
          <p:nvPr>
            <p:ph sz="quarter" idx="13"/>
            <p:extLst>
              <p:ext uri="{D42A27DB-BD31-4B8C-83A1-F6EECF244321}">
                <p14:modId xmlns:p14="http://schemas.microsoft.com/office/powerpoint/2010/main" val="2871209386"/>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65386685"/>
      </p:ext>
    </p:extLst>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 xmlns:a16="http://schemas.microsoft.com/office/drawing/2014/main" id="{BACC6370-2D7E-4714-9D71-7542949D7D5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 xmlns:a16="http://schemas.microsoft.com/office/drawing/2014/main" id="{F68B3F68-107C-434F-AA38-110D5EA91B8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 xmlns:a16="http://schemas.microsoft.com/office/drawing/2014/main" id="{AAD0DBB9-1A4B-4391-81D4-CB19F9AB918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 xmlns:a16="http://schemas.microsoft.com/office/drawing/2014/main" id="{063BBA22-50EA-4C4D-BE05-F1CE4E63AA5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el 2"/>
          <p:cNvSpPr>
            <a:spLocks noGrp="1"/>
          </p:cNvSpPr>
          <p:nvPr>
            <p:ph type="title"/>
          </p:nvPr>
        </p:nvSpPr>
        <p:spPr>
          <a:xfrm>
            <a:off x="1371597" y="348865"/>
            <a:ext cx="10044023" cy="877729"/>
          </a:xfrm>
        </p:spPr>
        <p:txBody>
          <a:bodyPr vert="horz" lIns="91440" tIns="45720" rIns="91440" bIns="45720" rtlCol="0" anchor="ctr">
            <a:normAutofit/>
          </a:bodyPr>
          <a:lstStyle/>
          <a:p>
            <a:r>
              <a:rPr lang="en-US" sz="4000" kern="1200">
                <a:solidFill>
                  <a:srgbClr val="FFFFFF"/>
                </a:solidFill>
                <a:latin typeface="+mj-lt"/>
                <a:ea typeface="+mj-ea"/>
                <a:cs typeface="+mj-cs"/>
              </a:rPr>
              <a:t>ISO Audits</a:t>
            </a:r>
          </a:p>
        </p:txBody>
      </p:sp>
      <p:pic>
        <p:nvPicPr>
          <p:cNvPr id="10" name="Pladsholder til indhold 9"/>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227207" y="2341945"/>
            <a:ext cx="5945159" cy="3963439"/>
          </a:xfrm>
        </p:spPr>
      </p:pic>
      <p:sp>
        <p:nvSpPr>
          <p:cNvPr id="5" name="Pladsholder til tekst 4"/>
          <p:cNvSpPr>
            <a:spLocks noGrp="1"/>
          </p:cNvSpPr>
          <p:nvPr>
            <p:ph type="body" sz="half" idx="2"/>
          </p:nvPr>
        </p:nvSpPr>
        <p:spPr>
          <a:xfrm>
            <a:off x="1043575" y="2112579"/>
            <a:ext cx="3787592" cy="1541338"/>
          </a:xfrm>
        </p:spPr>
        <p:txBody>
          <a:bodyPr/>
          <a:lstStyle/>
          <a:p>
            <a:pPr defTabSz="877824">
              <a:spcBef>
                <a:spcPts val="960"/>
              </a:spcBef>
            </a:pPr>
            <a:endParaRPr lang="en-US" sz="1536" kern="1200">
              <a:solidFill>
                <a:schemeClr val="tx1"/>
              </a:solidFill>
              <a:latin typeface="+mn-lt"/>
              <a:ea typeface="+mn-ea"/>
              <a:cs typeface="+mn-cs"/>
            </a:endParaRPr>
          </a:p>
          <a:p>
            <a:pPr defTabSz="877824">
              <a:spcBef>
                <a:spcPts val="960"/>
              </a:spcBef>
            </a:pPr>
            <a:r>
              <a:rPr lang="en-GB" sz="1536" kern="1200">
                <a:solidFill>
                  <a:schemeClr val="tx1"/>
                </a:solidFill>
                <a:latin typeface="+mn-lt"/>
                <a:ea typeface="+mn-ea"/>
                <a:cs typeface="+mn-cs"/>
              </a:rPr>
              <a:t>Internal audit</a:t>
            </a:r>
          </a:p>
          <a:p>
            <a:pPr defTabSz="877824">
              <a:spcBef>
                <a:spcPts val="960"/>
              </a:spcBef>
            </a:pPr>
            <a:r>
              <a:rPr lang="en-GB" sz="1536" kern="1200">
                <a:solidFill>
                  <a:schemeClr val="tx1"/>
                </a:solidFill>
                <a:latin typeface="+mn-lt"/>
                <a:ea typeface="+mn-ea"/>
                <a:cs typeface="+mn-cs"/>
              </a:rPr>
              <a:t>External audit (certification)</a:t>
            </a:r>
          </a:p>
          <a:p>
            <a:pPr defTabSz="877824">
              <a:spcBef>
                <a:spcPts val="960"/>
              </a:spcBef>
            </a:pPr>
            <a:r>
              <a:rPr lang="en-GB" sz="1536" kern="1200">
                <a:solidFill>
                  <a:schemeClr val="tx1"/>
                </a:solidFill>
                <a:latin typeface="+mn-lt"/>
                <a:ea typeface="+mn-ea"/>
                <a:cs typeface="+mn-cs"/>
              </a:rPr>
              <a:t>Third party audit</a:t>
            </a:r>
            <a:endParaRPr lang="en-GB"/>
          </a:p>
        </p:txBody>
      </p:sp>
      <p:sp>
        <p:nvSpPr>
          <p:cNvPr id="6" name="Pladsholder til tekst 4"/>
          <p:cNvSpPr txBox="1">
            <a:spLocks/>
          </p:cNvSpPr>
          <p:nvPr/>
        </p:nvSpPr>
        <p:spPr>
          <a:xfrm>
            <a:off x="1043574" y="3502536"/>
            <a:ext cx="3787592" cy="244198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defTabSz="877824">
              <a:spcBef>
                <a:spcPts val="960"/>
              </a:spcBef>
            </a:pPr>
            <a:endParaRPr lang="en-US" sz="1344" kern="1200">
              <a:solidFill>
                <a:schemeClr val="tx1"/>
              </a:solidFill>
              <a:latin typeface="+mn-lt"/>
              <a:ea typeface="+mn-ea"/>
              <a:cs typeface="+mn-cs"/>
            </a:endParaRPr>
          </a:p>
          <a:p>
            <a:pPr defTabSz="877824">
              <a:spcBef>
                <a:spcPts val="960"/>
              </a:spcBef>
            </a:pPr>
            <a:r>
              <a:rPr lang="en-US" sz="1344" kern="1200">
                <a:solidFill>
                  <a:schemeClr val="tx1"/>
                </a:solidFill>
                <a:latin typeface="+mn-lt"/>
                <a:ea typeface="+mn-ea"/>
                <a:cs typeface="+mn-cs"/>
              </a:rPr>
              <a:t>ISO 19011 Guidelines for Auditing Management Systems</a:t>
            </a:r>
          </a:p>
          <a:p>
            <a:pPr defTabSz="877824">
              <a:spcBef>
                <a:spcPts val="960"/>
              </a:spcBef>
            </a:pPr>
            <a:r>
              <a:rPr lang="en-US" sz="1344" kern="1200">
                <a:solidFill>
                  <a:schemeClr val="tx1"/>
                </a:solidFill>
                <a:latin typeface="+mn-lt"/>
                <a:ea typeface="+mn-ea"/>
                <a:cs typeface="+mn-cs"/>
              </a:rPr>
              <a:t>ISO 37301:2021 basis:</a:t>
            </a:r>
          </a:p>
          <a:p>
            <a:pPr defTabSz="877824">
              <a:spcBef>
                <a:spcPts val="960"/>
              </a:spcBef>
            </a:pPr>
            <a:r>
              <a:rPr lang="en-US" sz="1344" kern="1200">
                <a:solidFill>
                  <a:schemeClr val="tx1"/>
                </a:solidFill>
                <a:latin typeface="+mn-lt"/>
                <a:ea typeface="+mn-ea"/>
                <a:cs typeface="+mn-cs"/>
              </a:rPr>
              <a:t>— “shall” indicates a requirement;</a:t>
            </a:r>
          </a:p>
          <a:p>
            <a:pPr defTabSz="877824">
              <a:spcBef>
                <a:spcPts val="960"/>
              </a:spcBef>
            </a:pPr>
            <a:r>
              <a:rPr lang="en-US" sz="1344" kern="1200">
                <a:solidFill>
                  <a:schemeClr val="tx1"/>
                </a:solidFill>
                <a:latin typeface="+mn-lt"/>
                <a:ea typeface="+mn-ea"/>
                <a:cs typeface="+mn-cs"/>
              </a:rPr>
              <a:t>— “should” indicates a recommendation;</a:t>
            </a:r>
          </a:p>
          <a:p>
            <a:pPr defTabSz="877824">
              <a:spcBef>
                <a:spcPts val="960"/>
              </a:spcBef>
            </a:pPr>
            <a:r>
              <a:rPr lang="en-US" sz="1344" kern="1200">
                <a:solidFill>
                  <a:schemeClr val="tx1"/>
                </a:solidFill>
                <a:latin typeface="+mn-lt"/>
                <a:ea typeface="+mn-ea"/>
                <a:cs typeface="+mn-cs"/>
              </a:rPr>
              <a:t>— “may” indicates permission;</a:t>
            </a:r>
          </a:p>
          <a:p>
            <a:pPr defTabSz="877824">
              <a:spcBef>
                <a:spcPts val="960"/>
              </a:spcBef>
            </a:pPr>
            <a:r>
              <a:rPr lang="en-US" sz="1344" kern="1200">
                <a:solidFill>
                  <a:schemeClr val="tx1"/>
                </a:solidFill>
                <a:latin typeface="+mn-lt"/>
                <a:ea typeface="+mn-ea"/>
                <a:cs typeface="+mn-cs"/>
              </a:rPr>
              <a:t>— “can” indicates a possibility or a capability.</a:t>
            </a:r>
          </a:p>
          <a:p>
            <a:endParaRPr lang="da-DK" sz="1400" dirty="0"/>
          </a:p>
        </p:txBody>
      </p:sp>
    </p:spTree>
    <p:extLst>
      <p:ext uri="{BB962C8B-B14F-4D97-AF65-F5344CB8AC3E}">
        <p14:creationId xmlns:p14="http://schemas.microsoft.com/office/powerpoint/2010/main" val="36875515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 xmlns:a16="http://schemas.microsoft.com/office/drawing/2014/main" id="{1B15ED52-F352-441B-82BF-E0EA34836D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 xmlns:a16="http://schemas.microsoft.com/office/drawing/2014/main" id="{3B2E3793-BFE6-45A2-9B7B-E18844431C9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1" y="5266402"/>
            <a:ext cx="12191998" cy="1590742"/>
          </a:xfrm>
          <a:prstGeom prst="rect">
            <a:avLst/>
          </a:prstGeom>
          <a:gradFill>
            <a:gsLst>
              <a:gs pos="0">
                <a:srgbClr val="000000"/>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 xmlns:a16="http://schemas.microsoft.com/office/drawing/2014/main" id="{BC4C4868-CB8F-4AF9-9CDB-8108F2C19B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1" y="5270175"/>
            <a:ext cx="12185331" cy="1590742"/>
          </a:xfrm>
          <a:prstGeom prst="rect">
            <a:avLst/>
          </a:prstGeom>
          <a:gradFill>
            <a:gsLst>
              <a:gs pos="0">
                <a:schemeClr val="accent1">
                  <a:alpha val="0"/>
                </a:schemeClr>
              </a:gs>
              <a:gs pos="100000">
                <a:schemeClr val="accent1">
                  <a:lumMod val="5000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 xmlns:a16="http://schemas.microsoft.com/office/drawing/2014/main" id="{375E0459-6403-40CD-989D-56A4407CA12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8115299" y="5265546"/>
            <a:ext cx="4076698" cy="1590742"/>
          </a:xfrm>
          <a:prstGeom prst="rect">
            <a:avLst/>
          </a:prstGeom>
          <a:gradFill>
            <a:gsLst>
              <a:gs pos="0">
                <a:schemeClr val="accent1">
                  <a:lumMod val="50000"/>
                </a:schemeClr>
              </a:gs>
              <a:gs pos="100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 xmlns:a16="http://schemas.microsoft.com/office/drawing/2014/main" id="{53E5B1A8-3AC9-4BD1-9BBC-78CA94F2D1B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a:off x="-13335" y="5263483"/>
            <a:ext cx="12192000" cy="1597433"/>
          </a:xfrm>
          <a:prstGeom prst="rect">
            <a:avLst/>
          </a:prstGeom>
          <a:gradFill>
            <a:gsLst>
              <a:gs pos="0">
                <a:srgbClr val="000000">
                  <a:alpha val="0"/>
                </a:srgbClr>
              </a:gs>
              <a:gs pos="99000">
                <a:schemeClr val="accent1">
                  <a:lumMod val="50000"/>
                  <a:alpha val="55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el 4"/>
          <p:cNvSpPr>
            <a:spLocks noGrp="1"/>
          </p:cNvSpPr>
          <p:nvPr>
            <p:ph type="title"/>
          </p:nvPr>
        </p:nvSpPr>
        <p:spPr>
          <a:xfrm>
            <a:off x="1371599" y="5510253"/>
            <a:ext cx="9895951" cy="1033669"/>
          </a:xfrm>
        </p:spPr>
        <p:txBody>
          <a:bodyPr vert="horz" lIns="91440" tIns="45720" rIns="91440" bIns="45720" rtlCol="0" anchor="ctr">
            <a:normAutofit/>
          </a:bodyPr>
          <a:lstStyle/>
          <a:p>
            <a:r>
              <a:rPr lang="en-US" sz="4000" kern="1200">
                <a:solidFill>
                  <a:srgbClr val="FFFFFF"/>
                </a:solidFill>
                <a:latin typeface="+mj-lt"/>
                <a:ea typeface="+mj-ea"/>
                <a:cs typeface="+mj-cs"/>
              </a:rPr>
              <a:t>Overview om Compliance frameworks</a:t>
            </a:r>
          </a:p>
        </p:txBody>
      </p:sp>
      <p:sp>
        <p:nvSpPr>
          <p:cNvPr id="9" name="Tekstfelt 8"/>
          <p:cNvSpPr txBox="1"/>
          <p:nvPr/>
        </p:nvSpPr>
        <p:spPr>
          <a:xfrm>
            <a:off x="1940256" y="3833199"/>
            <a:ext cx="8332826" cy="1119982"/>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r>
              <a:rPr lang="en-US" sz="2000"/>
              <a:t>https://www.taylorwessing.com/en/insights-and-events/insights/2022/03/corporate-compliance-tech-deals-7</a:t>
            </a:r>
          </a:p>
        </p:txBody>
      </p:sp>
      <p:graphicFrame>
        <p:nvGraphicFramePr>
          <p:cNvPr id="7" name="Pladsholder til indhold 6"/>
          <p:cNvGraphicFramePr>
            <a:graphicFrameLocks noGrp="1"/>
          </p:cNvGraphicFramePr>
          <p:nvPr>
            <p:ph idx="1"/>
            <p:extLst>
              <p:ext uri="{D42A27DB-BD31-4B8C-83A1-F6EECF244321}">
                <p14:modId xmlns:p14="http://schemas.microsoft.com/office/powerpoint/2010/main" val="1479166835"/>
              </p:ext>
            </p:extLst>
          </p:nvPr>
        </p:nvGraphicFramePr>
        <p:xfrm>
          <a:off x="2492408" y="402570"/>
          <a:ext cx="7207186" cy="3215276"/>
        </p:xfrm>
        <a:graphic>
          <a:graphicData uri="http://schemas.openxmlformats.org/drawingml/2006/table">
            <a:tbl>
              <a:tblPr firstRow="1" bandRow="1">
                <a:tableStyleId>{5C22544A-7EE6-4342-B048-85BDC9FD1C3A}</a:tableStyleId>
              </a:tblPr>
              <a:tblGrid>
                <a:gridCol w="2119197">
                  <a:extLst>
                    <a:ext uri="{9D8B030D-6E8A-4147-A177-3AD203B41FA5}">
                      <a16:colId xmlns="" xmlns:a16="http://schemas.microsoft.com/office/drawing/2014/main" val="20000"/>
                    </a:ext>
                  </a:extLst>
                </a:gridCol>
                <a:gridCol w="2285556">
                  <a:extLst>
                    <a:ext uri="{9D8B030D-6E8A-4147-A177-3AD203B41FA5}">
                      <a16:colId xmlns="" xmlns:a16="http://schemas.microsoft.com/office/drawing/2014/main" val="20001"/>
                    </a:ext>
                  </a:extLst>
                </a:gridCol>
                <a:gridCol w="1830418">
                  <a:extLst>
                    <a:ext uri="{9D8B030D-6E8A-4147-A177-3AD203B41FA5}">
                      <a16:colId xmlns="" xmlns:a16="http://schemas.microsoft.com/office/drawing/2014/main" val="20002"/>
                    </a:ext>
                  </a:extLst>
                </a:gridCol>
                <a:gridCol w="972015">
                  <a:extLst>
                    <a:ext uri="{9D8B030D-6E8A-4147-A177-3AD203B41FA5}">
                      <a16:colId xmlns="" xmlns:a16="http://schemas.microsoft.com/office/drawing/2014/main" val="20003"/>
                    </a:ext>
                  </a:extLst>
                </a:gridCol>
              </a:tblGrid>
              <a:tr h="2649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noProof="0"/>
                        <a:t>Name</a:t>
                      </a:r>
                    </a:p>
                  </a:txBody>
                  <a:tcPr marL="60211" marR="60211" marT="30106" marB="30106"/>
                </a:tc>
                <a:tc>
                  <a:txBody>
                    <a:bodyPr/>
                    <a:lstStyle/>
                    <a:p>
                      <a:r>
                        <a:rPr lang="da-DK" sz="1200"/>
                        <a:t>Organization</a:t>
                      </a:r>
                    </a:p>
                  </a:txBody>
                  <a:tcPr marL="60211" marR="60211" marT="30106" marB="30106"/>
                </a:tc>
                <a:tc>
                  <a:txBody>
                    <a:bodyPr/>
                    <a:lstStyle/>
                    <a:p>
                      <a:r>
                        <a:rPr lang="da-DK" sz="1200"/>
                        <a:t>Target</a:t>
                      </a:r>
                    </a:p>
                  </a:txBody>
                  <a:tcPr marL="60211" marR="60211" marT="30106" marB="30106"/>
                </a:tc>
                <a:tc>
                  <a:txBody>
                    <a:bodyPr/>
                    <a:lstStyle/>
                    <a:p>
                      <a:r>
                        <a:rPr lang="da-DK" sz="1200"/>
                        <a:t>Language</a:t>
                      </a:r>
                    </a:p>
                  </a:txBody>
                  <a:tcPr marL="60211" marR="60211" marT="30106" marB="30106"/>
                </a:tc>
                <a:extLst>
                  <a:ext uri="{0D108BD9-81ED-4DB2-BD59-A6C34878D82A}">
                    <a16:rowId xmlns="" xmlns:a16="http://schemas.microsoft.com/office/drawing/2014/main" val="10000"/>
                  </a:ext>
                </a:extLst>
              </a:tr>
              <a:tr h="4455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noProof="0"/>
                        <a:t>DIN ISO 37301:2021</a:t>
                      </a:r>
                    </a:p>
                  </a:txBody>
                  <a:tcPr marL="60211" marR="60211" marT="30106" marB="30106"/>
                </a:tc>
                <a:tc>
                  <a:txBody>
                    <a:bodyPr/>
                    <a:lstStyle/>
                    <a:p>
                      <a:r>
                        <a:rPr lang="en-GB" sz="1200" noProof="0"/>
                        <a:t>ISO, International Organization for Standardization</a:t>
                      </a:r>
                    </a:p>
                  </a:txBody>
                  <a:tcPr marL="60211" marR="60211" marT="30106" marB="30106"/>
                </a:tc>
                <a:tc>
                  <a:txBody>
                    <a:bodyPr/>
                    <a:lstStyle/>
                    <a:p>
                      <a:r>
                        <a:rPr lang="da-DK" sz="1200"/>
                        <a:t>Certificate</a:t>
                      </a:r>
                    </a:p>
                  </a:txBody>
                  <a:tcPr marL="60211" marR="60211" marT="30106" marB="30106"/>
                </a:tc>
                <a:tc>
                  <a:txBody>
                    <a:bodyPr/>
                    <a:lstStyle/>
                    <a:p>
                      <a:r>
                        <a:rPr lang="da-DK" sz="1200"/>
                        <a:t>English</a:t>
                      </a:r>
                    </a:p>
                  </a:txBody>
                  <a:tcPr marL="60211" marR="60211" marT="30106" marB="30106"/>
                </a:tc>
                <a:extLst>
                  <a:ext uri="{0D108BD9-81ED-4DB2-BD59-A6C34878D82A}">
                    <a16:rowId xmlns="" xmlns:a16="http://schemas.microsoft.com/office/drawing/2014/main" val="10001"/>
                  </a:ext>
                </a:extLst>
              </a:tr>
              <a:tr h="4455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a:t>IDW PS 980</a:t>
                      </a:r>
                    </a:p>
                  </a:txBody>
                  <a:tcPr marL="60211" marR="60211" marT="30106" marB="30106"/>
                </a:tc>
                <a:tc>
                  <a:txBody>
                    <a:bodyPr/>
                    <a:lstStyle/>
                    <a:p>
                      <a:r>
                        <a:rPr lang="de-DE" sz="1200"/>
                        <a:t>Institut der</a:t>
                      </a:r>
                      <a:r>
                        <a:rPr lang="de-DE" sz="1200" baseline="0"/>
                        <a:t> </a:t>
                      </a:r>
                      <a:r>
                        <a:rPr lang="de-DE" sz="1200"/>
                        <a:t>Wirtschaftsprüfer in Deutschland e.V.</a:t>
                      </a:r>
                      <a:endParaRPr lang="da-DK" sz="1200"/>
                    </a:p>
                  </a:txBody>
                  <a:tcPr marL="60211" marR="60211" marT="30106" marB="30106"/>
                </a:tc>
                <a:tc>
                  <a:txBody>
                    <a:bodyPr/>
                    <a:lstStyle/>
                    <a:p>
                      <a:r>
                        <a:rPr lang="da-DK" sz="1200"/>
                        <a:t>ISAE3000/3402</a:t>
                      </a:r>
                    </a:p>
                  </a:txBody>
                  <a:tcPr marL="60211" marR="60211" marT="30106" marB="30106"/>
                </a:tc>
                <a:tc>
                  <a:txBody>
                    <a:bodyPr/>
                    <a:lstStyle/>
                    <a:p>
                      <a:r>
                        <a:rPr lang="da-DK" sz="1200"/>
                        <a:t>German</a:t>
                      </a:r>
                    </a:p>
                  </a:txBody>
                  <a:tcPr marL="60211" marR="60211" marT="30106" marB="30106"/>
                </a:tc>
                <a:extLst>
                  <a:ext uri="{0D108BD9-81ED-4DB2-BD59-A6C34878D82A}">
                    <a16:rowId xmlns="" xmlns:a16="http://schemas.microsoft.com/office/drawing/2014/main" val="10002"/>
                  </a:ext>
                </a:extLst>
              </a:tr>
              <a:tr h="6261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noProof="0"/>
                        <a:t>DICO Standard Compliance Management Systems</a:t>
                      </a:r>
                    </a:p>
                  </a:txBody>
                  <a:tcPr marL="60211" marR="60211" marT="30106" marB="30106"/>
                </a:tc>
                <a:tc>
                  <a:txBody>
                    <a:bodyPr/>
                    <a:lstStyle/>
                    <a:p>
                      <a:r>
                        <a:rPr lang="da-DK" sz="1200"/>
                        <a:t>DICO </a:t>
                      </a:r>
                      <a:r>
                        <a:rPr lang="da-DK" sz="1200" err="1"/>
                        <a:t>e.V</a:t>
                      </a:r>
                      <a:r>
                        <a:rPr lang="da-DK" sz="1200"/>
                        <a:t>.</a:t>
                      </a:r>
                    </a:p>
                  </a:txBody>
                  <a:tcPr marL="60211" marR="60211" marT="30106" marB="30106"/>
                </a:tc>
                <a:tc>
                  <a:txBody>
                    <a:bodyPr/>
                    <a:lstStyle/>
                    <a:p>
                      <a:r>
                        <a:rPr lang="en-US" sz="1200"/>
                        <a:t>General recommendations for the design of a CMS</a:t>
                      </a:r>
                      <a:endParaRPr lang="da-DK" sz="1200"/>
                    </a:p>
                  </a:txBody>
                  <a:tcPr marL="60211" marR="60211" marT="30106" marB="30106"/>
                </a:tc>
                <a:tc>
                  <a:txBody>
                    <a:bodyPr/>
                    <a:lstStyle/>
                    <a:p>
                      <a:r>
                        <a:rPr lang="da-DK" sz="1200"/>
                        <a:t>German</a:t>
                      </a:r>
                    </a:p>
                  </a:txBody>
                  <a:tcPr marL="60211" marR="60211" marT="30106" marB="30106"/>
                </a:tc>
                <a:extLst>
                  <a:ext uri="{0D108BD9-81ED-4DB2-BD59-A6C34878D82A}">
                    <a16:rowId xmlns="" xmlns:a16="http://schemas.microsoft.com/office/drawing/2014/main" val="10003"/>
                  </a:ext>
                </a:extLst>
              </a:tr>
              <a:tr h="8068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kern="1200" noProof="0">
                          <a:solidFill>
                            <a:schemeClr val="dk1"/>
                          </a:solidFill>
                          <a:effectLst/>
                          <a:latin typeface="+mn-lt"/>
                          <a:ea typeface="+mn-ea"/>
                          <a:cs typeface="+mn-cs"/>
                        </a:rPr>
                        <a:t>Compliance Management</a:t>
                      </a:r>
                      <a:br>
                        <a:rPr lang="en-GB" sz="1200" b="1" i="0" kern="1200" noProof="0">
                          <a:solidFill>
                            <a:schemeClr val="dk1"/>
                          </a:solidFill>
                          <a:effectLst/>
                          <a:latin typeface="+mn-lt"/>
                          <a:ea typeface="+mn-ea"/>
                          <a:cs typeface="+mn-cs"/>
                        </a:rPr>
                      </a:br>
                      <a:r>
                        <a:rPr lang="en-GB" sz="1200" b="1" i="0" kern="1200" noProof="0">
                          <a:solidFill>
                            <a:schemeClr val="dk1"/>
                          </a:solidFill>
                          <a:effectLst/>
                          <a:latin typeface="+mn-lt"/>
                          <a:ea typeface="+mn-ea"/>
                          <a:cs typeface="+mn-cs"/>
                        </a:rPr>
                        <a:t>Systems</a:t>
                      </a:r>
                      <a:r>
                        <a:rPr lang="en-GB" sz="1200" noProof="0"/>
                        <a:t> </a:t>
                      </a:r>
                      <a:r>
                        <a:rPr lang="da-DK" sz="1200"/>
                        <a:t/>
                      </a:r>
                      <a:br>
                        <a:rPr lang="da-DK" sz="1200"/>
                      </a:br>
                      <a:endParaRPr lang="da-DK" sz="1200" b="1"/>
                    </a:p>
                  </a:txBody>
                  <a:tcPr marL="60211" marR="60211" marT="30106" marB="3010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a:solidFill>
                            <a:schemeClr val="dk1"/>
                          </a:solidFill>
                          <a:effectLst/>
                          <a:latin typeface="+mn-lt"/>
                          <a:ea typeface="+mn-ea"/>
                          <a:cs typeface="+mn-cs"/>
                        </a:rPr>
                        <a:t>The Office of the Comptroller of the Currency’s (OCC) </a:t>
                      </a:r>
                      <a:r>
                        <a:rPr lang="en-US" sz="1200" b="0" i="1" kern="1200">
                          <a:solidFill>
                            <a:schemeClr val="dk1"/>
                          </a:solidFill>
                          <a:effectLst/>
                          <a:latin typeface="+mn-lt"/>
                          <a:ea typeface="+mn-ea"/>
                          <a:cs typeface="+mn-cs"/>
                        </a:rPr>
                        <a:t>Comptroller’s Handbook</a:t>
                      </a:r>
                      <a:r>
                        <a:rPr lang="en-US" sz="1200"/>
                        <a:t> </a:t>
                      </a:r>
                      <a:endParaRPr lang="da-DK" sz="1200" b="1"/>
                    </a:p>
                  </a:txBody>
                  <a:tcPr marL="60211" marR="60211" marT="30106" marB="3010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Recommendations for the design of a CMS for</a:t>
                      </a:r>
                      <a:r>
                        <a:rPr lang="en-US" sz="1200" baseline="0"/>
                        <a:t> banks</a:t>
                      </a:r>
                      <a:endParaRPr lang="da-DK" sz="1200"/>
                    </a:p>
                    <a:p>
                      <a:endParaRPr lang="da-DK" sz="1200"/>
                    </a:p>
                  </a:txBody>
                  <a:tcPr marL="60211" marR="60211" marT="30106" marB="30106"/>
                </a:tc>
                <a:tc>
                  <a:txBody>
                    <a:bodyPr/>
                    <a:lstStyle/>
                    <a:p>
                      <a:r>
                        <a:rPr lang="da-DK" sz="1200"/>
                        <a:t>English</a:t>
                      </a:r>
                    </a:p>
                  </a:txBody>
                  <a:tcPr marL="60211" marR="60211" marT="30106" marB="30106"/>
                </a:tc>
                <a:extLst>
                  <a:ext uri="{0D108BD9-81ED-4DB2-BD59-A6C34878D82A}">
                    <a16:rowId xmlns="" xmlns:a16="http://schemas.microsoft.com/office/drawing/2014/main" val="10004"/>
                  </a:ext>
                </a:extLst>
              </a:tr>
              <a:tr h="6261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a:t>HIGH-QUALITY</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a:t>ETHICS &amp; COMPLIANCE</a:t>
                      </a:r>
                    </a:p>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a:t>PROGRAM</a:t>
                      </a:r>
                    </a:p>
                  </a:txBody>
                  <a:tcPr marL="60211" marR="60211" marT="30106" marB="3010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Ethics &amp; Compliance Initiative (ECI)</a:t>
                      </a:r>
                      <a:endParaRPr lang="da-DK" sz="1200" b="0"/>
                    </a:p>
                  </a:txBody>
                  <a:tcPr marL="60211" marR="60211" marT="30106" marB="30106"/>
                </a:tc>
                <a:tc>
                  <a:txBody>
                    <a:bodyPr/>
                    <a:lstStyle/>
                    <a:p>
                      <a:r>
                        <a:rPr lang="en-GB" sz="1200" noProof="0"/>
                        <a:t>Compliance maturity level measurement and evaluation</a:t>
                      </a:r>
                    </a:p>
                  </a:txBody>
                  <a:tcPr marL="60211" marR="60211" marT="30106" marB="30106"/>
                </a:tc>
                <a:tc>
                  <a:txBody>
                    <a:bodyPr/>
                    <a:lstStyle/>
                    <a:p>
                      <a:r>
                        <a:rPr lang="da-DK" sz="1200"/>
                        <a:t>English</a:t>
                      </a:r>
                    </a:p>
                  </a:txBody>
                  <a:tcPr marL="60211" marR="60211" marT="30106" marB="30106"/>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36693967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a-DK"/>
          </a:p>
        </p:txBody>
      </p:sp>
      <p:pic>
        <p:nvPicPr>
          <p:cNvPr id="4" name="Pladsholder til indhold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0" y="0"/>
            <a:ext cx="10415588" cy="6794975"/>
          </a:xfrm>
        </p:spPr>
      </p:pic>
    </p:spTree>
    <p:extLst>
      <p:ext uri="{BB962C8B-B14F-4D97-AF65-F5344CB8AC3E}">
        <p14:creationId xmlns:p14="http://schemas.microsoft.com/office/powerpoint/2010/main" val="264737140"/>
      </p:ext>
    </p:extLst>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 xmlns:a16="http://schemas.microsoft.com/office/drawing/2014/main" id="{04812C46-200A-4DEB-A05E-3ED6C68C238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049"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ladsholder til indhold 9"/>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5884" r="-1" b="-1"/>
          <a:stretch/>
        </p:blipFill>
        <p:spPr>
          <a:xfrm>
            <a:off x="2522356" y="10"/>
            <a:ext cx="9669642" cy="6857990"/>
          </a:xfrm>
          <a:prstGeom prst="rect">
            <a:avLst/>
          </a:prstGeom>
          <a:noFill/>
        </p:spPr>
      </p:pic>
      <p:sp>
        <p:nvSpPr>
          <p:cNvPr id="2" name="Pladsholder til tekst 1"/>
          <p:cNvSpPr>
            <a:spLocks noGrp="1"/>
          </p:cNvSpPr>
          <p:nvPr>
            <p:ph type="body" sz="half" idx="2"/>
          </p:nvPr>
        </p:nvSpPr>
        <p:spPr>
          <a:xfrm>
            <a:off x="838200" y="2434201"/>
            <a:ext cx="3822189" cy="3742762"/>
          </a:xfr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p:spPr>
        <p:txBody>
          <a:bodyPr vert="horz" lIns="91440" tIns="45720" rIns="91440" bIns="45720" rtlCol="0">
            <a:normAutofit/>
          </a:bodyPr>
          <a:lstStyle/>
          <a:p>
            <a:pPr marL="285750" indent="-228600">
              <a:buFont typeface="Arial" panose="020B0604020202020204" pitchFamily="34" charset="0"/>
              <a:buChar char="•"/>
            </a:pPr>
            <a:r>
              <a:rPr lang="en-US" sz="2000" dirty="0">
                <a:solidFill>
                  <a:schemeClr val="accent2"/>
                </a:solidFill>
              </a:rPr>
              <a:t>Uses Risk Control matrix to identify risks and controls</a:t>
            </a:r>
          </a:p>
          <a:p>
            <a:pPr marL="285750" indent="-228600">
              <a:buFont typeface="Arial" panose="020B0604020202020204" pitchFamily="34" charset="0"/>
              <a:buChar char="•"/>
            </a:pPr>
            <a:r>
              <a:rPr lang="en-US" sz="2000" dirty="0">
                <a:solidFill>
                  <a:schemeClr val="accent2"/>
                </a:solidFill>
              </a:rPr>
              <a:t>No predefined controls</a:t>
            </a:r>
          </a:p>
          <a:p>
            <a:pPr marL="285750" indent="-228600">
              <a:buFont typeface="Arial" panose="020B0604020202020204" pitchFamily="34" charset="0"/>
              <a:buChar char="•"/>
            </a:pPr>
            <a:r>
              <a:rPr lang="en-US" sz="2000" dirty="0">
                <a:solidFill>
                  <a:schemeClr val="accent2"/>
                </a:solidFill>
              </a:rPr>
              <a:t>But can use ISO controls (27001 is quite popular)</a:t>
            </a:r>
          </a:p>
        </p:txBody>
      </p:sp>
      <p:sp>
        <p:nvSpPr>
          <p:cNvPr id="17" name="Rectangle 16">
            <a:extLst>
              <a:ext uri="{FF2B5EF4-FFF2-40B4-BE49-F238E27FC236}">
                <a16:creationId xmlns="" xmlns:a16="http://schemas.microsoft.com/office/drawing/2014/main" id="{D1EA859B-E555-4109-94F3-6700E046E0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7390263"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el 2"/>
          <p:cNvSpPr>
            <a:spLocks noGrp="1"/>
          </p:cNvSpPr>
          <p:nvPr>
            <p:ph type="title"/>
          </p:nvPr>
        </p:nvSpPr>
        <p:spPr>
          <a:xfrm>
            <a:off x="838200" y="365125"/>
            <a:ext cx="3822189" cy="1899912"/>
          </a:xfrm>
          <a:noFill/>
        </p:spPr>
        <p:txBody>
          <a:bodyPr vert="horz" lIns="91440" tIns="45720" rIns="91440" bIns="45720" rtlCol="0" anchor="ctr">
            <a:normAutofit/>
          </a:bodyPr>
          <a:lstStyle/>
          <a:p>
            <a:r>
              <a:rPr lang="en-US" sz="4000" dirty="0">
                <a:solidFill>
                  <a:schemeClr val="accent2"/>
                </a:solidFill>
              </a:rPr>
              <a:t>IIA</a:t>
            </a:r>
            <a:r>
              <a:rPr lang="en-US" sz="4000" dirty="0"/>
              <a:t> </a:t>
            </a:r>
            <a:r>
              <a:rPr lang="en-US" sz="4000" dirty="0">
                <a:solidFill>
                  <a:schemeClr val="accent2"/>
                </a:solidFill>
              </a:rPr>
              <a:t>Audits</a:t>
            </a:r>
          </a:p>
        </p:txBody>
      </p:sp>
    </p:spTree>
    <p:extLst>
      <p:ext uri="{BB962C8B-B14F-4D97-AF65-F5344CB8AC3E}">
        <p14:creationId xmlns:p14="http://schemas.microsoft.com/office/powerpoint/2010/main" val="3034767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3899D889-EF8A-43B6-AE6C-3AEAFEADF0B1}"/>
              </a:ext>
            </a:extLst>
          </p:cNvPr>
          <p:cNvPicPr>
            <a:picLocks noChangeAspect="1"/>
          </p:cNvPicPr>
          <p:nvPr/>
        </p:nvPicPr>
        <p:blipFill>
          <a:blip r:embed="rId2"/>
          <a:stretch>
            <a:fillRect/>
          </a:stretch>
        </p:blipFill>
        <p:spPr>
          <a:xfrm>
            <a:off x="1106055" y="365125"/>
            <a:ext cx="9979890" cy="5772556"/>
          </a:xfrm>
          <a:prstGeom prst="rect">
            <a:avLst/>
          </a:prstGeom>
        </p:spPr>
      </p:pic>
    </p:spTree>
    <p:extLst>
      <p:ext uri="{BB962C8B-B14F-4D97-AF65-F5344CB8AC3E}">
        <p14:creationId xmlns:p14="http://schemas.microsoft.com/office/powerpoint/2010/main" val="32292698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FE40B34-7074-4F30-9B8A-1E4D84D1A673}"/>
              </a:ext>
            </a:extLst>
          </p:cNvPr>
          <p:cNvSpPr>
            <a:spLocks noGrp="1"/>
          </p:cNvSpPr>
          <p:nvPr>
            <p:ph type="title"/>
          </p:nvPr>
        </p:nvSpPr>
        <p:spPr/>
        <p:txBody>
          <a:bodyPr/>
          <a:lstStyle/>
          <a:p>
            <a:endParaRPr lang="en-GB"/>
          </a:p>
        </p:txBody>
      </p:sp>
      <p:sp>
        <p:nvSpPr>
          <p:cNvPr id="3" name="Slide Number Placeholder 2">
            <a:extLst>
              <a:ext uri="{FF2B5EF4-FFF2-40B4-BE49-F238E27FC236}">
                <a16:creationId xmlns="" xmlns:a16="http://schemas.microsoft.com/office/drawing/2014/main" id="{A95C39A0-223F-4D37-B81D-014F05641010}"/>
              </a:ext>
            </a:extLst>
          </p:cNvPr>
          <p:cNvSpPr>
            <a:spLocks noGrp="1"/>
          </p:cNvSpPr>
          <p:nvPr>
            <p:ph type="sldNum" sz="quarter" idx="12"/>
          </p:nvPr>
        </p:nvSpPr>
        <p:spPr/>
        <p:txBody>
          <a:bodyPr/>
          <a:lstStyle/>
          <a:p>
            <a:fld id="{F3C75061-B1B6-40EC-B9F9-7310D269E7AB}" type="slidenum">
              <a:rPr lang="en-GB" smtClean="0"/>
              <a:pPr/>
              <a:t>37</a:t>
            </a:fld>
            <a:endParaRPr lang="en-GB" dirty="0"/>
          </a:p>
        </p:txBody>
      </p:sp>
      <p:pic>
        <p:nvPicPr>
          <p:cNvPr id="5" name="Content Placeholder 4">
            <a:extLst>
              <a:ext uri="{FF2B5EF4-FFF2-40B4-BE49-F238E27FC236}">
                <a16:creationId xmlns="" xmlns:a16="http://schemas.microsoft.com/office/drawing/2014/main" id="{E562DC3A-6D2D-45B9-B7DA-8853548EFCA7}"/>
              </a:ext>
            </a:extLst>
          </p:cNvPr>
          <p:cNvPicPr>
            <a:picLocks noGrp="1" noChangeAspect="1"/>
          </p:cNvPicPr>
          <p:nvPr>
            <p:ph sz="quarter" idx="13"/>
          </p:nvPr>
        </p:nvPicPr>
        <p:blipFill>
          <a:blip r:embed="rId2"/>
          <a:stretch>
            <a:fillRect/>
          </a:stretch>
        </p:blipFill>
        <p:spPr>
          <a:xfrm>
            <a:off x="781200" y="124250"/>
            <a:ext cx="9825537" cy="6581257"/>
          </a:xfrm>
          <a:prstGeom prst="rect">
            <a:avLst/>
          </a:prstGeom>
        </p:spPr>
      </p:pic>
    </p:spTree>
    <p:extLst>
      <p:ext uri="{BB962C8B-B14F-4D97-AF65-F5344CB8AC3E}">
        <p14:creationId xmlns:p14="http://schemas.microsoft.com/office/powerpoint/2010/main" val="2906041231"/>
      </p:ext>
    </p:extLst>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solidFill>
            <a:schemeClr val="bg1"/>
          </a:solidFill>
        </p:spPr>
        <p:txBody>
          <a:bodyPr/>
          <a:lstStyle/>
          <a:p>
            <a:r>
              <a:rPr lang="da-DK" dirty="0"/>
              <a:t>Business cases for audits</a:t>
            </a:r>
          </a:p>
        </p:txBody>
      </p:sp>
      <p:sp>
        <p:nvSpPr>
          <p:cNvPr id="3" name="Pladsholder til indhold 2"/>
          <p:cNvSpPr>
            <a:spLocks noGrp="1"/>
          </p:cNvSpPr>
          <p:nvPr>
            <p:ph sz="quarter" idx="13"/>
          </p:nvPr>
        </p:nvSpPr>
        <p:spPr>
          <a:xfrm>
            <a:off x="696386" y="1587501"/>
            <a:ext cx="7276039" cy="4146551"/>
          </a:xfrm>
        </p:spPr>
        <p:txBody>
          <a:bodyPr>
            <a:normAutofit fontScale="92500" lnSpcReduction="10000"/>
          </a:bodyPr>
          <a:lstStyle/>
          <a:p>
            <a:pPr marL="514350" indent="-514350">
              <a:buFont typeface="+mj-lt"/>
              <a:buAutoNum type="arabicPeriod"/>
            </a:pPr>
            <a:r>
              <a:rPr lang="en-GB" dirty="0"/>
              <a:t>Your company want a Compliance Management system but there are no requirements for the efficiency of the management system </a:t>
            </a:r>
          </a:p>
          <a:p>
            <a:pPr marL="514350" indent="-514350">
              <a:buFont typeface="+mj-lt"/>
              <a:buAutoNum type="arabicPeriod"/>
            </a:pPr>
            <a:r>
              <a:rPr lang="en-GB" dirty="0"/>
              <a:t>Your company want a Compliance Management system and want to document the efficiency of the management system in </a:t>
            </a:r>
            <a:r>
              <a:rPr lang="en-GB" dirty="0" err="1"/>
              <a:t>eg</a:t>
            </a:r>
            <a:r>
              <a:rPr lang="en-GB" dirty="0"/>
              <a:t>. tenders and stakeholders </a:t>
            </a:r>
          </a:p>
          <a:p>
            <a:pPr marL="514350" indent="-514350">
              <a:buFont typeface="+mj-lt"/>
              <a:buAutoNum type="arabicPeriod"/>
            </a:pPr>
            <a:r>
              <a:rPr lang="en-GB" dirty="0"/>
              <a:t>Your company want a Compliance Management system and want to document and verify the efficiency of the management system and controls</a:t>
            </a:r>
          </a:p>
        </p:txBody>
      </p:sp>
      <p:graphicFrame>
        <p:nvGraphicFramePr>
          <p:cNvPr id="4" name="Diagram 3"/>
          <p:cNvGraphicFramePr/>
          <p:nvPr>
            <p:extLst>
              <p:ext uri="{D42A27DB-BD31-4B8C-83A1-F6EECF244321}">
                <p14:modId xmlns:p14="http://schemas.microsoft.com/office/powerpoint/2010/main" val="1840690835"/>
              </p:ext>
            </p:extLst>
          </p:nvPr>
        </p:nvGraphicFramePr>
        <p:xfrm>
          <a:off x="8758237" y="691091"/>
          <a:ext cx="2687637"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7" name="Lige pilforbindelse 6"/>
          <p:cNvCxnSpPr/>
          <p:nvPr/>
        </p:nvCxnSpPr>
        <p:spPr>
          <a:xfrm>
            <a:off x="7515225" y="1814513"/>
            <a:ext cx="2586830" cy="714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Lige pilforbindelse 8"/>
          <p:cNvCxnSpPr/>
          <p:nvPr/>
        </p:nvCxnSpPr>
        <p:spPr>
          <a:xfrm>
            <a:off x="7858125" y="3400424"/>
            <a:ext cx="1785938" cy="709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Lige pilforbindelse 12"/>
          <p:cNvCxnSpPr/>
          <p:nvPr/>
        </p:nvCxnSpPr>
        <p:spPr>
          <a:xfrm flipV="1">
            <a:off x="7686675" y="4567013"/>
            <a:ext cx="2415380" cy="1878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8314388"/>
      </p:ext>
    </p:extLst>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a:extLst>
              <a:ext uri="{FF2B5EF4-FFF2-40B4-BE49-F238E27FC236}">
                <a16:creationId xmlns="" xmlns:a16="http://schemas.microsoft.com/office/drawing/2014/main" id="{AC754114-564D-469F-9892-34554D11350B}"/>
              </a:ext>
            </a:extLst>
          </p:cNvPr>
          <p:cNvSpPr>
            <a:spLocks noGrp="1"/>
          </p:cNvSpPr>
          <p:nvPr>
            <p:ph type="title"/>
          </p:nvPr>
        </p:nvSpPr>
        <p:spPr/>
        <p:txBody>
          <a:bodyPr/>
          <a:lstStyle/>
          <a:p>
            <a:r>
              <a:rPr lang="en-GB" dirty="0"/>
              <a:t>Levels of trust defined by assurance type</a:t>
            </a:r>
          </a:p>
        </p:txBody>
      </p:sp>
      <p:sp>
        <p:nvSpPr>
          <p:cNvPr id="3" name="Pladsholder til slidenummer 2">
            <a:extLst>
              <a:ext uri="{FF2B5EF4-FFF2-40B4-BE49-F238E27FC236}">
                <a16:creationId xmlns="" xmlns:a16="http://schemas.microsoft.com/office/drawing/2014/main" id="{85295D67-65DB-44E1-B4F0-8ED9DF6E1D98}"/>
              </a:ext>
            </a:extLst>
          </p:cNvPr>
          <p:cNvSpPr>
            <a:spLocks noGrp="1"/>
          </p:cNvSpPr>
          <p:nvPr>
            <p:ph type="sldNum" sz="quarter" idx="12"/>
          </p:nvPr>
        </p:nvSpPr>
        <p:spPr/>
        <p:txBody>
          <a:bodyPr/>
          <a:lstStyle/>
          <a:p>
            <a:fld id="{F3C75061-B1B6-40EC-B9F9-7310D269E7AB}" type="slidenum">
              <a:rPr lang="en-GB" smtClean="0"/>
              <a:pPr/>
              <a:t>39</a:t>
            </a:fld>
            <a:endParaRPr lang="en-GB"/>
          </a:p>
        </p:txBody>
      </p:sp>
      <p:pic>
        <p:nvPicPr>
          <p:cNvPr id="6" name="Pladsholder til indhold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42549" y="932179"/>
            <a:ext cx="10726869" cy="5654359"/>
          </a:xfrm>
        </p:spPr>
      </p:pic>
    </p:spTree>
    <p:extLst>
      <p:ext uri="{BB962C8B-B14F-4D97-AF65-F5344CB8AC3E}">
        <p14:creationId xmlns:p14="http://schemas.microsoft.com/office/powerpoint/2010/main" val="3267136270"/>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4033982" y="402070"/>
            <a:ext cx="5989782" cy="1325563"/>
          </a:xfrm>
        </p:spPr>
        <p:txBody>
          <a:bodyPr/>
          <a:lstStyle/>
          <a:p>
            <a:r>
              <a:rPr lang="da-DK" dirty="0"/>
              <a:t>Agenda</a:t>
            </a:r>
          </a:p>
        </p:txBody>
      </p:sp>
      <p:sp>
        <p:nvSpPr>
          <p:cNvPr id="3" name="Pladsholder til indhold 2"/>
          <p:cNvSpPr>
            <a:spLocks noGrp="1"/>
          </p:cNvSpPr>
          <p:nvPr>
            <p:ph idx="1"/>
          </p:nvPr>
        </p:nvSpPr>
        <p:spPr>
          <a:xfrm>
            <a:off x="4033982" y="2148898"/>
            <a:ext cx="10515600" cy="4351338"/>
          </a:xfrm>
        </p:spPr>
        <p:txBody>
          <a:bodyPr>
            <a:normAutofit/>
          </a:bodyPr>
          <a:lstStyle/>
          <a:p>
            <a:pPr marL="0" indent="0">
              <a:buNone/>
            </a:pPr>
            <a:r>
              <a:rPr lang="en-GB" dirty="0"/>
              <a:t>Assurance of compliance controls</a:t>
            </a:r>
          </a:p>
          <a:p>
            <a:pPr marL="0" indent="0">
              <a:buNone/>
            </a:pPr>
            <a:endParaRPr lang="en-GB" dirty="0"/>
          </a:p>
          <a:p>
            <a:r>
              <a:rPr lang="en-GB" dirty="0"/>
              <a:t>Intro</a:t>
            </a:r>
          </a:p>
          <a:p>
            <a:r>
              <a:rPr lang="en-GB" dirty="0"/>
              <a:t>Assurance overview</a:t>
            </a:r>
          </a:p>
          <a:p>
            <a:r>
              <a:rPr lang="en-GB" dirty="0"/>
              <a:t>Auditing compliance</a:t>
            </a:r>
          </a:p>
          <a:p>
            <a:r>
              <a:rPr lang="en-GB" dirty="0"/>
              <a:t>Audit and compliance oversight</a:t>
            </a:r>
          </a:p>
          <a:p>
            <a:r>
              <a:rPr lang="en-GB" dirty="0"/>
              <a:t>How to prepare for an audit</a:t>
            </a:r>
          </a:p>
          <a:p>
            <a:pPr marL="0" indent="0">
              <a:buNone/>
            </a:pPr>
            <a:endParaRPr lang="en-GB" dirty="0"/>
          </a:p>
        </p:txBody>
      </p:sp>
      <p:pic>
        <p:nvPicPr>
          <p:cNvPr id="5" name="Billede 4"/>
          <p:cNvPicPr>
            <a:picLocks noChangeAspect="1"/>
          </p:cNvPicPr>
          <p:nvPr/>
        </p:nvPicPr>
        <p:blipFill>
          <a:blip r:embed="rId2"/>
          <a:stretch>
            <a:fillRect/>
          </a:stretch>
        </p:blipFill>
        <p:spPr>
          <a:xfrm>
            <a:off x="0" y="0"/>
            <a:ext cx="3662979" cy="6858000"/>
          </a:xfrm>
          <a:prstGeom prst="rect">
            <a:avLst/>
          </a:prstGeom>
        </p:spPr>
      </p:pic>
    </p:spTree>
    <p:extLst>
      <p:ext uri="{BB962C8B-B14F-4D97-AF65-F5344CB8AC3E}">
        <p14:creationId xmlns:p14="http://schemas.microsoft.com/office/powerpoint/2010/main" val="33789339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ladsholder til indhold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456680" y="0"/>
            <a:ext cx="6644331" cy="6300788"/>
          </a:xfrm>
        </p:spPr>
      </p:pic>
      <p:sp>
        <p:nvSpPr>
          <p:cNvPr id="7" name="Tekstfelt 6"/>
          <p:cNvSpPr txBox="1"/>
          <p:nvPr/>
        </p:nvSpPr>
        <p:spPr>
          <a:xfrm>
            <a:off x="2357438" y="6488668"/>
            <a:ext cx="6383479" cy="369332"/>
          </a:xfrm>
          <a:prstGeom prst="rect">
            <a:avLst/>
          </a:prstGeom>
          <a:noFill/>
        </p:spPr>
        <p:txBody>
          <a:bodyPr wrap="none" rtlCol="0">
            <a:spAutoFit/>
          </a:bodyPr>
          <a:lstStyle/>
          <a:p>
            <a:r>
              <a:rPr lang="da-DK" dirty="0"/>
              <a:t>https://wallstreetinv.com/financial/accounts-auditing-techniques/</a:t>
            </a:r>
          </a:p>
        </p:txBody>
      </p:sp>
    </p:spTree>
    <p:extLst>
      <p:ext uri="{BB962C8B-B14F-4D97-AF65-F5344CB8AC3E}">
        <p14:creationId xmlns:p14="http://schemas.microsoft.com/office/powerpoint/2010/main" val="757806361"/>
      </p:ext>
    </p:extLst>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48929" y="629266"/>
            <a:ext cx="3505495" cy="1622321"/>
          </a:xfrm>
        </p:spPr>
        <p:txBody>
          <a:bodyPr vert="horz" lIns="91440" tIns="45720" rIns="91440" bIns="45720" rtlCol="0" anchor="ctr">
            <a:normAutofit/>
          </a:bodyPr>
          <a:lstStyle/>
          <a:p>
            <a:r>
              <a:rPr lang="en-US" kern="1200">
                <a:solidFill>
                  <a:schemeClr val="tx1"/>
                </a:solidFill>
                <a:latin typeface="+mj-lt"/>
                <a:ea typeface="+mj-ea"/>
                <a:cs typeface="+mj-cs"/>
              </a:rPr>
              <a:t>ISO certification</a:t>
            </a:r>
          </a:p>
        </p:txBody>
      </p:sp>
      <p:sp>
        <p:nvSpPr>
          <p:cNvPr id="3" name="Pladsholder til indhold 2"/>
          <p:cNvSpPr>
            <a:spLocks noGrp="1"/>
          </p:cNvSpPr>
          <p:nvPr>
            <p:ph sz="half" idx="1"/>
          </p:nvPr>
        </p:nvSpPr>
        <p:spPr>
          <a:xfrm>
            <a:off x="648931" y="2438400"/>
            <a:ext cx="3505494" cy="3785419"/>
          </a:xfrm>
        </p:spPr>
        <p:txBody>
          <a:bodyPr vert="horz" lIns="91440" tIns="45720" rIns="91440" bIns="45720" rtlCol="0">
            <a:normAutofit/>
          </a:bodyPr>
          <a:lstStyle/>
          <a:p>
            <a:r>
              <a:rPr lang="en-US" sz="2000"/>
              <a:t>Initially ISO certificate was seen as enough proof, but now further proof is needed (ISAE)</a:t>
            </a:r>
          </a:p>
          <a:p>
            <a:endParaRPr lang="en-US" sz="2000"/>
          </a:p>
          <a:p>
            <a:r>
              <a:rPr lang="en-US" sz="2000"/>
              <a:t>ISO could benefit from CMMI/maturity levels</a:t>
            </a:r>
          </a:p>
        </p:txBody>
      </p:sp>
      <p:pic>
        <p:nvPicPr>
          <p:cNvPr id="6" name="Content Placeholder 5" descr="A picture containing indoor, several&#10;&#10;Description automatically generated">
            <a:extLst>
              <a:ext uri="{FF2B5EF4-FFF2-40B4-BE49-F238E27FC236}">
                <a16:creationId xmlns="" xmlns:a16="http://schemas.microsoft.com/office/drawing/2014/main" id="{48AAA6D7-1934-4F92-A16E-D4AB6292A9D6}"/>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405862" y="1734439"/>
            <a:ext cx="6019331" cy="3385875"/>
          </a:xfrm>
          <a:prstGeom prst="rect">
            <a:avLst/>
          </a:prstGeom>
          <a:effectLst/>
        </p:spPr>
      </p:pic>
      <p:sp>
        <p:nvSpPr>
          <p:cNvPr id="11" name="Rectangle 10">
            <a:extLst>
              <a:ext uri="{FF2B5EF4-FFF2-40B4-BE49-F238E27FC236}">
                <a16:creationId xmlns="" xmlns:a16="http://schemas.microsoft.com/office/drawing/2014/main" id="{5E39A796-BE83-48B1-B33F-35C4A32AAB5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9">
            <a:extLst>
              <a:ext uri="{FF2B5EF4-FFF2-40B4-BE49-F238E27FC236}">
                <a16:creationId xmlns="" xmlns:a16="http://schemas.microsoft.com/office/drawing/2014/main" id="{72F84B47-E267-4194-8194-831DB7B5547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19648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648929" y="629266"/>
            <a:ext cx="3505495" cy="1622321"/>
          </a:xfrm>
        </p:spPr>
        <p:txBody>
          <a:bodyPr vert="horz" lIns="91440" tIns="45720" rIns="91440" bIns="45720" rtlCol="0" anchor="ctr">
            <a:normAutofit/>
          </a:bodyPr>
          <a:lstStyle/>
          <a:p>
            <a:r>
              <a:rPr lang="en-US" kern="1200">
                <a:solidFill>
                  <a:schemeClr val="tx1"/>
                </a:solidFill>
                <a:latin typeface="+mj-lt"/>
                <a:ea typeface="+mj-ea"/>
                <a:cs typeface="+mj-cs"/>
              </a:rPr>
              <a:t>Effective vs efficient</a:t>
            </a:r>
          </a:p>
        </p:txBody>
      </p:sp>
      <p:sp>
        <p:nvSpPr>
          <p:cNvPr id="6" name="Pladsholder til indhold 5"/>
          <p:cNvSpPr>
            <a:spLocks noGrp="1"/>
          </p:cNvSpPr>
          <p:nvPr>
            <p:ph sz="half" idx="1"/>
          </p:nvPr>
        </p:nvSpPr>
        <p:spPr>
          <a:xfrm>
            <a:off x="648931" y="2438400"/>
            <a:ext cx="3505494" cy="3785419"/>
          </a:xfrm>
        </p:spPr>
        <p:txBody>
          <a:bodyPr vert="horz" lIns="91440" tIns="45720" rIns="91440" bIns="45720" rtlCol="0">
            <a:normAutofit/>
          </a:bodyPr>
          <a:lstStyle/>
          <a:p>
            <a:r>
              <a:rPr lang="en-US" sz="2000"/>
              <a:t>There is no requirement for controls to be efficient – i.e. they can utilize serious toll on manpower and still be effective (work as designed).</a:t>
            </a:r>
          </a:p>
        </p:txBody>
      </p:sp>
      <p:pic>
        <p:nvPicPr>
          <p:cNvPr id="3" name="Content Placeholder 2" descr="Diagram&#10;&#10;Description automatically generated">
            <a:extLst>
              <a:ext uri="{FF2B5EF4-FFF2-40B4-BE49-F238E27FC236}">
                <a16:creationId xmlns="" xmlns:a16="http://schemas.microsoft.com/office/drawing/2014/main" id="{E3A5D9C0-7528-41BF-B9EE-A9A438CB6C91}"/>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405862" y="1734440"/>
            <a:ext cx="6019331" cy="3385873"/>
          </a:xfrm>
          <a:prstGeom prst="rect">
            <a:avLst/>
          </a:prstGeom>
          <a:effectLst/>
        </p:spPr>
      </p:pic>
      <p:sp>
        <p:nvSpPr>
          <p:cNvPr id="11" name="Rectangle 10">
            <a:extLst>
              <a:ext uri="{FF2B5EF4-FFF2-40B4-BE49-F238E27FC236}">
                <a16:creationId xmlns="" xmlns:a16="http://schemas.microsoft.com/office/drawing/2014/main" id="{5E39A796-BE83-48B1-B33F-35C4A32AAB5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9">
            <a:extLst>
              <a:ext uri="{FF2B5EF4-FFF2-40B4-BE49-F238E27FC236}">
                <a16:creationId xmlns="" xmlns:a16="http://schemas.microsoft.com/office/drawing/2014/main" id="{72F84B47-E267-4194-8194-831DB7B5547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8806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en-GB"/>
              <a:t>Internal Audit</a:t>
            </a:r>
            <a:endParaRPr lang="en-GB" dirty="0"/>
          </a:p>
        </p:txBody>
      </p:sp>
      <p:sp>
        <p:nvSpPr>
          <p:cNvPr id="8" name="Kombinationstegning 7"/>
          <p:cNvSpPr/>
          <p:nvPr/>
        </p:nvSpPr>
        <p:spPr>
          <a:xfrm>
            <a:off x="839991" y="1268760"/>
            <a:ext cx="1976071" cy="5505980"/>
          </a:xfrm>
          <a:custGeom>
            <a:avLst/>
            <a:gdLst>
              <a:gd name="connsiteX0" fmla="*/ 0 w 1976071"/>
              <a:gd name="connsiteY0" fmla="*/ 197607 h 4713386"/>
              <a:gd name="connsiteX1" fmla="*/ 197607 w 1976071"/>
              <a:gd name="connsiteY1" fmla="*/ 0 h 4713386"/>
              <a:gd name="connsiteX2" fmla="*/ 1778464 w 1976071"/>
              <a:gd name="connsiteY2" fmla="*/ 0 h 4713386"/>
              <a:gd name="connsiteX3" fmla="*/ 1976071 w 1976071"/>
              <a:gd name="connsiteY3" fmla="*/ 197607 h 4713386"/>
              <a:gd name="connsiteX4" fmla="*/ 1976071 w 1976071"/>
              <a:gd name="connsiteY4" fmla="*/ 4515779 h 4713386"/>
              <a:gd name="connsiteX5" fmla="*/ 1778464 w 1976071"/>
              <a:gd name="connsiteY5" fmla="*/ 4713386 h 4713386"/>
              <a:gd name="connsiteX6" fmla="*/ 197607 w 1976071"/>
              <a:gd name="connsiteY6" fmla="*/ 4713386 h 4713386"/>
              <a:gd name="connsiteX7" fmla="*/ 0 w 1976071"/>
              <a:gd name="connsiteY7" fmla="*/ 4515779 h 4713386"/>
              <a:gd name="connsiteX8" fmla="*/ 0 w 1976071"/>
              <a:gd name="connsiteY8" fmla="*/ 197607 h 4713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071" h="4713386">
                <a:moveTo>
                  <a:pt x="0" y="197607"/>
                </a:moveTo>
                <a:cubicBezTo>
                  <a:pt x="0" y="88472"/>
                  <a:pt x="88472" y="0"/>
                  <a:pt x="197607" y="0"/>
                </a:cubicBezTo>
                <a:lnTo>
                  <a:pt x="1778464" y="0"/>
                </a:lnTo>
                <a:cubicBezTo>
                  <a:pt x="1887599" y="0"/>
                  <a:pt x="1976071" y="88472"/>
                  <a:pt x="1976071" y="197607"/>
                </a:cubicBezTo>
                <a:lnTo>
                  <a:pt x="1976071" y="4515779"/>
                </a:lnTo>
                <a:cubicBezTo>
                  <a:pt x="1976071" y="4624914"/>
                  <a:pt x="1887599" y="4713386"/>
                  <a:pt x="1778464" y="4713386"/>
                </a:cubicBezTo>
                <a:lnTo>
                  <a:pt x="197607" y="4713386"/>
                </a:lnTo>
                <a:cubicBezTo>
                  <a:pt x="88472" y="4713386"/>
                  <a:pt x="0" y="4624914"/>
                  <a:pt x="0" y="4515779"/>
                </a:cubicBezTo>
                <a:lnTo>
                  <a:pt x="0" y="197607"/>
                </a:lnTo>
                <a:close/>
              </a:path>
            </a:pathLst>
          </a:custGeom>
        </p:spPr>
        <p:style>
          <a:lnRef idx="0">
            <a:schemeClr val="accent6">
              <a:hueOff val="0"/>
              <a:satOff val="0"/>
              <a:lumOff val="0"/>
              <a:alphaOff val="0"/>
            </a:schemeClr>
          </a:lnRef>
          <a:fillRef idx="1">
            <a:schemeClr val="accent6">
              <a:tint val="40000"/>
              <a:hueOff val="0"/>
              <a:satOff val="0"/>
              <a:lumOff val="0"/>
              <a:alphaOff val="0"/>
            </a:schemeClr>
          </a:fillRef>
          <a:effectRef idx="1">
            <a:schemeClr val="accent6">
              <a:tint val="40000"/>
              <a:hueOff val="0"/>
              <a:satOff val="0"/>
              <a:lumOff val="0"/>
              <a:alphaOff val="0"/>
            </a:schemeClr>
          </a:effectRef>
          <a:fontRef idx="minor">
            <a:schemeClr val="dk1">
              <a:hueOff val="0"/>
              <a:satOff val="0"/>
              <a:lumOff val="0"/>
              <a:alphaOff val="0"/>
            </a:schemeClr>
          </a:fontRef>
        </p:style>
        <p:txBody>
          <a:bodyPr spcFirstLastPara="0" vert="horz" wrap="square" lIns="125730" tIns="125730" rIns="125730" bIns="3425100" numCol="1" spcCol="1270" anchor="t" anchorCtr="0">
            <a:noAutofit/>
          </a:bodyPr>
          <a:lstStyle/>
          <a:p>
            <a:pPr algn="ctr" defTabSz="1466850">
              <a:lnSpc>
                <a:spcPct val="90000"/>
              </a:lnSpc>
              <a:spcBef>
                <a:spcPct val="0"/>
              </a:spcBef>
              <a:spcAft>
                <a:spcPct val="35000"/>
              </a:spcAft>
            </a:pPr>
            <a:r>
              <a:rPr lang="en-GB" sz="3300">
                <a:latin typeface="Garamond" panose="02020404030301010803" pitchFamily="18" charset="0"/>
              </a:rPr>
              <a:t>Assurance Provider</a:t>
            </a:r>
            <a:endParaRPr lang="en-GB" sz="3300" dirty="0">
              <a:latin typeface="Garamond" panose="02020404030301010803" pitchFamily="18" charset="0"/>
            </a:endParaRPr>
          </a:p>
        </p:txBody>
      </p:sp>
      <p:sp>
        <p:nvSpPr>
          <p:cNvPr id="9" name="Kombinationstegning 8"/>
          <p:cNvSpPr/>
          <p:nvPr/>
        </p:nvSpPr>
        <p:spPr>
          <a:xfrm>
            <a:off x="2964268" y="1268760"/>
            <a:ext cx="1976071" cy="5505980"/>
          </a:xfrm>
          <a:custGeom>
            <a:avLst/>
            <a:gdLst>
              <a:gd name="connsiteX0" fmla="*/ 0 w 1976071"/>
              <a:gd name="connsiteY0" fmla="*/ 197607 h 4713386"/>
              <a:gd name="connsiteX1" fmla="*/ 197607 w 1976071"/>
              <a:gd name="connsiteY1" fmla="*/ 0 h 4713386"/>
              <a:gd name="connsiteX2" fmla="*/ 1778464 w 1976071"/>
              <a:gd name="connsiteY2" fmla="*/ 0 h 4713386"/>
              <a:gd name="connsiteX3" fmla="*/ 1976071 w 1976071"/>
              <a:gd name="connsiteY3" fmla="*/ 197607 h 4713386"/>
              <a:gd name="connsiteX4" fmla="*/ 1976071 w 1976071"/>
              <a:gd name="connsiteY4" fmla="*/ 4515779 h 4713386"/>
              <a:gd name="connsiteX5" fmla="*/ 1778464 w 1976071"/>
              <a:gd name="connsiteY5" fmla="*/ 4713386 h 4713386"/>
              <a:gd name="connsiteX6" fmla="*/ 197607 w 1976071"/>
              <a:gd name="connsiteY6" fmla="*/ 4713386 h 4713386"/>
              <a:gd name="connsiteX7" fmla="*/ 0 w 1976071"/>
              <a:gd name="connsiteY7" fmla="*/ 4515779 h 4713386"/>
              <a:gd name="connsiteX8" fmla="*/ 0 w 1976071"/>
              <a:gd name="connsiteY8" fmla="*/ 197607 h 4713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071" h="4713386">
                <a:moveTo>
                  <a:pt x="0" y="197607"/>
                </a:moveTo>
                <a:cubicBezTo>
                  <a:pt x="0" y="88472"/>
                  <a:pt x="88472" y="0"/>
                  <a:pt x="197607" y="0"/>
                </a:cubicBezTo>
                <a:lnTo>
                  <a:pt x="1778464" y="0"/>
                </a:lnTo>
                <a:cubicBezTo>
                  <a:pt x="1887599" y="0"/>
                  <a:pt x="1976071" y="88472"/>
                  <a:pt x="1976071" y="197607"/>
                </a:cubicBezTo>
                <a:lnTo>
                  <a:pt x="1976071" y="4515779"/>
                </a:lnTo>
                <a:cubicBezTo>
                  <a:pt x="1976071" y="4624914"/>
                  <a:pt x="1887599" y="4713386"/>
                  <a:pt x="1778464" y="4713386"/>
                </a:cubicBezTo>
                <a:lnTo>
                  <a:pt x="197607" y="4713386"/>
                </a:lnTo>
                <a:cubicBezTo>
                  <a:pt x="88472" y="4713386"/>
                  <a:pt x="0" y="4624914"/>
                  <a:pt x="0" y="4515779"/>
                </a:cubicBezTo>
                <a:lnTo>
                  <a:pt x="0" y="197607"/>
                </a:lnTo>
                <a:close/>
              </a:path>
            </a:pathLst>
          </a:custGeom>
        </p:spPr>
        <p:style>
          <a:lnRef idx="0">
            <a:schemeClr val="accent6">
              <a:hueOff val="0"/>
              <a:satOff val="0"/>
              <a:lumOff val="0"/>
              <a:alphaOff val="0"/>
            </a:schemeClr>
          </a:lnRef>
          <a:fillRef idx="1">
            <a:schemeClr val="accent6">
              <a:tint val="40000"/>
              <a:hueOff val="0"/>
              <a:satOff val="0"/>
              <a:lumOff val="0"/>
              <a:alphaOff val="0"/>
            </a:schemeClr>
          </a:fillRef>
          <a:effectRef idx="1">
            <a:schemeClr val="accent6">
              <a:tint val="40000"/>
              <a:hueOff val="0"/>
              <a:satOff val="0"/>
              <a:lumOff val="0"/>
              <a:alphaOff val="0"/>
            </a:schemeClr>
          </a:effectRef>
          <a:fontRef idx="minor">
            <a:schemeClr val="dk1">
              <a:hueOff val="0"/>
              <a:satOff val="0"/>
              <a:lumOff val="0"/>
              <a:alphaOff val="0"/>
            </a:schemeClr>
          </a:fontRef>
        </p:style>
        <p:txBody>
          <a:bodyPr spcFirstLastPara="0" vert="horz" wrap="square" lIns="125730" tIns="125730" rIns="125730" bIns="3425100" numCol="1" spcCol="1270" anchor="t" anchorCtr="0">
            <a:noAutofit/>
          </a:bodyPr>
          <a:lstStyle/>
          <a:p>
            <a:pPr algn="ctr" defTabSz="1466850">
              <a:lnSpc>
                <a:spcPct val="90000"/>
              </a:lnSpc>
              <a:spcBef>
                <a:spcPct val="0"/>
              </a:spcBef>
              <a:spcAft>
                <a:spcPct val="35000"/>
              </a:spcAft>
            </a:pPr>
            <a:r>
              <a:rPr lang="en-GB" sz="3300">
                <a:latin typeface="Garamond" panose="02020404030301010803" pitchFamily="18" charset="0"/>
              </a:rPr>
              <a:t>Assurance Provider</a:t>
            </a:r>
            <a:endParaRPr lang="en-GB" sz="3300" dirty="0">
              <a:latin typeface="Garamond" panose="02020404030301010803" pitchFamily="18" charset="0"/>
            </a:endParaRPr>
          </a:p>
        </p:txBody>
      </p:sp>
      <p:sp>
        <p:nvSpPr>
          <p:cNvPr id="11" name="Kombinationstegning 10"/>
          <p:cNvSpPr/>
          <p:nvPr/>
        </p:nvSpPr>
        <p:spPr>
          <a:xfrm>
            <a:off x="5079363" y="1268759"/>
            <a:ext cx="1976071" cy="5505980"/>
          </a:xfrm>
          <a:custGeom>
            <a:avLst/>
            <a:gdLst>
              <a:gd name="connsiteX0" fmla="*/ 0 w 1976071"/>
              <a:gd name="connsiteY0" fmla="*/ 197607 h 4713386"/>
              <a:gd name="connsiteX1" fmla="*/ 197607 w 1976071"/>
              <a:gd name="connsiteY1" fmla="*/ 0 h 4713386"/>
              <a:gd name="connsiteX2" fmla="*/ 1778464 w 1976071"/>
              <a:gd name="connsiteY2" fmla="*/ 0 h 4713386"/>
              <a:gd name="connsiteX3" fmla="*/ 1976071 w 1976071"/>
              <a:gd name="connsiteY3" fmla="*/ 197607 h 4713386"/>
              <a:gd name="connsiteX4" fmla="*/ 1976071 w 1976071"/>
              <a:gd name="connsiteY4" fmla="*/ 4515779 h 4713386"/>
              <a:gd name="connsiteX5" fmla="*/ 1778464 w 1976071"/>
              <a:gd name="connsiteY5" fmla="*/ 4713386 h 4713386"/>
              <a:gd name="connsiteX6" fmla="*/ 197607 w 1976071"/>
              <a:gd name="connsiteY6" fmla="*/ 4713386 h 4713386"/>
              <a:gd name="connsiteX7" fmla="*/ 0 w 1976071"/>
              <a:gd name="connsiteY7" fmla="*/ 4515779 h 4713386"/>
              <a:gd name="connsiteX8" fmla="*/ 0 w 1976071"/>
              <a:gd name="connsiteY8" fmla="*/ 197607 h 4713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071" h="4713386">
                <a:moveTo>
                  <a:pt x="0" y="197607"/>
                </a:moveTo>
                <a:cubicBezTo>
                  <a:pt x="0" y="88472"/>
                  <a:pt x="88472" y="0"/>
                  <a:pt x="197607" y="0"/>
                </a:cubicBezTo>
                <a:lnTo>
                  <a:pt x="1778464" y="0"/>
                </a:lnTo>
                <a:cubicBezTo>
                  <a:pt x="1887599" y="0"/>
                  <a:pt x="1976071" y="88472"/>
                  <a:pt x="1976071" y="197607"/>
                </a:cubicBezTo>
                <a:lnTo>
                  <a:pt x="1976071" y="4515779"/>
                </a:lnTo>
                <a:cubicBezTo>
                  <a:pt x="1976071" y="4624914"/>
                  <a:pt x="1887599" y="4713386"/>
                  <a:pt x="1778464" y="4713386"/>
                </a:cubicBezTo>
                <a:lnTo>
                  <a:pt x="197607" y="4713386"/>
                </a:lnTo>
                <a:cubicBezTo>
                  <a:pt x="88472" y="4713386"/>
                  <a:pt x="0" y="4624914"/>
                  <a:pt x="0" y="4515779"/>
                </a:cubicBezTo>
                <a:lnTo>
                  <a:pt x="0" y="197607"/>
                </a:lnTo>
                <a:close/>
              </a:path>
            </a:pathLst>
          </a:custGeom>
        </p:spPr>
        <p:style>
          <a:lnRef idx="0">
            <a:schemeClr val="accent6">
              <a:hueOff val="0"/>
              <a:satOff val="0"/>
              <a:lumOff val="0"/>
              <a:alphaOff val="0"/>
            </a:schemeClr>
          </a:lnRef>
          <a:fillRef idx="1">
            <a:schemeClr val="accent6">
              <a:tint val="40000"/>
              <a:hueOff val="0"/>
              <a:satOff val="0"/>
              <a:lumOff val="0"/>
              <a:alphaOff val="0"/>
            </a:schemeClr>
          </a:fillRef>
          <a:effectRef idx="1">
            <a:schemeClr val="accent6">
              <a:tint val="40000"/>
              <a:hueOff val="0"/>
              <a:satOff val="0"/>
              <a:lumOff val="0"/>
              <a:alphaOff val="0"/>
            </a:schemeClr>
          </a:effectRef>
          <a:fontRef idx="minor">
            <a:schemeClr val="dk1">
              <a:hueOff val="0"/>
              <a:satOff val="0"/>
              <a:lumOff val="0"/>
              <a:alphaOff val="0"/>
            </a:schemeClr>
          </a:fontRef>
        </p:style>
        <p:txBody>
          <a:bodyPr spcFirstLastPara="0" vert="horz" wrap="square" lIns="125730" tIns="125730" rIns="125730" bIns="3425100" numCol="1" spcCol="1270" anchor="t" anchorCtr="0">
            <a:noAutofit/>
          </a:bodyPr>
          <a:lstStyle/>
          <a:p>
            <a:pPr algn="ctr" defTabSz="1466850">
              <a:lnSpc>
                <a:spcPct val="90000"/>
              </a:lnSpc>
              <a:spcBef>
                <a:spcPct val="0"/>
              </a:spcBef>
              <a:spcAft>
                <a:spcPct val="35000"/>
              </a:spcAft>
            </a:pPr>
            <a:r>
              <a:rPr lang="en-GB" sz="3300">
                <a:latin typeface="Garamond" panose="02020404030301010803" pitchFamily="18" charset="0"/>
              </a:rPr>
              <a:t>Assurance Provider</a:t>
            </a:r>
            <a:endParaRPr lang="en-GB" sz="3300" dirty="0">
              <a:latin typeface="Garamond" panose="02020404030301010803" pitchFamily="18" charset="0"/>
            </a:endParaRPr>
          </a:p>
        </p:txBody>
      </p:sp>
      <p:sp>
        <p:nvSpPr>
          <p:cNvPr id="14" name="Kombinationstegning 13"/>
          <p:cNvSpPr/>
          <p:nvPr/>
        </p:nvSpPr>
        <p:spPr>
          <a:xfrm>
            <a:off x="7212821" y="1268759"/>
            <a:ext cx="1976071" cy="5505981"/>
          </a:xfrm>
          <a:custGeom>
            <a:avLst/>
            <a:gdLst>
              <a:gd name="connsiteX0" fmla="*/ 0 w 1976071"/>
              <a:gd name="connsiteY0" fmla="*/ 197607 h 4713386"/>
              <a:gd name="connsiteX1" fmla="*/ 197607 w 1976071"/>
              <a:gd name="connsiteY1" fmla="*/ 0 h 4713386"/>
              <a:gd name="connsiteX2" fmla="*/ 1778464 w 1976071"/>
              <a:gd name="connsiteY2" fmla="*/ 0 h 4713386"/>
              <a:gd name="connsiteX3" fmla="*/ 1976071 w 1976071"/>
              <a:gd name="connsiteY3" fmla="*/ 197607 h 4713386"/>
              <a:gd name="connsiteX4" fmla="*/ 1976071 w 1976071"/>
              <a:gd name="connsiteY4" fmla="*/ 4515779 h 4713386"/>
              <a:gd name="connsiteX5" fmla="*/ 1778464 w 1976071"/>
              <a:gd name="connsiteY5" fmla="*/ 4713386 h 4713386"/>
              <a:gd name="connsiteX6" fmla="*/ 197607 w 1976071"/>
              <a:gd name="connsiteY6" fmla="*/ 4713386 h 4713386"/>
              <a:gd name="connsiteX7" fmla="*/ 0 w 1976071"/>
              <a:gd name="connsiteY7" fmla="*/ 4515779 h 4713386"/>
              <a:gd name="connsiteX8" fmla="*/ 0 w 1976071"/>
              <a:gd name="connsiteY8" fmla="*/ 197607 h 4713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071" h="4713386">
                <a:moveTo>
                  <a:pt x="0" y="197607"/>
                </a:moveTo>
                <a:cubicBezTo>
                  <a:pt x="0" y="88472"/>
                  <a:pt x="88472" y="0"/>
                  <a:pt x="197607" y="0"/>
                </a:cubicBezTo>
                <a:lnTo>
                  <a:pt x="1778464" y="0"/>
                </a:lnTo>
                <a:cubicBezTo>
                  <a:pt x="1887599" y="0"/>
                  <a:pt x="1976071" y="88472"/>
                  <a:pt x="1976071" y="197607"/>
                </a:cubicBezTo>
                <a:lnTo>
                  <a:pt x="1976071" y="4515779"/>
                </a:lnTo>
                <a:cubicBezTo>
                  <a:pt x="1976071" y="4624914"/>
                  <a:pt x="1887599" y="4713386"/>
                  <a:pt x="1778464" y="4713386"/>
                </a:cubicBezTo>
                <a:lnTo>
                  <a:pt x="197607" y="4713386"/>
                </a:lnTo>
                <a:cubicBezTo>
                  <a:pt x="88472" y="4713386"/>
                  <a:pt x="0" y="4624914"/>
                  <a:pt x="0" y="4515779"/>
                </a:cubicBezTo>
                <a:lnTo>
                  <a:pt x="0" y="197607"/>
                </a:lnTo>
                <a:close/>
              </a:path>
            </a:pathLst>
          </a:custGeom>
        </p:spPr>
        <p:style>
          <a:lnRef idx="0">
            <a:schemeClr val="accent6">
              <a:hueOff val="0"/>
              <a:satOff val="0"/>
              <a:lumOff val="0"/>
              <a:alphaOff val="0"/>
            </a:schemeClr>
          </a:lnRef>
          <a:fillRef idx="1">
            <a:schemeClr val="accent6">
              <a:tint val="40000"/>
              <a:hueOff val="0"/>
              <a:satOff val="0"/>
              <a:lumOff val="0"/>
              <a:alphaOff val="0"/>
            </a:schemeClr>
          </a:fillRef>
          <a:effectRef idx="1">
            <a:schemeClr val="accent6">
              <a:tint val="40000"/>
              <a:hueOff val="0"/>
              <a:satOff val="0"/>
              <a:lumOff val="0"/>
              <a:alphaOff val="0"/>
            </a:schemeClr>
          </a:effectRef>
          <a:fontRef idx="minor">
            <a:schemeClr val="dk1">
              <a:hueOff val="0"/>
              <a:satOff val="0"/>
              <a:lumOff val="0"/>
              <a:alphaOff val="0"/>
            </a:schemeClr>
          </a:fontRef>
        </p:style>
        <p:txBody>
          <a:bodyPr spcFirstLastPara="0" vert="horz" wrap="square" lIns="125730" tIns="125730" rIns="125730" bIns="3425100" numCol="1" spcCol="1270" anchor="t" anchorCtr="0">
            <a:noAutofit/>
          </a:bodyPr>
          <a:lstStyle/>
          <a:p>
            <a:pPr algn="ctr" defTabSz="1466850">
              <a:lnSpc>
                <a:spcPct val="90000"/>
              </a:lnSpc>
              <a:spcBef>
                <a:spcPct val="0"/>
              </a:spcBef>
              <a:spcAft>
                <a:spcPct val="35000"/>
              </a:spcAft>
            </a:pPr>
            <a:r>
              <a:rPr lang="en-GB" sz="3300">
                <a:latin typeface="Garamond" panose="02020404030301010803" pitchFamily="18" charset="0"/>
              </a:rPr>
              <a:t>Assurance Provider</a:t>
            </a:r>
            <a:endParaRPr lang="en-GB" sz="3300" dirty="0">
              <a:latin typeface="Garamond" panose="02020404030301010803" pitchFamily="18" charset="0"/>
            </a:endParaRPr>
          </a:p>
        </p:txBody>
      </p:sp>
      <p:sp>
        <p:nvSpPr>
          <p:cNvPr id="10" name="Kombinationstegning 9"/>
          <p:cNvSpPr/>
          <p:nvPr/>
        </p:nvSpPr>
        <p:spPr>
          <a:xfrm>
            <a:off x="3161875" y="2434018"/>
            <a:ext cx="1580856" cy="891073"/>
          </a:xfrm>
          <a:custGeom>
            <a:avLst/>
            <a:gdLst>
              <a:gd name="connsiteX0" fmla="*/ 0 w 1580856"/>
              <a:gd name="connsiteY0" fmla="*/ 116506 h 1165064"/>
              <a:gd name="connsiteX1" fmla="*/ 116506 w 1580856"/>
              <a:gd name="connsiteY1" fmla="*/ 0 h 1165064"/>
              <a:gd name="connsiteX2" fmla="*/ 1464350 w 1580856"/>
              <a:gd name="connsiteY2" fmla="*/ 0 h 1165064"/>
              <a:gd name="connsiteX3" fmla="*/ 1580856 w 1580856"/>
              <a:gd name="connsiteY3" fmla="*/ 116506 h 1165064"/>
              <a:gd name="connsiteX4" fmla="*/ 1580856 w 1580856"/>
              <a:gd name="connsiteY4" fmla="*/ 1048558 h 1165064"/>
              <a:gd name="connsiteX5" fmla="*/ 1464350 w 1580856"/>
              <a:gd name="connsiteY5" fmla="*/ 1165064 h 1165064"/>
              <a:gd name="connsiteX6" fmla="*/ 116506 w 1580856"/>
              <a:gd name="connsiteY6" fmla="*/ 1165064 h 1165064"/>
              <a:gd name="connsiteX7" fmla="*/ 0 w 1580856"/>
              <a:gd name="connsiteY7" fmla="*/ 1048558 h 1165064"/>
              <a:gd name="connsiteX8" fmla="*/ 0 w 1580856"/>
              <a:gd name="connsiteY8" fmla="*/ 116506 h 1165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0856" h="1165064">
                <a:moveTo>
                  <a:pt x="0" y="116506"/>
                </a:moveTo>
                <a:cubicBezTo>
                  <a:pt x="0" y="52162"/>
                  <a:pt x="52162" y="0"/>
                  <a:pt x="116506" y="0"/>
                </a:cubicBezTo>
                <a:lnTo>
                  <a:pt x="1464350" y="0"/>
                </a:lnTo>
                <a:cubicBezTo>
                  <a:pt x="1528694" y="0"/>
                  <a:pt x="1580856" y="52162"/>
                  <a:pt x="1580856" y="116506"/>
                </a:cubicBezTo>
                <a:lnTo>
                  <a:pt x="1580856" y="1048558"/>
                </a:lnTo>
                <a:cubicBezTo>
                  <a:pt x="1580856" y="1112902"/>
                  <a:pt x="1528694" y="1165064"/>
                  <a:pt x="1464350" y="1165064"/>
                </a:cubicBezTo>
                <a:lnTo>
                  <a:pt x="116506" y="1165064"/>
                </a:lnTo>
                <a:cubicBezTo>
                  <a:pt x="52162" y="1165064"/>
                  <a:pt x="0" y="1112902"/>
                  <a:pt x="0" y="1048558"/>
                </a:cubicBezTo>
                <a:lnTo>
                  <a:pt x="0" y="116506"/>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scene3d>
            <a:camera prst="orthographicFront"/>
            <a:lightRig rig="flat" dir="t"/>
          </a:scene3d>
          <a:sp3d prstMaterial="dkEdge">
            <a:bevelT w="8200" h="38100"/>
          </a:sp3d>
        </p:spPr>
        <p:style>
          <a:lnRef idx="0">
            <a:schemeClr val="accent6">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98241" tIns="80461" rIns="98241" bIns="80461" numCol="1" spcCol="1270" anchor="ctr" anchorCtr="0">
            <a:noAutofit/>
          </a:bodyPr>
          <a:lstStyle/>
          <a:p>
            <a:pPr algn="ctr" defTabSz="1244600">
              <a:lnSpc>
                <a:spcPct val="90000"/>
              </a:lnSpc>
              <a:spcBef>
                <a:spcPct val="0"/>
              </a:spcBef>
              <a:spcAft>
                <a:spcPct val="35000"/>
              </a:spcAft>
            </a:pPr>
            <a:r>
              <a:rPr lang="en-GB" sz="2800">
                <a:latin typeface="Garamond" panose="02020404030301010803" pitchFamily="18" charset="0"/>
              </a:rPr>
              <a:t>Problem Solver</a:t>
            </a:r>
            <a:endParaRPr lang="en-GB" sz="2800" dirty="0">
              <a:latin typeface="Garamond" panose="02020404030301010803" pitchFamily="18" charset="0"/>
            </a:endParaRPr>
          </a:p>
        </p:txBody>
      </p:sp>
      <p:sp>
        <p:nvSpPr>
          <p:cNvPr id="12" name="Kombinationstegning 11"/>
          <p:cNvSpPr/>
          <p:nvPr/>
        </p:nvSpPr>
        <p:spPr>
          <a:xfrm>
            <a:off x="5286152" y="2434018"/>
            <a:ext cx="1580856" cy="891073"/>
          </a:xfrm>
          <a:custGeom>
            <a:avLst/>
            <a:gdLst>
              <a:gd name="connsiteX0" fmla="*/ 0 w 1580856"/>
              <a:gd name="connsiteY0" fmla="*/ 142115 h 1421150"/>
              <a:gd name="connsiteX1" fmla="*/ 142115 w 1580856"/>
              <a:gd name="connsiteY1" fmla="*/ 0 h 1421150"/>
              <a:gd name="connsiteX2" fmla="*/ 1438741 w 1580856"/>
              <a:gd name="connsiteY2" fmla="*/ 0 h 1421150"/>
              <a:gd name="connsiteX3" fmla="*/ 1580856 w 1580856"/>
              <a:gd name="connsiteY3" fmla="*/ 142115 h 1421150"/>
              <a:gd name="connsiteX4" fmla="*/ 1580856 w 1580856"/>
              <a:gd name="connsiteY4" fmla="*/ 1279035 h 1421150"/>
              <a:gd name="connsiteX5" fmla="*/ 1438741 w 1580856"/>
              <a:gd name="connsiteY5" fmla="*/ 1421150 h 1421150"/>
              <a:gd name="connsiteX6" fmla="*/ 142115 w 1580856"/>
              <a:gd name="connsiteY6" fmla="*/ 1421150 h 1421150"/>
              <a:gd name="connsiteX7" fmla="*/ 0 w 1580856"/>
              <a:gd name="connsiteY7" fmla="*/ 1279035 h 1421150"/>
              <a:gd name="connsiteX8" fmla="*/ 0 w 1580856"/>
              <a:gd name="connsiteY8" fmla="*/ 142115 h 142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0856" h="1421150">
                <a:moveTo>
                  <a:pt x="0" y="142115"/>
                </a:moveTo>
                <a:cubicBezTo>
                  <a:pt x="0" y="63627"/>
                  <a:pt x="63627" y="0"/>
                  <a:pt x="142115" y="0"/>
                </a:cubicBezTo>
                <a:lnTo>
                  <a:pt x="1438741" y="0"/>
                </a:lnTo>
                <a:cubicBezTo>
                  <a:pt x="1517229" y="0"/>
                  <a:pt x="1580856" y="63627"/>
                  <a:pt x="1580856" y="142115"/>
                </a:cubicBezTo>
                <a:lnTo>
                  <a:pt x="1580856" y="1279035"/>
                </a:lnTo>
                <a:cubicBezTo>
                  <a:pt x="1580856" y="1357523"/>
                  <a:pt x="1517229" y="1421150"/>
                  <a:pt x="1438741" y="1421150"/>
                </a:cubicBezTo>
                <a:lnTo>
                  <a:pt x="142115" y="1421150"/>
                </a:lnTo>
                <a:cubicBezTo>
                  <a:pt x="63627" y="1421150"/>
                  <a:pt x="0" y="1357523"/>
                  <a:pt x="0" y="1279035"/>
                </a:cubicBezTo>
                <a:lnTo>
                  <a:pt x="0" y="142115"/>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scene3d>
            <a:camera prst="orthographicFront"/>
            <a:lightRig rig="flat" dir="t"/>
          </a:scene3d>
          <a:sp3d prstMaterial="dkEdge">
            <a:bevelT w="8200" h="38100"/>
          </a:sp3d>
        </p:spPr>
        <p:style>
          <a:lnRef idx="0">
            <a:schemeClr val="accent6">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98241" tIns="80461" rIns="98241" bIns="80461" numCol="1" spcCol="1270" anchor="ctr" anchorCtr="0">
            <a:noAutofit/>
          </a:bodyPr>
          <a:lstStyle/>
          <a:p>
            <a:pPr algn="ctr" defTabSz="1244600">
              <a:lnSpc>
                <a:spcPct val="90000"/>
              </a:lnSpc>
              <a:spcBef>
                <a:spcPct val="0"/>
              </a:spcBef>
              <a:spcAft>
                <a:spcPct val="35000"/>
              </a:spcAft>
            </a:pPr>
            <a:r>
              <a:rPr lang="en-GB" sz="2800">
                <a:latin typeface="Garamond" panose="02020404030301010803" pitchFamily="18" charset="0"/>
              </a:rPr>
              <a:t>Problem Solver</a:t>
            </a:r>
            <a:endParaRPr lang="en-GB" sz="2800" dirty="0">
              <a:latin typeface="Garamond" panose="02020404030301010803" pitchFamily="18" charset="0"/>
            </a:endParaRPr>
          </a:p>
        </p:txBody>
      </p:sp>
      <p:sp>
        <p:nvSpPr>
          <p:cNvPr id="15" name="Kombinationstegning 14"/>
          <p:cNvSpPr/>
          <p:nvPr/>
        </p:nvSpPr>
        <p:spPr>
          <a:xfrm>
            <a:off x="7462678" y="2434018"/>
            <a:ext cx="1580856" cy="891073"/>
          </a:xfrm>
          <a:custGeom>
            <a:avLst/>
            <a:gdLst>
              <a:gd name="connsiteX0" fmla="*/ 0 w 1580856"/>
              <a:gd name="connsiteY0" fmla="*/ 92599 h 925991"/>
              <a:gd name="connsiteX1" fmla="*/ 92599 w 1580856"/>
              <a:gd name="connsiteY1" fmla="*/ 0 h 925991"/>
              <a:gd name="connsiteX2" fmla="*/ 1488257 w 1580856"/>
              <a:gd name="connsiteY2" fmla="*/ 0 h 925991"/>
              <a:gd name="connsiteX3" fmla="*/ 1580856 w 1580856"/>
              <a:gd name="connsiteY3" fmla="*/ 92599 h 925991"/>
              <a:gd name="connsiteX4" fmla="*/ 1580856 w 1580856"/>
              <a:gd name="connsiteY4" fmla="*/ 833392 h 925991"/>
              <a:gd name="connsiteX5" fmla="*/ 1488257 w 1580856"/>
              <a:gd name="connsiteY5" fmla="*/ 925991 h 925991"/>
              <a:gd name="connsiteX6" fmla="*/ 92599 w 1580856"/>
              <a:gd name="connsiteY6" fmla="*/ 925991 h 925991"/>
              <a:gd name="connsiteX7" fmla="*/ 0 w 1580856"/>
              <a:gd name="connsiteY7" fmla="*/ 833392 h 925991"/>
              <a:gd name="connsiteX8" fmla="*/ 0 w 1580856"/>
              <a:gd name="connsiteY8" fmla="*/ 92599 h 925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0856" h="925991">
                <a:moveTo>
                  <a:pt x="0" y="92599"/>
                </a:moveTo>
                <a:cubicBezTo>
                  <a:pt x="0" y="41458"/>
                  <a:pt x="41458" y="0"/>
                  <a:pt x="92599" y="0"/>
                </a:cubicBezTo>
                <a:lnTo>
                  <a:pt x="1488257" y="0"/>
                </a:lnTo>
                <a:cubicBezTo>
                  <a:pt x="1539398" y="0"/>
                  <a:pt x="1580856" y="41458"/>
                  <a:pt x="1580856" y="92599"/>
                </a:cubicBezTo>
                <a:lnTo>
                  <a:pt x="1580856" y="833392"/>
                </a:lnTo>
                <a:cubicBezTo>
                  <a:pt x="1580856" y="884533"/>
                  <a:pt x="1539398" y="925991"/>
                  <a:pt x="1488257" y="925991"/>
                </a:cubicBezTo>
                <a:lnTo>
                  <a:pt x="92599" y="925991"/>
                </a:lnTo>
                <a:cubicBezTo>
                  <a:pt x="41458" y="925991"/>
                  <a:pt x="0" y="884533"/>
                  <a:pt x="0" y="833392"/>
                </a:cubicBezTo>
                <a:lnTo>
                  <a:pt x="0" y="92599"/>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scene3d>
            <a:camera prst="orthographicFront"/>
            <a:lightRig rig="flat" dir="t"/>
          </a:scene3d>
          <a:sp3d prstMaterial="dkEdge">
            <a:bevelT w="8200" h="38100"/>
          </a:sp3d>
        </p:spPr>
        <p:style>
          <a:lnRef idx="0">
            <a:schemeClr val="accent6">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98241" tIns="80461" rIns="98241" bIns="80461" numCol="1" spcCol="1270" anchor="ctr" anchorCtr="0">
            <a:noAutofit/>
          </a:bodyPr>
          <a:lstStyle/>
          <a:p>
            <a:pPr algn="ctr" defTabSz="1244600">
              <a:lnSpc>
                <a:spcPct val="90000"/>
              </a:lnSpc>
              <a:spcBef>
                <a:spcPct val="0"/>
              </a:spcBef>
              <a:spcAft>
                <a:spcPct val="35000"/>
              </a:spcAft>
            </a:pPr>
            <a:r>
              <a:rPr lang="en-GB" sz="2800">
                <a:latin typeface="Garamond" panose="02020404030301010803" pitchFamily="18" charset="0"/>
              </a:rPr>
              <a:t>Problem solver</a:t>
            </a:r>
            <a:endParaRPr lang="en-GB" sz="2800" dirty="0">
              <a:latin typeface="Garamond" panose="02020404030301010803" pitchFamily="18" charset="0"/>
            </a:endParaRPr>
          </a:p>
        </p:txBody>
      </p:sp>
      <p:sp>
        <p:nvSpPr>
          <p:cNvPr id="13" name="Kombinationstegning 12"/>
          <p:cNvSpPr/>
          <p:nvPr/>
        </p:nvSpPr>
        <p:spPr>
          <a:xfrm>
            <a:off x="5307534" y="3440225"/>
            <a:ext cx="1580856" cy="788500"/>
          </a:xfrm>
          <a:custGeom>
            <a:avLst/>
            <a:gdLst>
              <a:gd name="connsiteX0" fmla="*/ 0 w 1580856"/>
              <a:gd name="connsiteY0" fmla="*/ 142115 h 1421150"/>
              <a:gd name="connsiteX1" fmla="*/ 142115 w 1580856"/>
              <a:gd name="connsiteY1" fmla="*/ 0 h 1421150"/>
              <a:gd name="connsiteX2" fmla="*/ 1438741 w 1580856"/>
              <a:gd name="connsiteY2" fmla="*/ 0 h 1421150"/>
              <a:gd name="connsiteX3" fmla="*/ 1580856 w 1580856"/>
              <a:gd name="connsiteY3" fmla="*/ 142115 h 1421150"/>
              <a:gd name="connsiteX4" fmla="*/ 1580856 w 1580856"/>
              <a:gd name="connsiteY4" fmla="*/ 1279035 h 1421150"/>
              <a:gd name="connsiteX5" fmla="*/ 1438741 w 1580856"/>
              <a:gd name="connsiteY5" fmla="*/ 1421150 h 1421150"/>
              <a:gd name="connsiteX6" fmla="*/ 142115 w 1580856"/>
              <a:gd name="connsiteY6" fmla="*/ 1421150 h 1421150"/>
              <a:gd name="connsiteX7" fmla="*/ 0 w 1580856"/>
              <a:gd name="connsiteY7" fmla="*/ 1279035 h 1421150"/>
              <a:gd name="connsiteX8" fmla="*/ 0 w 1580856"/>
              <a:gd name="connsiteY8" fmla="*/ 142115 h 142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0856" h="1421150">
                <a:moveTo>
                  <a:pt x="0" y="142115"/>
                </a:moveTo>
                <a:cubicBezTo>
                  <a:pt x="0" y="63627"/>
                  <a:pt x="63627" y="0"/>
                  <a:pt x="142115" y="0"/>
                </a:cubicBezTo>
                <a:lnTo>
                  <a:pt x="1438741" y="0"/>
                </a:lnTo>
                <a:cubicBezTo>
                  <a:pt x="1517229" y="0"/>
                  <a:pt x="1580856" y="63627"/>
                  <a:pt x="1580856" y="142115"/>
                </a:cubicBezTo>
                <a:lnTo>
                  <a:pt x="1580856" y="1279035"/>
                </a:lnTo>
                <a:cubicBezTo>
                  <a:pt x="1580856" y="1357523"/>
                  <a:pt x="1517229" y="1421150"/>
                  <a:pt x="1438741" y="1421150"/>
                </a:cubicBezTo>
                <a:lnTo>
                  <a:pt x="142115" y="1421150"/>
                </a:lnTo>
                <a:cubicBezTo>
                  <a:pt x="63627" y="1421150"/>
                  <a:pt x="0" y="1357523"/>
                  <a:pt x="0" y="1279035"/>
                </a:cubicBezTo>
                <a:lnTo>
                  <a:pt x="0" y="142115"/>
                </a:lnTo>
                <a:close/>
              </a:path>
            </a:pathLst>
          </a:cu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scene3d>
            <a:camera prst="orthographicFront"/>
            <a:lightRig rig="flat" dir="t"/>
          </a:scene3d>
          <a:sp3d prstMaterial="dkEdge">
            <a:bevelT w="8200" h="38100"/>
          </a:sp3d>
        </p:spPr>
        <p:style>
          <a:lnRef idx="0">
            <a:schemeClr val="accent6">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112744" tIns="94964" rIns="112744" bIns="94964" numCol="1" spcCol="1270" anchor="ctr" anchorCtr="0">
            <a:noAutofit/>
          </a:bodyPr>
          <a:lstStyle/>
          <a:p>
            <a:pPr algn="ctr" defTabSz="1244600">
              <a:lnSpc>
                <a:spcPct val="90000"/>
              </a:lnSpc>
              <a:spcBef>
                <a:spcPct val="0"/>
              </a:spcBef>
              <a:spcAft>
                <a:spcPct val="35000"/>
              </a:spcAft>
            </a:pPr>
            <a:r>
              <a:rPr lang="en-GB" sz="2800">
                <a:latin typeface="Garamond" panose="02020404030301010803" pitchFamily="18" charset="0"/>
              </a:rPr>
              <a:t>Insight generator</a:t>
            </a:r>
            <a:endParaRPr lang="en-GB" sz="2800" dirty="0">
              <a:latin typeface="Garamond" panose="02020404030301010803" pitchFamily="18" charset="0"/>
            </a:endParaRPr>
          </a:p>
        </p:txBody>
      </p:sp>
      <p:sp>
        <p:nvSpPr>
          <p:cNvPr id="16" name="Kombinationstegning 15"/>
          <p:cNvSpPr/>
          <p:nvPr/>
        </p:nvSpPr>
        <p:spPr>
          <a:xfrm>
            <a:off x="7480094" y="3440225"/>
            <a:ext cx="1580856" cy="788500"/>
          </a:xfrm>
          <a:custGeom>
            <a:avLst/>
            <a:gdLst>
              <a:gd name="connsiteX0" fmla="*/ 0 w 1580856"/>
              <a:gd name="connsiteY0" fmla="*/ 92599 h 925991"/>
              <a:gd name="connsiteX1" fmla="*/ 92599 w 1580856"/>
              <a:gd name="connsiteY1" fmla="*/ 0 h 925991"/>
              <a:gd name="connsiteX2" fmla="*/ 1488257 w 1580856"/>
              <a:gd name="connsiteY2" fmla="*/ 0 h 925991"/>
              <a:gd name="connsiteX3" fmla="*/ 1580856 w 1580856"/>
              <a:gd name="connsiteY3" fmla="*/ 92599 h 925991"/>
              <a:gd name="connsiteX4" fmla="*/ 1580856 w 1580856"/>
              <a:gd name="connsiteY4" fmla="*/ 833392 h 925991"/>
              <a:gd name="connsiteX5" fmla="*/ 1488257 w 1580856"/>
              <a:gd name="connsiteY5" fmla="*/ 925991 h 925991"/>
              <a:gd name="connsiteX6" fmla="*/ 92599 w 1580856"/>
              <a:gd name="connsiteY6" fmla="*/ 925991 h 925991"/>
              <a:gd name="connsiteX7" fmla="*/ 0 w 1580856"/>
              <a:gd name="connsiteY7" fmla="*/ 833392 h 925991"/>
              <a:gd name="connsiteX8" fmla="*/ 0 w 1580856"/>
              <a:gd name="connsiteY8" fmla="*/ 92599 h 925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0856" h="925991">
                <a:moveTo>
                  <a:pt x="0" y="92599"/>
                </a:moveTo>
                <a:cubicBezTo>
                  <a:pt x="0" y="41458"/>
                  <a:pt x="41458" y="0"/>
                  <a:pt x="92599" y="0"/>
                </a:cubicBezTo>
                <a:lnTo>
                  <a:pt x="1488257" y="0"/>
                </a:lnTo>
                <a:cubicBezTo>
                  <a:pt x="1539398" y="0"/>
                  <a:pt x="1580856" y="41458"/>
                  <a:pt x="1580856" y="92599"/>
                </a:cubicBezTo>
                <a:lnTo>
                  <a:pt x="1580856" y="833392"/>
                </a:lnTo>
                <a:cubicBezTo>
                  <a:pt x="1580856" y="884533"/>
                  <a:pt x="1539398" y="925991"/>
                  <a:pt x="1488257" y="925991"/>
                </a:cubicBezTo>
                <a:lnTo>
                  <a:pt x="92599" y="925991"/>
                </a:lnTo>
                <a:cubicBezTo>
                  <a:pt x="41458" y="925991"/>
                  <a:pt x="0" y="884533"/>
                  <a:pt x="0" y="833392"/>
                </a:cubicBezTo>
                <a:lnTo>
                  <a:pt x="0" y="92599"/>
                </a:lnTo>
                <a:close/>
              </a:path>
            </a:pathLst>
          </a:cu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scene3d>
            <a:camera prst="orthographicFront"/>
            <a:lightRig rig="flat" dir="t"/>
          </a:scene3d>
          <a:sp3d prstMaterial="dkEdge">
            <a:bevelT w="8200" h="38100"/>
          </a:sp3d>
        </p:spPr>
        <p:style>
          <a:lnRef idx="0">
            <a:schemeClr val="accent6">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112744" tIns="94964" rIns="112744" bIns="94964" numCol="1" spcCol="1270" anchor="ctr" anchorCtr="0">
            <a:noAutofit/>
          </a:bodyPr>
          <a:lstStyle/>
          <a:p>
            <a:pPr algn="ctr" defTabSz="1244600">
              <a:lnSpc>
                <a:spcPct val="90000"/>
              </a:lnSpc>
              <a:spcBef>
                <a:spcPct val="0"/>
              </a:spcBef>
              <a:spcAft>
                <a:spcPct val="35000"/>
              </a:spcAft>
            </a:pPr>
            <a:r>
              <a:rPr lang="en-GB" sz="2800">
                <a:latin typeface="Garamond" panose="02020404030301010803" pitchFamily="18" charset="0"/>
              </a:rPr>
              <a:t>Insight generator</a:t>
            </a:r>
            <a:endParaRPr lang="en-GB" sz="2800" dirty="0">
              <a:latin typeface="Garamond" panose="02020404030301010803" pitchFamily="18" charset="0"/>
            </a:endParaRPr>
          </a:p>
        </p:txBody>
      </p:sp>
      <p:sp>
        <p:nvSpPr>
          <p:cNvPr id="17" name="Kombinationstegning 16"/>
          <p:cNvSpPr/>
          <p:nvPr/>
        </p:nvSpPr>
        <p:spPr>
          <a:xfrm>
            <a:off x="7462678" y="4372756"/>
            <a:ext cx="1580856" cy="759603"/>
          </a:xfrm>
          <a:custGeom>
            <a:avLst/>
            <a:gdLst>
              <a:gd name="connsiteX0" fmla="*/ 0 w 1580856"/>
              <a:gd name="connsiteY0" fmla="*/ 92599 h 925991"/>
              <a:gd name="connsiteX1" fmla="*/ 92599 w 1580856"/>
              <a:gd name="connsiteY1" fmla="*/ 0 h 925991"/>
              <a:gd name="connsiteX2" fmla="*/ 1488257 w 1580856"/>
              <a:gd name="connsiteY2" fmla="*/ 0 h 925991"/>
              <a:gd name="connsiteX3" fmla="*/ 1580856 w 1580856"/>
              <a:gd name="connsiteY3" fmla="*/ 92599 h 925991"/>
              <a:gd name="connsiteX4" fmla="*/ 1580856 w 1580856"/>
              <a:gd name="connsiteY4" fmla="*/ 833392 h 925991"/>
              <a:gd name="connsiteX5" fmla="*/ 1488257 w 1580856"/>
              <a:gd name="connsiteY5" fmla="*/ 925991 h 925991"/>
              <a:gd name="connsiteX6" fmla="*/ 92599 w 1580856"/>
              <a:gd name="connsiteY6" fmla="*/ 925991 h 925991"/>
              <a:gd name="connsiteX7" fmla="*/ 0 w 1580856"/>
              <a:gd name="connsiteY7" fmla="*/ 833392 h 925991"/>
              <a:gd name="connsiteX8" fmla="*/ 0 w 1580856"/>
              <a:gd name="connsiteY8" fmla="*/ 92599 h 925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0856" h="925991">
                <a:moveTo>
                  <a:pt x="0" y="92599"/>
                </a:moveTo>
                <a:cubicBezTo>
                  <a:pt x="0" y="41458"/>
                  <a:pt x="41458" y="0"/>
                  <a:pt x="92599" y="0"/>
                </a:cubicBezTo>
                <a:lnTo>
                  <a:pt x="1488257" y="0"/>
                </a:lnTo>
                <a:cubicBezTo>
                  <a:pt x="1539398" y="0"/>
                  <a:pt x="1580856" y="41458"/>
                  <a:pt x="1580856" y="92599"/>
                </a:cubicBezTo>
                <a:lnTo>
                  <a:pt x="1580856" y="833392"/>
                </a:lnTo>
                <a:cubicBezTo>
                  <a:pt x="1580856" y="884533"/>
                  <a:pt x="1539398" y="925991"/>
                  <a:pt x="1488257" y="925991"/>
                </a:cubicBezTo>
                <a:lnTo>
                  <a:pt x="92599" y="925991"/>
                </a:lnTo>
                <a:cubicBezTo>
                  <a:pt x="41458" y="925991"/>
                  <a:pt x="0" y="884533"/>
                  <a:pt x="0" y="833392"/>
                </a:cubicBezTo>
                <a:lnTo>
                  <a:pt x="0" y="92599"/>
                </a:lnTo>
                <a:close/>
              </a:path>
            </a:pathLst>
          </a:custGeom>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scene3d>
            <a:camera prst="orthographicFront"/>
            <a:lightRig rig="flat" dir="t"/>
          </a:scene3d>
          <a:sp3d prstMaterial="dkEdge">
            <a:bevelT w="8200" h="38100"/>
          </a:sp3d>
        </p:spPr>
        <p:style>
          <a:lnRef idx="0">
            <a:schemeClr val="accent6">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98241" tIns="80461" rIns="98241" bIns="80461" numCol="1" spcCol="1270" anchor="ctr" anchorCtr="0">
            <a:noAutofit/>
          </a:bodyPr>
          <a:lstStyle/>
          <a:p>
            <a:pPr algn="ctr" defTabSz="1244600">
              <a:lnSpc>
                <a:spcPct val="90000"/>
              </a:lnSpc>
              <a:spcBef>
                <a:spcPct val="0"/>
              </a:spcBef>
              <a:spcAft>
                <a:spcPct val="35000"/>
              </a:spcAft>
            </a:pPr>
            <a:r>
              <a:rPr lang="en-GB" sz="2800">
                <a:latin typeface="Garamond" panose="02020404030301010803" pitchFamily="18" charset="0"/>
              </a:rPr>
              <a:t>Trusted advisor</a:t>
            </a:r>
            <a:endParaRPr lang="en-GB" sz="2800" dirty="0">
              <a:latin typeface="Garamond" panose="02020404030301010803" pitchFamily="18" charset="0"/>
            </a:endParaRPr>
          </a:p>
        </p:txBody>
      </p:sp>
      <p:sp>
        <p:nvSpPr>
          <p:cNvPr id="22" name="Kombinationstegning 21"/>
          <p:cNvSpPr/>
          <p:nvPr/>
        </p:nvSpPr>
        <p:spPr>
          <a:xfrm>
            <a:off x="9377729" y="1268759"/>
            <a:ext cx="1976071" cy="5503494"/>
          </a:xfrm>
          <a:custGeom>
            <a:avLst/>
            <a:gdLst>
              <a:gd name="connsiteX0" fmla="*/ 0 w 1976071"/>
              <a:gd name="connsiteY0" fmla="*/ 197607 h 4713386"/>
              <a:gd name="connsiteX1" fmla="*/ 197607 w 1976071"/>
              <a:gd name="connsiteY1" fmla="*/ 0 h 4713386"/>
              <a:gd name="connsiteX2" fmla="*/ 1778464 w 1976071"/>
              <a:gd name="connsiteY2" fmla="*/ 0 h 4713386"/>
              <a:gd name="connsiteX3" fmla="*/ 1976071 w 1976071"/>
              <a:gd name="connsiteY3" fmla="*/ 197607 h 4713386"/>
              <a:gd name="connsiteX4" fmla="*/ 1976071 w 1976071"/>
              <a:gd name="connsiteY4" fmla="*/ 4515779 h 4713386"/>
              <a:gd name="connsiteX5" fmla="*/ 1778464 w 1976071"/>
              <a:gd name="connsiteY5" fmla="*/ 4713386 h 4713386"/>
              <a:gd name="connsiteX6" fmla="*/ 197607 w 1976071"/>
              <a:gd name="connsiteY6" fmla="*/ 4713386 h 4713386"/>
              <a:gd name="connsiteX7" fmla="*/ 0 w 1976071"/>
              <a:gd name="connsiteY7" fmla="*/ 4515779 h 4713386"/>
              <a:gd name="connsiteX8" fmla="*/ 0 w 1976071"/>
              <a:gd name="connsiteY8" fmla="*/ 197607 h 4713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6071" h="4713386">
                <a:moveTo>
                  <a:pt x="0" y="197607"/>
                </a:moveTo>
                <a:cubicBezTo>
                  <a:pt x="0" y="88472"/>
                  <a:pt x="88472" y="0"/>
                  <a:pt x="197607" y="0"/>
                </a:cubicBezTo>
                <a:lnTo>
                  <a:pt x="1778464" y="0"/>
                </a:lnTo>
                <a:cubicBezTo>
                  <a:pt x="1887599" y="0"/>
                  <a:pt x="1976071" y="88472"/>
                  <a:pt x="1976071" y="197607"/>
                </a:cubicBezTo>
                <a:lnTo>
                  <a:pt x="1976071" y="4515779"/>
                </a:lnTo>
                <a:cubicBezTo>
                  <a:pt x="1976071" y="4624914"/>
                  <a:pt x="1887599" y="4713386"/>
                  <a:pt x="1778464" y="4713386"/>
                </a:cubicBezTo>
                <a:lnTo>
                  <a:pt x="197607" y="4713386"/>
                </a:lnTo>
                <a:cubicBezTo>
                  <a:pt x="88472" y="4713386"/>
                  <a:pt x="0" y="4624914"/>
                  <a:pt x="0" y="4515779"/>
                </a:cubicBezTo>
                <a:lnTo>
                  <a:pt x="0" y="197607"/>
                </a:lnTo>
                <a:close/>
              </a:path>
            </a:pathLst>
          </a:custGeom>
        </p:spPr>
        <p:style>
          <a:lnRef idx="0">
            <a:schemeClr val="accent6">
              <a:hueOff val="0"/>
              <a:satOff val="0"/>
              <a:lumOff val="0"/>
              <a:alphaOff val="0"/>
            </a:schemeClr>
          </a:lnRef>
          <a:fillRef idx="1">
            <a:schemeClr val="accent6">
              <a:tint val="40000"/>
              <a:hueOff val="0"/>
              <a:satOff val="0"/>
              <a:lumOff val="0"/>
              <a:alphaOff val="0"/>
            </a:schemeClr>
          </a:fillRef>
          <a:effectRef idx="1">
            <a:schemeClr val="accent6">
              <a:tint val="40000"/>
              <a:hueOff val="0"/>
              <a:satOff val="0"/>
              <a:lumOff val="0"/>
              <a:alphaOff val="0"/>
            </a:schemeClr>
          </a:effectRef>
          <a:fontRef idx="minor">
            <a:schemeClr val="dk1">
              <a:hueOff val="0"/>
              <a:satOff val="0"/>
              <a:lumOff val="0"/>
              <a:alphaOff val="0"/>
            </a:schemeClr>
          </a:fontRef>
        </p:style>
        <p:txBody>
          <a:bodyPr spcFirstLastPara="0" vert="horz" wrap="square" lIns="125730" tIns="125730" rIns="125730" bIns="3425100" numCol="1" spcCol="1270" anchor="t" anchorCtr="0">
            <a:noAutofit/>
          </a:bodyPr>
          <a:lstStyle/>
          <a:p>
            <a:pPr algn="ctr" defTabSz="1466850">
              <a:lnSpc>
                <a:spcPct val="90000"/>
              </a:lnSpc>
              <a:spcBef>
                <a:spcPct val="0"/>
              </a:spcBef>
              <a:spcAft>
                <a:spcPct val="35000"/>
              </a:spcAft>
            </a:pPr>
            <a:r>
              <a:rPr lang="en-GB" sz="3300">
                <a:latin typeface="Garamond" panose="02020404030301010803" pitchFamily="18" charset="0"/>
              </a:rPr>
              <a:t>Assurance Provider</a:t>
            </a:r>
            <a:endParaRPr lang="en-GB" sz="3300" dirty="0">
              <a:latin typeface="Garamond" panose="02020404030301010803" pitchFamily="18" charset="0"/>
            </a:endParaRPr>
          </a:p>
        </p:txBody>
      </p:sp>
      <p:sp>
        <p:nvSpPr>
          <p:cNvPr id="23" name="Kombinationstegning 22"/>
          <p:cNvSpPr/>
          <p:nvPr/>
        </p:nvSpPr>
        <p:spPr>
          <a:xfrm>
            <a:off x="9601465" y="2436284"/>
            <a:ext cx="1580856" cy="888807"/>
          </a:xfrm>
          <a:custGeom>
            <a:avLst/>
            <a:gdLst>
              <a:gd name="connsiteX0" fmla="*/ 0 w 1580856"/>
              <a:gd name="connsiteY0" fmla="*/ 92599 h 925991"/>
              <a:gd name="connsiteX1" fmla="*/ 92599 w 1580856"/>
              <a:gd name="connsiteY1" fmla="*/ 0 h 925991"/>
              <a:gd name="connsiteX2" fmla="*/ 1488257 w 1580856"/>
              <a:gd name="connsiteY2" fmla="*/ 0 h 925991"/>
              <a:gd name="connsiteX3" fmla="*/ 1580856 w 1580856"/>
              <a:gd name="connsiteY3" fmla="*/ 92599 h 925991"/>
              <a:gd name="connsiteX4" fmla="*/ 1580856 w 1580856"/>
              <a:gd name="connsiteY4" fmla="*/ 833392 h 925991"/>
              <a:gd name="connsiteX5" fmla="*/ 1488257 w 1580856"/>
              <a:gd name="connsiteY5" fmla="*/ 925991 h 925991"/>
              <a:gd name="connsiteX6" fmla="*/ 92599 w 1580856"/>
              <a:gd name="connsiteY6" fmla="*/ 925991 h 925991"/>
              <a:gd name="connsiteX7" fmla="*/ 0 w 1580856"/>
              <a:gd name="connsiteY7" fmla="*/ 833392 h 925991"/>
              <a:gd name="connsiteX8" fmla="*/ 0 w 1580856"/>
              <a:gd name="connsiteY8" fmla="*/ 92599 h 925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0856" h="925991">
                <a:moveTo>
                  <a:pt x="0" y="92599"/>
                </a:moveTo>
                <a:cubicBezTo>
                  <a:pt x="0" y="41458"/>
                  <a:pt x="41458" y="0"/>
                  <a:pt x="92599" y="0"/>
                </a:cubicBezTo>
                <a:lnTo>
                  <a:pt x="1488257" y="0"/>
                </a:lnTo>
                <a:cubicBezTo>
                  <a:pt x="1539398" y="0"/>
                  <a:pt x="1580856" y="41458"/>
                  <a:pt x="1580856" y="92599"/>
                </a:cubicBezTo>
                <a:lnTo>
                  <a:pt x="1580856" y="833392"/>
                </a:lnTo>
                <a:cubicBezTo>
                  <a:pt x="1580856" y="884533"/>
                  <a:pt x="1539398" y="925991"/>
                  <a:pt x="1488257" y="925991"/>
                </a:cubicBezTo>
                <a:lnTo>
                  <a:pt x="92599" y="925991"/>
                </a:lnTo>
                <a:cubicBezTo>
                  <a:pt x="41458" y="925991"/>
                  <a:pt x="0" y="884533"/>
                  <a:pt x="0" y="833392"/>
                </a:cubicBezTo>
                <a:lnTo>
                  <a:pt x="0" y="92599"/>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scene3d>
            <a:camera prst="orthographicFront"/>
            <a:lightRig rig="flat" dir="t"/>
          </a:scene3d>
          <a:sp3d prstMaterial="dkEdge">
            <a:bevelT w="8200" h="38100"/>
          </a:sp3d>
        </p:spPr>
        <p:style>
          <a:lnRef idx="0">
            <a:schemeClr val="accent6">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98241" tIns="80461" rIns="98241" bIns="80461" numCol="1" spcCol="1270" anchor="ctr" anchorCtr="0">
            <a:noAutofit/>
          </a:bodyPr>
          <a:lstStyle/>
          <a:p>
            <a:pPr algn="ctr" defTabSz="1244600">
              <a:lnSpc>
                <a:spcPct val="90000"/>
              </a:lnSpc>
              <a:spcBef>
                <a:spcPct val="0"/>
              </a:spcBef>
              <a:spcAft>
                <a:spcPct val="35000"/>
              </a:spcAft>
            </a:pPr>
            <a:r>
              <a:rPr lang="en-GB" sz="2800">
                <a:latin typeface="Garamond" panose="02020404030301010803" pitchFamily="18" charset="0"/>
              </a:rPr>
              <a:t>Problem solver</a:t>
            </a:r>
            <a:endParaRPr lang="en-GB" sz="2800" dirty="0">
              <a:latin typeface="Garamond" panose="02020404030301010803" pitchFamily="18" charset="0"/>
            </a:endParaRPr>
          </a:p>
        </p:txBody>
      </p:sp>
      <p:sp>
        <p:nvSpPr>
          <p:cNvPr id="24" name="Kombinationstegning 23"/>
          <p:cNvSpPr/>
          <p:nvPr/>
        </p:nvSpPr>
        <p:spPr>
          <a:xfrm>
            <a:off x="9626530" y="3440225"/>
            <a:ext cx="1580856" cy="788505"/>
          </a:xfrm>
          <a:custGeom>
            <a:avLst/>
            <a:gdLst>
              <a:gd name="connsiteX0" fmla="*/ 0 w 1580856"/>
              <a:gd name="connsiteY0" fmla="*/ 92599 h 925991"/>
              <a:gd name="connsiteX1" fmla="*/ 92599 w 1580856"/>
              <a:gd name="connsiteY1" fmla="*/ 0 h 925991"/>
              <a:gd name="connsiteX2" fmla="*/ 1488257 w 1580856"/>
              <a:gd name="connsiteY2" fmla="*/ 0 h 925991"/>
              <a:gd name="connsiteX3" fmla="*/ 1580856 w 1580856"/>
              <a:gd name="connsiteY3" fmla="*/ 92599 h 925991"/>
              <a:gd name="connsiteX4" fmla="*/ 1580856 w 1580856"/>
              <a:gd name="connsiteY4" fmla="*/ 833392 h 925991"/>
              <a:gd name="connsiteX5" fmla="*/ 1488257 w 1580856"/>
              <a:gd name="connsiteY5" fmla="*/ 925991 h 925991"/>
              <a:gd name="connsiteX6" fmla="*/ 92599 w 1580856"/>
              <a:gd name="connsiteY6" fmla="*/ 925991 h 925991"/>
              <a:gd name="connsiteX7" fmla="*/ 0 w 1580856"/>
              <a:gd name="connsiteY7" fmla="*/ 833392 h 925991"/>
              <a:gd name="connsiteX8" fmla="*/ 0 w 1580856"/>
              <a:gd name="connsiteY8" fmla="*/ 92599 h 925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0856" h="925991">
                <a:moveTo>
                  <a:pt x="0" y="92599"/>
                </a:moveTo>
                <a:cubicBezTo>
                  <a:pt x="0" y="41458"/>
                  <a:pt x="41458" y="0"/>
                  <a:pt x="92599" y="0"/>
                </a:cubicBezTo>
                <a:lnTo>
                  <a:pt x="1488257" y="0"/>
                </a:lnTo>
                <a:cubicBezTo>
                  <a:pt x="1539398" y="0"/>
                  <a:pt x="1580856" y="41458"/>
                  <a:pt x="1580856" y="92599"/>
                </a:cubicBezTo>
                <a:lnTo>
                  <a:pt x="1580856" y="833392"/>
                </a:lnTo>
                <a:cubicBezTo>
                  <a:pt x="1580856" y="884533"/>
                  <a:pt x="1539398" y="925991"/>
                  <a:pt x="1488257" y="925991"/>
                </a:cubicBezTo>
                <a:lnTo>
                  <a:pt x="92599" y="925991"/>
                </a:lnTo>
                <a:cubicBezTo>
                  <a:pt x="41458" y="925991"/>
                  <a:pt x="0" y="884533"/>
                  <a:pt x="0" y="833392"/>
                </a:cubicBezTo>
                <a:lnTo>
                  <a:pt x="0" y="92599"/>
                </a:lnTo>
                <a:close/>
              </a:path>
            </a:pathLst>
          </a:custGeom>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16200000" scaled="1"/>
            <a:tileRect/>
          </a:gradFill>
          <a:scene3d>
            <a:camera prst="orthographicFront"/>
            <a:lightRig rig="flat" dir="t"/>
          </a:scene3d>
          <a:sp3d prstMaterial="dkEdge">
            <a:bevelT w="8200" h="38100"/>
          </a:sp3d>
        </p:spPr>
        <p:style>
          <a:lnRef idx="0">
            <a:schemeClr val="accent6">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112744" tIns="94964" rIns="112744" bIns="94964" numCol="1" spcCol="1270" anchor="ctr" anchorCtr="0">
            <a:noAutofit/>
          </a:bodyPr>
          <a:lstStyle/>
          <a:p>
            <a:pPr algn="ctr" defTabSz="1244600">
              <a:lnSpc>
                <a:spcPct val="90000"/>
              </a:lnSpc>
              <a:spcBef>
                <a:spcPct val="0"/>
              </a:spcBef>
              <a:spcAft>
                <a:spcPct val="35000"/>
              </a:spcAft>
            </a:pPr>
            <a:r>
              <a:rPr lang="en-GB" sz="2800">
                <a:latin typeface="Garamond" panose="02020404030301010803" pitchFamily="18" charset="0"/>
              </a:rPr>
              <a:t>Insight generator</a:t>
            </a:r>
            <a:endParaRPr lang="en-GB" sz="2800" dirty="0">
              <a:latin typeface="Garamond" panose="02020404030301010803" pitchFamily="18" charset="0"/>
            </a:endParaRPr>
          </a:p>
        </p:txBody>
      </p:sp>
      <p:sp>
        <p:nvSpPr>
          <p:cNvPr id="25" name="Kombinationstegning 24"/>
          <p:cNvSpPr/>
          <p:nvPr/>
        </p:nvSpPr>
        <p:spPr>
          <a:xfrm>
            <a:off x="9601465" y="4343864"/>
            <a:ext cx="1580856" cy="788495"/>
          </a:xfrm>
          <a:custGeom>
            <a:avLst/>
            <a:gdLst>
              <a:gd name="connsiteX0" fmla="*/ 0 w 1580856"/>
              <a:gd name="connsiteY0" fmla="*/ 92599 h 925991"/>
              <a:gd name="connsiteX1" fmla="*/ 92599 w 1580856"/>
              <a:gd name="connsiteY1" fmla="*/ 0 h 925991"/>
              <a:gd name="connsiteX2" fmla="*/ 1488257 w 1580856"/>
              <a:gd name="connsiteY2" fmla="*/ 0 h 925991"/>
              <a:gd name="connsiteX3" fmla="*/ 1580856 w 1580856"/>
              <a:gd name="connsiteY3" fmla="*/ 92599 h 925991"/>
              <a:gd name="connsiteX4" fmla="*/ 1580856 w 1580856"/>
              <a:gd name="connsiteY4" fmla="*/ 833392 h 925991"/>
              <a:gd name="connsiteX5" fmla="*/ 1488257 w 1580856"/>
              <a:gd name="connsiteY5" fmla="*/ 925991 h 925991"/>
              <a:gd name="connsiteX6" fmla="*/ 92599 w 1580856"/>
              <a:gd name="connsiteY6" fmla="*/ 925991 h 925991"/>
              <a:gd name="connsiteX7" fmla="*/ 0 w 1580856"/>
              <a:gd name="connsiteY7" fmla="*/ 833392 h 925991"/>
              <a:gd name="connsiteX8" fmla="*/ 0 w 1580856"/>
              <a:gd name="connsiteY8" fmla="*/ 92599 h 925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0856" h="925991">
                <a:moveTo>
                  <a:pt x="0" y="92599"/>
                </a:moveTo>
                <a:cubicBezTo>
                  <a:pt x="0" y="41458"/>
                  <a:pt x="41458" y="0"/>
                  <a:pt x="92599" y="0"/>
                </a:cubicBezTo>
                <a:lnTo>
                  <a:pt x="1488257" y="0"/>
                </a:lnTo>
                <a:cubicBezTo>
                  <a:pt x="1539398" y="0"/>
                  <a:pt x="1580856" y="41458"/>
                  <a:pt x="1580856" y="92599"/>
                </a:cubicBezTo>
                <a:lnTo>
                  <a:pt x="1580856" y="833392"/>
                </a:lnTo>
                <a:cubicBezTo>
                  <a:pt x="1580856" y="884533"/>
                  <a:pt x="1539398" y="925991"/>
                  <a:pt x="1488257" y="925991"/>
                </a:cubicBezTo>
                <a:lnTo>
                  <a:pt x="92599" y="925991"/>
                </a:lnTo>
                <a:cubicBezTo>
                  <a:pt x="41458" y="925991"/>
                  <a:pt x="0" y="884533"/>
                  <a:pt x="0" y="833392"/>
                </a:cubicBezTo>
                <a:lnTo>
                  <a:pt x="0" y="92599"/>
                </a:lnTo>
                <a:close/>
              </a:path>
            </a:pathLst>
          </a:custGeom>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scene3d>
            <a:camera prst="orthographicFront"/>
            <a:lightRig rig="flat" dir="t"/>
          </a:scene3d>
          <a:sp3d prstMaterial="dkEdge">
            <a:bevelT w="8200" h="38100"/>
          </a:sp3d>
        </p:spPr>
        <p:style>
          <a:lnRef idx="0">
            <a:schemeClr val="accent6">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98241" tIns="80461" rIns="98241" bIns="80461" numCol="1" spcCol="1270" anchor="ctr" anchorCtr="0">
            <a:noAutofit/>
          </a:bodyPr>
          <a:lstStyle/>
          <a:p>
            <a:pPr algn="ctr" defTabSz="1244600">
              <a:lnSpc>
                <a:spcPct val="90000"/>
              </a:lnSpc>
              <a:spcBef>
                <a:spcPct val="0"/>
              </a:spcBef>
              <a:spcAft>
                <a:spcPct val="35000"/>
              </a:spcAft>
            </a:pPr>
            <a:r>
              <a:rPr lang="en-GB" sz="2800">
                <a:latin typeface="Garamond" panose="02020404030301010803" pitchFamily="18" charset="0"/>
              </a:rPr>
              <a:t>Trusted advisor</a:t>
            </a:r>
            <a:endParaRPr lang="en-GB" sz="2800" dirty="0">
              <a:latin typeface="Garamond" panose="02020404030301010803" pitchFamily="18" charset="0"/>
            </a:endParaRPr>
          </a:p>
        </p:txBody>
      </p:sp>
      <p:sp>
        <p:nvSpPr>
          <p:cNvPr id="26" name="Kombinationstegning 25"/>
          <p:cNvSpPr/>
          <p:nvPr/>
        </p:nvSpPr>
        <p:spPr>
          <a:xfrm>
            <a:off x="9601465" y="5411698"/>
            <a:ext cx="1580856" cy="915211"/>
          </a:xfrm>
          <a:custGeom>
            <a:avLst/>
            <a:gdLst>
              <a:gd name="connsiteX0" fmla="*/ 0 w 1580856"/>
              <a:gd name="connsiteY0" fmla="*/ 92599 h 925991"/>
              <a:gd name="connsiteX1" fmla="*/ 92599 w 1580856"/>
              <a:gd name="connsiteY1" fmla="*/ 0 h 925991"/>
              <a:gd name="connsiteX2" fmla="*/ 1488257 w 1580856"/>
              <a:gd name="connsiteY2" fmla="*/ 0 h 925991"/>
              <a:gd name="connsiteX3" fmla="*/ 1580856 w 1580856"/>
              <a:gd name="connsiteY3" fmla="*/ 92599 h 925991"/>
              <a:gd name="connsiteX4" fmla="*/ 1580856 w 1580856"/>
              <a:gd name="connsiteY4" fmla="*/ 833392 h 925991"/>
              <a:gd name="connsiteX5" fmla="*/ 1488257 w 1580856"/>
              <a:gd name="connsiteY5" fmla="*/ 925991 h 925991"/>
              <a:gd name="connsiteX6" fmla="*/ 92599 w 1580856"/>
              <a:gd name="connsiteY6" fmla="*/ 925991 h 925991"/>
              <a:gd name="connsiteX7" fmla="*/ 0 w 1580856"/>
              <a:gd name="connsiteY7" fmla="*/ 833392 h 925991"/>
              <a:gd name="connsiteX8" fmla="*/ 0 w 1580856"/>
              <a:gd name="connsiteY8" fmla="*/ 92599 h 925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0856" h="925991">
                <a:moveTo>
                  <a:pt x="0" y="92599"/>
                </a:moveTo>
                <a:cubicBezTo>
                  <a:pt x="0" y="41458"/>
                  <a:pt x="41458" y="0"/>
                  <a:pt x="92599" y="0"/>
                </a:cubicBezTo>
                <a:lnTo>
                  <a:pt x="1488257" y="0"/>
                </a:lnTo>
                <a:cubicBezTo>
                  <a:pt x="1539398" y="0"/>
                  <a:pt x="1580856" y="41458"/>
                  <a:pt x="1580856" y="92599"/>
                </a:cubicBezTo>
                <a:lnTo>
                  <a:pt x="1580856" y="833392"/>
                </a:lnTo>
                <a:cubicBezTo>
                  <a:pt x="1580856" y="884533"/>
                  <a:pt x="1539398" y="925991"/>
                  <a:pt x="1488257" y="925991"/>
                </a:cubicBezTo>
                <a:lnTo>
                  <a:pt x="92599" y="925991"/>
                </a:lnTo>
                <a:cubicBezTo>
                  <a:pt x="41458" y="925991"/>
                  <a:pt x="0" y="884533"/>
                  <a:pt x="0" y="833392"/>
                </a:cubicBezTo>
                <a:lnTo>
                  <a:pt x="0" y="92599"/>
                </a:lnTo>
                <a:close/>
              </a:path>
            </a:pathLst>
          </a:custGeom>
          <a:gradFill flip="none" rotWithShape="1">
            <a:gsLst>
              <a:gs pos="0">
                <a:schemeClr val="accent3">
                  <a:lumMod val="40000"/>
                  <a:lumOff val="60000"/>
                </a:schemeClr>
              </a:gs>
              <a:gs pos="46000">
                <a:schemeClr val="accent3">
                  <a:lumMod val="95000"/>
                  <a:lumOff val="5000"/>
                </a:schemeClr>
              </a:gs>
              <a:gs pos="100000">
                <a:schemeClr val="accent3">
                  <a:lumMod val="60000"/>
                </a:schemeClr>
              </a:gs>
            </a:gsLst>
            <a:path path="circle">
              <a:fillToRect l="50000" t="130000" r="50000" b="-30000"/>
            </a:path>
            <a:tileRect/>
          </a:gradFill>
          <a:scene3d>
            <a:camera prst="orthographicFront"/>
            <a:lightRig rig="flat" dir="t"/>
          </a:scene3d>
          <a:sp3d prstMaterial="dkEdge">
            <a:bevelT w="8200" h="38100"/>
          </a:sp3d>
        </p:spPr>
        <p:style>
          <a:lnRef idx="0">
            <a:schemeClr val="accent6">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98241" tIns="80461" rIns="98241" bIns="80461" numCol="1" spcCol="1270" anchor="ctr" anchorCtr="0">
            <a:noAutofit/>
          </a:bodyPr>
          <a:lstStyle/>
          <a:p>
            <a:pPr algn="ctr" defTabSz="1244600">
              <a:lnSpc>
                <a:spcPct val="90000"/>
              </a:lnSpc>
              <a:spcBef>
                <a:spcPct val="0"/>
              </a:spcBef>
              <a:spcAft>
                <a:spcPct val="35000"/>
              </a:spcAft>
            </a:pPr>
            <a:r>
              <a:rPr lang="en-GB" sz="2800">
                <a:latin typeface="Garamond" panose="02020404030301010803" pitchFamily="18" charset="0"/>
              </a:rPr>
              <a:t>Value creator</a:t>
            </a:r>
            <a:endParaRPr lang="en-GB" sz="2800" dirty="0">
              <a:latin typeface="Garamond" panose="02020404030301010803" pitchFamily="18" charset="0"/>
            </a:endParaRPr>
          </a:p>
        </p:txBody>
      </p:sp>
    </p:spTree>
    <p:extLst>
      <p:ext uri="{BB962C8B-B14F-4D97-AF65-F5344CB8AC3E}">
        <p14:creationId xmlns:p14="http://schemas.microsoft.com/office/powerpoint/2010/main" val="16791739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endParaRPr lang="en-GB"/>
          </a:p>
        </p:txBody>
      </p:sp>
      <p:sp>
        <p:nvSpPr>
          <p:cNvPr id="7" name="Pladsholder til indhold 6"/>
          <p:cNvSpPr>
            <a:spLocks noGrp="1"/>
          </p:cNvSpPr>
          <p:nvPr>
            <p:ph idx="1"/>
          </p:nvPr>
        </p:nvSpPr>
        <p:spPr/>
        <p:txBody>
          <a:bodyPr/>
          <a:lstStyle/>
          <a:p>
            <a:endParaRPr lang="en-GB"/>
          </a:p>
        </p:txBody>
      </p:sp>
      <p:pic>
        <p:nvPicPr>
          <p:cNvPr id="8" name="Billede 7"/>
          <p:cNvPicPr>
            <a:picLocks noChangeAspect="1"/>
          </p:cNvPicPr>
          <p:nvPr/>
        </p:nvPicPr>
        <p:blipFill>
          <a:blip r:embed="rId2"/>
          <a:stretch>
            <a:fillRect/>
          </a:stretch>
        </p:blipFill>
        <p:spPr>
          <a:xfrm>
            <a:off x="1993501" y="1596590"/>
            <a:ext cx="7881493" cy="4424698"/>
          </a:xfrm>
          <a:prstGeom prst="rect">
            <a:avLst/>
          </a:prstGeom>
        </p:spPr>
      </p:pic>
    </p:spTree>
    <p:extLst>
      <p:ext uri="{BB962C8B-B14F-4D97-AF65-F5344CB8AC3E}">
        <p14:creationId xmlns:p14="http://schemas.microsoft.com/office/powerpoint/2010/main" val="15451195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b="1" dirty="0"/>
              <a:t>How to Write a Good Audit Report</a:t>
            </a:r>
            <a:endParaRPr lang="da-DK" dirty="0"/>
          </a:p>
        </p:txBody>
      </p:sp>
      <p:sp>
        <p:nvSpPr>
          <p:cNvPr id="4" name="Pladsholder til indhold 3"/>
          <p:cNvSpPr>
            <a:spLocks noGrp="1"/>
          </p:cNvSpPr>
          <p:nvPr>
            <p:ph sz="half" idx="1"/>
          </p:nvPr>
        </p:nvSpPr>
        <p:spPr/>
        <p:txBody>
          <a:bodyPr/>
          <a:lstStyle/>
          <a:p>
            <a:r>
              <a:rPr lang="en-US" dirty="0"/>
              <a:t>Scope and objectives (must).</a:t>
            </a:r>
          </a:p>
          <a:p>
            <a:r>
              <a:rPr lang="en-US" dirty="0"/>
              <a:t>Results (must).</a:t>
            </a:r>
          </a:p>
          <a:p>
            <a:r>
              <a:rPr lang="en-US" dirty="0"/>
              <a:t>Recommendations and action plans (must).</a:t>
            </a:r>
          </a:p>
          <a:p>
            <a:r>
              <a:rPr lang="en-US" dirty="0"/>
              <a:t>Conclusions (must).</a:t>
            </a:r>
          </a:p>
          <a:p>
            <a:r>
              <a:rPr lang="en-US" dirty="0"/>
              <a:t>Opinion (should).</a:t>
            </a:r>
          </a:p>
          <a:p>
            <a:r>
              <a:rPr lang="en-US" dirty="0"/>
              <a:t>Acknowledgment of satisfactory performance (encouraged).</a:t>
            </a:r>
          </a:p>
          <a:p>
            <a:endParaRPr lang="da-DK" dirty="0"/>
          </a:p>
        </p:txBody>
      </p:sp>
      <p:sp>
        <p:nvSpPr>
          <p:cNvPr id="6" name="Tekstfelt 5"/>
          <p:cNvSpPr txBox="1"/>
          <p:nvPr/>
        </p:nvSpPr>
        <p:spPr>
          <a:xfrm>
            <a:off x="1000125" y="6472238"/>
            <a:ext cx="7494039" cy="369332"/>
          </a:xfrm>
          <a:prstGeom prst="rect">
            <a:avLst/>
          </a:prstGeom>
          <a:noFill/>
        </p:spPr>
        <p:txBody>
          <a:bodyPr wrap="none" rtlCol="0">
            <a:spAutoFit/>
          </a:bodyPr>
          <a:lstStyle/>
          <a:p>
            <a:r>
              <a:rPr lang="da-DK" dirty="0"/>
              <a:t>https://www.auditboard.com/blog/4-key-resources-effective-audit-reporting/</a:t>
            </a:r>
          </a:p>
        </p:txBody>
      </p:sp>
      <p:pic>
        <p:nvPicPr>
          <p:cNvPr id="7" name="Billede 6"/>
          <p:cNvPicPr>
            <a:picLocks noChangeAspect="1"/>
          </p:cNvPicPr>
          <p:nvPr/>
        </p:nvPicPr>
        <p:blipFill>
          <a:blip r:embed="rId2"/>
          <a:stretch>
            <a:fillRect/>
          </a:stretch>
        </p:blipFill>
        <p:spPr>
          <a:xfrm>
            <a:off x="6844580" y="1425853"/>
            <a:ext cx="4690195" cy="5150882"/>
          </a:xfrm>
          <a:prstGeom prst="rect">
            <a:avLst/>
          </a:prstGeom>
        </p:spPr>
      </p:pic>
    </p:spTree>
    <p:extLst>
      <p:ext uri="{BB962C8B-B14F-4D97-AF65-F5344CB8AC3E}">
        <p14:creationId xmlns:p14="http://schemas.microsoft.com/office/powerpoint/2010/main" val="27653059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1" u="sng" dirty="0"/>
              <a:t>The 5C's: Elements of Internal Audit Reporting</a:t>
            </a:r>
            <a:r>
              <a:rPr lang="en-US" dirty="0"/>
              <a:t/>
            </a:r>
            <a:br>
              <a:rPr lang="en-US" dirty="0"/>
            </a:br>
            <a:endParaRPr lang="da-DK" dirty="0"/>
          </a:p>
        </p:txBody>
      </p:sp>
      <p:sp>
        <p:nvSpPr>
          <p:cNvPr id="3" name="Tekstfelt 2"/>
          <p:cNvSpPr txBox="1"/>
          <p:nvPr/>
        </p:nvSpPr>
        <p:spPr>
          <a:xfrm>
            <a:off x="838200" y="1958310"/>
            <a:ext cx="10624768" cy="1754326"/>
          </a:xfrm>
          <a:prstGeom prst="rect">
            <a:avLst/>
          </a:prstGeom>
          <a:noFill/>
        </p:spPr>
        <p:txBody>
          <a:bodyPr wrap="none" rtlCol="0">
            <a:spAutoFit/>
          </a:bodyPr>
          <a:lstStyle/>
          <a:p>
            <a:r>
              <a:rPr lang="en-US" b="1" dirty="0"/>
              <a:t>C</a:t>
            </a:r>
            <a:r>
              <a:rPr lang="en-US" dirty="0"/>
              <a:t>ondition: What is the particular problem identified?</a:t>
            </a:r>
          </a:p>
          <a:p>
            <a:r>
              <a:rPr lang="en-US" b="1" dirty="0"/>
              <a:t>C</a:t>
            </a:r>
            <a:r>
              <a:rPr lang="en-US" dirty="0"/>
              <a:t>riteria: What is the standard that was not met? The standard may be a company policy or other benchmark.</a:t>
            </a:r>
          </a:p>
          <a:p>
            <a:r>
              <a:rPr lang="en-US" b="1" dirty="0"/>
              <a:t>C</a:t>
            </a:r>
            <a:r>
              <a:rPr lang="en-US" dirty="0"/>
              <a:t>ause: Why did the problem occur?</a:t>
            </a:r>
          </a:p>
          <a:p>
            <a:r>
              <a:rPr lang="en-US" b="1" i="1" dirty="0"/>
              <a:t>C</a:t>
            </a:r>
            <a:r>
              <a:rPr lang="en-US" dirty="0"/>
              <a:t>onsequence: What is the risk/negative outcome (or opportunity foregone) because of the finding?</a:t>
            </a:r>
          </a:p>
          <a:p>
            <a:r>
              <a:rPr lang="en-US" b="1" dirty="0"/>
              <a:t>C</a:t>
            </a:r>
            <a:r>
              <a:rPr lang="en-US" dirty="0"/>
              <a:t>orrective action: What should management do about the finding? What have they agreed to do and by when?</a:t>
            </a:r>
          </a:p>
          <a:p>
            <a:endParaRPr lang="da-DK" dirty="0"/>
          </a:p>
        </p:txBody>
      </p:sp>
      <p:sp>
        <p:nvSpPr>
          <p:cNvPr id="4" name="Tekstfelt 3"/>
          <p:cNvSpPr txBox="1"/>
          <p:nvPr/>
        </p:nvSpPr>
        <p:spPr>
          <a:xfrm>
            <a:off x="2057400" y="6072188"/>
            <a:ext cx="9100055" cy="369332"/>
          </a:xfrm>
          <a:prstGeom prst="rect">
            <a:avLst/>
          </a:prstGeom>
          <a:noFill/>
        </p:spPr>
        <p:txBody>
          <a:bodyPr wrap="none" rtlCol="0">
            <a:spAutoFit/>
          </a:bodyPr>
          <a:lstStyle/>
          <a:p>
            <a:r>
              <a:rPr lang="da-DK" dirty="0"/>
              <a:t>https://www.linkedin.com/pulse/5cs-elements-internal-audit-reporting-cfe-cfc-csoe-ifrs-certia/</a:t>
            </a:r>
          </a:p>
        </p:txBody>
      </p:sp>
    </p:spTree>
    <p:extLst>
      <p:ext uri="{BB962C8B-B14F-4D97-AF65-F5344CB8AC3E}">
        <p14:creationId xmlns:p14="http://schemas.microsoft.com/office/powerpoint/2010/main" val="27735579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6387148" y="5257800"/>
            <a:ext cx="5804852" cy="1600200"/>
          </a:xfrm>
        </p:spPr>
        <p:txBody>
          <a:bodyPr/>
          <a:lstStyle/>
          <a:p>
            <a:pPr algn="r"/>
            <a:r>
              <a:rPr lang="en-GB" dirty="0">
                <a:solidFill>
                  <a:schemeClr val="accent2"/>
                </a:solidFill>
              </a:rPr>
              <a:t>Debate</a:t>
            </a:r>
          </a:p>
        </p:txBody>
      </p:sp>
      <p:sp>
        <p:nvSpPr>
          <p:cNvPr id="8" name="Pladsholder til tekst 7"/>
          <p:cNvSpPr>
            <a:spLocks noGrp="1"/>
          </p:cNvSpPr>
          <p:nvPr>
            <p:ph type="body" sz="half" idx="2"/>
          </p:nvPr>
        </p:nvSpPr>
        <p:spPr>
          <a:xfrm>
            <a:off x="5347063" y="1798782"/>
            <a:ext cx="5578763" cy="2015836"/>
          </a:xfrm>
        </p:spPr>
        <p:txBody>
          <a:bodyPr>
            <a:normAutofit lnSpcReduction="10000"/>
          </a:bodyPr>
          <a:lstStyle/>
          <a:p>
            <a:r>
              <a:rPr lang="en-GB" sz="2400" dirty="0"/>
              <a:t>Discuss pro’s and con’s of the various types of audit</a:t>
            </a:r>
          </a:p>
          <a:p>
            <a:r>
              <a:rPr lang="en-GB" sz="2400" dirty="0"/>
              <a:t> - who will benefit from internal audits</a:t>
            </a:r>
          </a:p>
          <a:p>
            <a:r>
              <a:rPr lang="en-GB" sz="2400" dirty="0"/>
              <a:t> - who will benefit from a ISO certificate</a:t>
            </a:r>
          </a:p>
          <a:p>
            <a:r>
              <a:rPr lang="en-GB" sz="2400" dirty="0"/>
              <a:t> - who will benefit from ISAE 3402/3000</a:t>
            </a:r>
          </a:p>
        </p:txBody>
      </p:sp>
      <p:pic>
        <p:nvPicPr>
          <p:cNvPr id="3" name="Billed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257" y="278534"/>
            <a:ext cx="4438650" cy="6762750"/>
          </a:xfrm>
          <a:prstGeom prst="rect">
            <a:avLst/>
          </a:prstGeom>
        </p:spPr>
      </p:pic>
    </p:spTree>
    <p:extLst>
      <p:ext uri="{BB962C8B-B14F-4D97-AF65-F5344CB8AC3E}">
        <p14:creationId xmlns:p14="http://schemas.microsoft.com/office/powerpoint/2010/main" val="42038014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Learning points</a:t>
            </a:r>
          </a:p>
        </p:txBody>
      </p:sp>
      <p:sp>
        <p:nvSpPr>
          <p:cNvPr id="3" name="Pladsholder til indhold 2"/>
          <p:cNvSpPr>
            <a:spLocks noGrp="1"/>
          </p:cNvSpPr>
          <p:nvPr>
            <p:ph idx="1"/>
          </p:nvPr>
        </p:nvSpPr>
        <p:spPr/>
        <p:txBody>
          <a:bodyPr/>
          <a:lstStyle/>
          <a:p>
            <a:endParaRPr lang="en-GB" dirty="0"/>
          </a:p>
          <a:p>
            <a:r>
              <a:rPr lang="en-GB" dirty="0"/>
              <a:t>What are the assurance methods</a:t>
            </a:r>
          </a:p>
          <a:p>
            <a:r>
              <a:rPr lang="en-GB" dirty="0"/>
              <a:t>What must they do to supply evidence as compliance function</a:t>
            </a:r>
            <a:r>
              <a:rPr lang="da-DK" dirty="0"/>
              <a:t/>
            </a:r>
            <a:br>
              <a:rPr lang="da-DK" dirty="0"/>
            </a:br>
            <a:endParaRPr lang="en-GB" dirty="0"/>
          </a:p>
          <a:p>
            <a:endParaRPr lang="da-DK" dirty="0"/>
          </a:p>
          <a:p>
            <a:endParaRPr lang="en-GB" dirty="0"/>
          </a:p>
          <a:p>
            <a:endParaRPr lang="en-GB" dirty="0"/>
          </a:p>
        </p:txBody>
      </p:sp>
    </p:spTree>
    <p:extLst>
      <p:ext uri="{BB962C8B-B14F-4D97-AF65-F5344CB8AC3E}">
        <p14:creationId xmlns:p14="http://schemas.microsoft.com/office/powerpoint/2010/main" val="42710479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6">
            <a:extLst>
              <a:ext uri="{FF2B5EF4-FFF2-40B4-BE49-F238E27FC236}">
                <a16:creationId xmlns="" xmlns:a16="http://schemas.microsoft.com/office/drawing/2014/main" id="{DD4C4B28-6B4B-4445-8535-F516D74E4AA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11784011" y="5783564"/>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txBody>
          <a:bodyPr anchor="ctr"/>
          <a:lstStyle/>
          <a:p>
            <a:endParaRPr lang="en-US"/>
          </a:p>
        </p:txBody>
      </p:sp>
      <p:cxnSp>
        <p:nvCxnSpPr>
          <p:cNvPr id="40" name="Straight Connector 36">
            <a:extLst>
              <a:ext uri="{FF2B5EF4-FFF2-40B4-BE49-F238E27FC236}">
                <a16:creationId xmlns="" xmlns:a16="http://schemas.microsoft.com/office/drawing/2014/main" id="{0CB1C732-7193-4253-8746-850D090A6B4E}"/>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58952" y="1280160"/>
            <a:ext cx="0" cy="557784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useBgFill="1">
        <p:nvSpPr>
          <p:cNvPr id="42" name="Rectangle 38">
            <a:extLst>
              <a:ext uri="{FF2B5EF4-FFF2-40B4-BE49-F238E27FC236}">
                <a16:creationId xmlns="" xmlns:a16="http://schemas.microsoft.com/office/drawing/2014/main" id="{55B419A7-F817-4767-8CCB-FB0E189C4AC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5">
            <a:extLst>
              <a:ext uri="{FF2B5EF4-FFF2-40B4-BE49-F238E27FC236}">
                <a16:creationId xmlns="" xmlns:a16="http://schemas.microsoft.com/office/drawing/2014/main" id="{A361285C-C20E-4102-863C-FE1FF4756B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65847" y="-2668154"/>
            <a:ext cx="6858000" cy="12194307"/>
          </a:xfrm>
          <a:prstGeom prst="rect">
            <a:avLst/>
          </a:prstGeom>
        </p:spPr>
      </p:pic>
      <p:sp>
        <p:nvSpPr>
          <p:cNvPr id="44" name="Rectangle 40">
            <a:extLst>
              <a:ext uri="{FF2B5EF4-FFF2-40B4-BE49-F238E27FC236}">
                <a16:creationId xmlns="" xmlns:a16="http://schemas.microsoft.com/office/drawing/2014/main" id="{50828E5B-9EDE-4D1D-8C59-333EDC952C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a:off x="-2307" y="1840754"/>
            <a:ext cx="12188952" cy="5017246"/>
          </a:xfrm>
          <a:prstGeom prst="rect">
            <a:avLst/>
          </a:prstGeom>
          <a:gradFill>
            <a:gsLst>
              <a:gs pos="100000">
                <a:srgbClr val="000000">
                  <a:alpha val="0"/>
                </a:srgbClr>
              </a:gs>
              <a:gs pos="0">
                <a:schemeClr val="tx1"/>
              </a:gs>
              <a:gs pos="0">
                <a:srgbClr val="000000">
                  <a:alpha val="7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9634C20F-E41F-4635-A568-B7E940C70F37}"/>
              </a:ext>
            </a:extLst>
          </p:cNvPr>
          <p:cNvSpPr>
            <a:spLocks noGrp="1"/>
          </p:cNvSpPr>
          <p:nvPr>
            <p:ph type="title"/>
          </p:nvPr>
        </p:nvSpPr>
        <p:spPr>
          <a:xfrm>
            <a:off x="1078991" y="3513151"/>
            <a:ext cx="9171137" cy="1334069"/>
          </a:xfrm>
        </p:spPr>
        <p:txBody>
          <a:bodyPr vert="horz" lIns="91440" tIns="45720" rIns="91440" bIns="45720" rtlCol="0" anchor="b">
            <a:normAutofit/>
          </a:bodyPr>
          <a:lstStyle/>
          <a:p>
            <a:r>
              <a:rPr lang="en-US" dirty="0">
                <a:solidFill>
                  <a:schemeClr val="accent4"/>
                </a:solidFill>
              </a:rPr>
              <a:t>Auditing Compliance </a:t>
            </a:r>
            <a:br>
              <a:rPr lang="en-US" dirty="0">
                <a:solidFill>
                  <a:schemeClr val="accent4"/>
                </a:solidFill>
              </a:rPr>
            </a:br>
            <a:r>
              <a:rPr lang="en-US" dirty="0">
                <a:solidFill>
                  <a:schemeClr val="accent4"/>
                </a:solidFill>
              </a:rPr>
              <a:t>and the Compliance officer</a:t>
            </a:r>
          </a:p>
        </p:txBody>
      </p:sp>
      <p:cxnSp>
        <p:nvCxnSpPr>
          <p:cNvPr id="46" name="Straight Connector 42">
            <a:extLst>
              <a:ext uri="{FF2B5EF4-FFF2-40B4-BE49-F238E27FC236}">
                <a16:creationId xmlns="" xmlns:a16="http://schemas.microsoft.com/office/drawing/2014/main" id="{C56E7048-86CF-445D-8846-414F144FD8DD}"/>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H="1">
            <a:off x="1175209" y="5016207"/>
            <a:ext cx="861812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47" name="Freeform 6">
            <a:extLst>
              <a:ext uri="{FF2B5EF4-FFF2-40B4-BE49-F238E27FC236}">
                <a16:creationId xmlns="" xmlns:a16="http://schemas.microsoft.com/office/drawing/2014/main" id="{7021D92D-08FF-45A6-9109-AC9462C7E8E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11784011" y="5788152"/>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txBody>
          <a:bodyPr anchor="ctr"/>
          <a:lstStyle/>
          <a:p>
            <a:endParaRPr lang="en-US"/>
          </a:p>
        </p:txBody>
      </p:sp>
    </p:spTree>
    <p:extLst>
      <p:ext uri="{BB962C8B-B14F-4D97-AF65-F5344CB8AC3E}">
        <p14:creationId xmlns:p14="http://schemas.microsoft.com/office/powerpoint/2010/main" val="839837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Introduction</a:t>
            </a:r>
          </a:p>
        </p:txBody>
      </p:sp>
      <p:sp>
        <p:nvSpPr>
          <p:cNvPr id="3" name="Pladsholder til indhold 2"/>
          <p:cNvSpPr>
            <a:spLocks noGrp="1"/>
          </p:cNvSpPr>
          <p:nvPr>
            <p:ph idx="1"/>
          </p:nvPr>
        </p:nvSpPr>
        <p:spPr/>
        <p:txBody>
          <a:bodyPr/>
          <a:lstStyle/>
          <a:p>
            <a:r>
              <a:rPr lang="en-GB" dirty="0"/>
              <a:t>Learning points:</a:t>
            </a:r>
          </a:p>
          <a:p>
            <a:pPr lvl="1"/>
            <a:r>
              <a:rPr lang="en-GB" dirty="0"/>
              <a:t>Audit – past, present and future</a:t>
            </a:r>
          </a:p>
          <a:p>
            <a:pPr lvl="1"/>
            <a:r>
              <a:rPr lang="en-GB" dirty="0"/>
              <a:t>Overview of audit – quality (ISO) vs finance (IIA)</a:t>
            </a:r>
          </a:p>
          <a:p>
            <a:pPr lvl="1"/>
            <a:r>
              <a:rPr lang="en-GB" dirty="0"/>
              <a:t>Ties to risk management, governance and compliance</a:t>
            </a:r>
          </a:p>
        </p:txBody>
      </p:sp>
      <p:pic>
        <p:nvPicPr>
          <p:cNvPr id="4" name="Billede 3"/>
          <p:cNvPicPr>
            <a:picLocks noChangeAspect="1"/>
          </p:cNvPicPr>
          <p:nvPr/>
        </p:nvPicPr>
        <p:blipFill>
          <a:blip r:embed="rId2"/>
          <a:stretch>
            <a:fillRect/>
          </a:stretch>
        </p:blipFill>
        <p:spPr>
          <a:xfrm>
            <a:off x="9901646" y="6012797"/>
            <a:ext cx="2290354" cy="845203"/>
          </a:xfrm>
          <a:prstGeom prst="rect">
            <a:avLst/>
          </a:prstGeom>
        </p:spPr>
      </p:pic>
    </p:spTree>
    <p:extLst>
      <p:ext uri="{BB962C8B-B14F-4D97-AF65-F5344CB8AC3E}">
        <p14:creationId xmlns:p14="http://schemas.microsoft.com/office/powerpoint/2010/main" val="23198957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Audit of ISO 37301</a:t>
            </a:r>
          </a:p>
        </p:txBody>
      </p:sp>
      <p:sp>
        <p:nvSpPr>
          <p:cNvPr id="3" name="Tekstfelt 2"/>
          <p:cNvSpPr txBox="1"/>
          <p:nvPr/>
        </p:nvSpPr>
        <p:spPr>
          <a:xfrm>
            <a:off x="1485900" y="2386013"/>
            <a:ext cx="184731" cy="369332"/>
          </a:xfrm>
          <a:prstGeom prst="rect">
            <a:avLst/>
          </a:prstGeom>
          <a:noFill/>
        </p:spPr>
        <p:txBody>
          <a:bodyPr wrap="none" rtlCol="0">
            <a:spAutoFit/>
          </a:bodyPr>
          <a:lstStyle/>
          <a:p>
            <a:endParaRPr lang="da-DK" dirty="0"/>
          </a:p>
        </p:txBody>
      </p:sp>
      <p:pic>
        <p:nvPicPr>
          <p:cNvPr id="4" name="Billede 3"/>
          <p:cNvPicPr>
            <a:picLocks noChangeAspect="1"/>
          </p:cNvPicPr>
          <p:nvPr/>
        </p:nvPicPr>
        <p:blipFill>
          <a:blip r:embed="rId2"/>
          <a:stretch>
            <a:fillRect/>
          </a:stretch>
        </p:blipFill>
        <p:spPr>
          <a:xfrm>
            <a:off x="5943600" y="571500"/>
            <a:ext cx="5967412" cy="6286500"/>
          </a:xfrm>
          <a:prstGeom prst="rect">
            <a:avLst/>
          </a:prstGeom>
        </p:spPr>
      </p:pic>
      <p:sp>
        <p:nvSpPr>
          <p:cNvPr id="5" name="Tekstfelt 4"/>
          <p:cNvSpPr txBox="1"/>
          <p:nvPr/>
        </p:nvSpPr>
        <p:spPr>
          <a:xfrm>
            <a:off x="838200" y="1584154"/>
            <a:ext cx="4282440" cy="3693319"/>
          </a:xfrm>
          <a:prstGeom prst="rect">
            <a:avLst/>
          </a:prstGeom>
          <a:noFill/>
        </p:spPr>
        <p:txBody>
          <a:bodyPr wrap="square" rtlCol="0">
            <a:spAutoFit/>
          </a:bodyPr>
          <a:lstStyle/>
          <a:p>
            <a:r>
              <a:rPr lang="en-GB" dirty="0"/>
              <a:t>All clauses (4-10) must be checked per audit cycle (typical one year) by internal auditor</a:t>
            </a:r>
          </a:p>
          <a:p>
            <a:endParaRPr lang="en-GB" dirty="0"/>
          </a:p>
          <a:p>
            <a:r>
              <a:rPr lang="en-GB" dirty="0"/>
              <a:t>External audit is done by certification audit and re-evaluation (2x) by external auditor</a:t>
            </a:r>
          </a:p>
          <a:p>
            <a:endParaRPr lang="en-GB" dirty="0"/>
          </a:p>
          <a:p>
            <a:r>
              <a:rPr lang="en-GB" dirty="0"/>
              <a:t>NC’s given by external audit must be remedied and root cause must be removed (preventive action). External Auditor will check the NCs found in previous audit.</a:t>
            </a:r>
          </a:p>
          <a:p>
            <a:r>
              <a:rPr lang="en-GB" dirty="0"/>
              <a:t>If rediscovered, the severity will be increased (observation-&gt;minor NC-&gt;major NC). </a:t>
            </a:r>
          </a:p>
        </p:txBody>
      </p:sp>
    </p:spTree>
    <p:extLst>
      <p:ext uri="{BB962C8B-B14F-4D97-AF65-F5344CB8AC3E}">
        <p14:creationId xmlns:p14="http://schemas.microsoft.com/office/powerpoint/2010/main" val="98618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b="1" dirty="0"/>
              <a:t>9.2 Internal audit (ISO 37301-2021)</a:t>
            </a:r>
            <a:endParaRPr lang="da-DK" dirty="0"/>
          </a:p>
        </p:txBody>
      </p:sp>
      <p:sp>
        <p:nvSpPr>
          <p:cNvPr id="4" name="Pladsholder til indhold 3"/>
          <p:cNvSpPr>
            <a:spLocks noGrp="1"/>
          </p:cNvSpPr>
          <p:nvPr>
            <p:ph idx="1"/>
          </p:nvPr>
        </p:nvSpPr>
        <p:spPr>
          <a:xfrm>
            <a:off x="838200" y="1363807"/>
            <a:ext cx="10515600" cy="4351338"/>
          </a:xfrm>
        </p:spPr>
        <p:txBody>
          <a:bodyPr>
            <a:noAutofit/>
          </a:bodyPr>
          <a:lstStyle/>
          <a:p>
            <a:pPr marL="0" indent="0">
              <a:buNone/>
            </a:pPr>
            <a:r>
              <a:rPr lang="en-US" sz="1200" b="1" dirty="0"/>
              <a:t/>
            </a:r>
            <a:br>
              <a:rPr lang="en-US" sz="1200" b="1" dirty="0"/>
            </a:br>
            <a:r>
              <a:rPr lang="en-US" sz="1200" b="1" dirty="0"/>
              <a:t>9.2.1 General</a:t>
            </a:r>
            <a:br>
              <a:rPr lang="en-US" sz="1200" b="1" dirty="0"/>
            </a:br>
            <a:endParaRPr lang="en-US" sz="1200" b="1" dirty="0"/>
          </a:p>
          <a:p>
            <a:pPr marL="0" indent="0">
              <a:buNone/>
            </a:pPr>
            <a:r>
              <a:rPr lang="en-US" sz="1200" dirty="0"/>
              <a:t>The organization shall conduct internal audits at planned intervals to provide information on whether the compliance management system:</a:t>
            </a:r>
            <a:br>
              <a:rPr lang="en-US" sz="1200" dirty="0"/>
            </a:br>
            <a:r>
              <a:rPr lang="en-US" sz="1200" dirty="0"/>
              <a:t>a) conforms to:</a:t>
            </a:r>
            <a:br>
              <a:rPr lang="en-US" sz="1200" dirty="0"/>
            </a:br>
            <a:r>
              <a:rPr lang="en-US" sz="1200" dirty="0"/>
              <a:t>— the organization’s </a:t>
            </a:r>
            <a:r>
              <a:rPr lang="en-US" sz="1200" dirty="0">
                <a:solidFill>
                  <a:srgbClr val="FF0000"/>
                </a:solidFill>
              </a:rPr>
              <a:t>own requirements for its compliance management system</a:t>
            </a:r>
            <a:r>
              <a:rPr lang="en-US" sz="1200" dirty="0"/>
              <a:t>;</a:t>
            </a:r>
            <a:br>
              <a:rPr lang="en-US" sz="1200" dirty="0"/>
            </a:br>
            <a:r>
              <a:rPr lang="en-US" sz="1200" dirty="0"/>
              <a:t>— </a:t>
            </a:r>
            <a:r>
              <a:rPr lang="en-US" sz="1200" dirty="0">
                <a:solidFill>
                  <a:srgbClr val="FF0000"/>
                </a:solidFill>
              </a:rPr>
              <a:t>the requirements of this documen</a:t>
            </a:r>
            <a:r>
              <a:rPr lang="en-US" sz="1200" dirty="0"/>
              <a:t>t;</a:t>
            </a:r>
            <a:br>
              <a:rPr lang="en-US" sz="1200" dirty="0"/>
            </a:br>
            <a:r>
              <a:rPr lang="en-US" sz="1200" dirty="0"/>
              <a:t>b) is </a:t>
            </a:r>
            <a:r>
              <a:rPr lang="en-US" sz="1200" dirty="0">
                <a:solidFill>
                  <a:srgbClr val="FF0000"/>
                </a:solidFill>
              </a:rPr>
              <a:t>effectively implemented and maintained</a:t>
            </a:r>
            <a:r>
              <a:rPr lang="en-US" sz="1200" dirty="0"/>
              <a:t>.</a:t>
            </a:r>
            <a:br>
              <a:rPr lang="en-US" sz="1200" dirty="0"/>
            </a:br>
            <a:endParaRPr lang="en-US" sz="1200" dirty="0"/>
          </a:p>
          <a:p>
            <a:pPr marL="0" indent="0">
              <a:buNone/>
            </a:pPr>
            <a:r>
              <a:rPr lang="en-US" sz="1200" b="1" dirty="0"/>
              <a:t>9.2.2 Internal audit </a:t>
            </a:r>
            <a:r>
              <a:rPr lang="en-US" sz="1200" b="1" dirty="0" err="1"/>
              <a:t>programme</a:t>
            </a:r>
            <a:r>
              <a:rPr lang="en-US" sz="1200" b="1" dirty="0"/>
              <a:t/>
            </a:r>
            <a:br>
              <a:rPr lang="en-US" sz="1200" b="1" dirty="0"/>
            </a:br>
            <a:r>
              <a:rPr lang="en-US" sz="1200" dirty="0"/>
              <a:t>The organization shall plan, establish, implement and maintain an </a:t>
            </a:r>
            <a:r>
              <a:rPr lang="en-US" sz="1200" dirty="0">
                <a:solidFill>
                  <a:srgbClr val="FF0000"/>
                </a:solidFill>
              </a:rPr>
              <a:t>audit </a:t>
            </a:r>
            <a:r>
              <a:rPr lang="en-US" sz="1200" dirty="0" err="1">
                <a:solidFill>
                  <a:srgbClr val="FF0000"/>
                </a:solidFill>
              </a:rPr>
              <a:t>programme</a:t>
            </a:r>
            <a:r>
              <a:rPr lang="en-US" sz="1200" dirty="0">
                <a:solidFill>
                  <a:srgbClr val="FF0000"/>
                </a:solidFill>
              </a:rPr>
              <a:t>(s</a:t>
            </a:r>
            <a:r>
              <a:rPr lang="en-US" sz="1200" dirty="0"/>
              <a:t>) including the frequency, methods, responsibilities, planning requirements and reporting.</a:t>
            </a:r>
            <a:br>
              <a:rPr lang="en-US" sz="1200" dirty="0"/>
            </a:br>
            <a:r>
              <a:rPr lang="en-US" sz="1200" dirty="0"/>
              <a:t>When establishing the internal audit </a:t>
            </a:r>
            <a:r>
              <a:rPr lang="en-US" sz="1200" dirty="0" err="1"/>
              <a:t>programme</a:t>
            </a:r>
            <a:r>
              <a:rPr lang="en-US" sz="1200" dirty="0"/>
              <a:t>(s), the organization shall consider the importance of the processes concerned and the results of previous audits. </a:t>
            </a:r>
          </a:p>
          <a:p>
            <a:pPr marL="0" indent="0">
              <a:buNone/>
            </a:pPr>
            <a:r>
              <a:rPr lang="en-US" sz="1200" dirty="0"/>
              <a:t/>
            </a:r>
            <a:br>
              <a:rPr lang="en-US" sz="1200" dirty="0"/>
            </a:br>
            <a:r>
              <a:rPr lang="en-US" sz="1200" dirty="0"/>
              <a:t>The organization shall:</a:t>
            </a:r>
            <a:br>
              <a:rPr lang="en-US" sz="1200" dirty="0"/>
            </a:br>
            <a:r>
              <a:rPr lang="en-US" sz="1200" dirty="0"/>
              <a:t>a) define the audit objectives, criteria and scope for each audit;</a:t>
            </a:r>
          </a:p>
          <a:p>
            <a:pPr marL="0" indent="0">
              <a:buNone/>
            </a:pPr>
            <a:r>
              <a:rPr lang="en-US" sz="1200" dirty="0"/>
              <a:t>b) select auditors and conduct audits to ensure objectivity and the impartiality of the audit process;</a:t>
            </a:r>
          </a:p>
          <a:p>
            <a:pPr marL="0" indent="0">
              <a:buNone/>
            </a:pPr>
            <a:r>
              <a:rPr lang="en-US" sz="1200" dirty="0"/>
              <a:t>c) ensure that the results of the audits are reported to relevant managers and to management.</a:t>
            </a:r>
            <a:br>
              <a:rPr lang="en-US" sz="1200" dirty="0"/>
            </a:br>
            <a:endParaRPr lang="en-US" sz="1200" dirty="0"/>
          </a:p>
          <a:p>
            <a:pPr marL="0" indent="0">
              <a:buNone/>
            </a:pPr>
            <a:r>
              <a:rPr lang="en-US" sz="1200" dirty="0"/>
              <a:t>NOTE 1 Relevant management can include the compliance function, top management and the governing body.</a:t>
            </a:r>
            <a:br>
              <a:rPr lang="en-US" sz="1200" dirty="0"/>
            </a:br>
            <a:r>
              <a:rPr lang="en-US" sz="1200" dirty="0"/>
              <a:t>Documented information shall be available as evidence of the implementation of the audit </a:t>
            </a:r>
            <a:r>
              <a:rPr lang="en-US" sz="1200" dirty="0" err="1"/>
              <a:t>programme</a:t>
            </a:r>
            <a:r>
              <a:rPr lang="en-US" sz="1200" dirty="0"/>
              <a:t>(s) and the audit results.</a:t>
            </a:r>
            <a:br>
              <a:rPr lang="en-US" sz="1200" dirty="0"/>
            </a:br>
            <a:r>
              <a:rPr lang="en-US" sz="1200" dirty="0"/>
              <a:t>NOTE 2 Guidance on auditing management systems is given in ISO 19011 </a:t>
            </a:r>
            <a:br>
              <a:rPr lang="en-US" sz="1200" dirty="0"/>
            </a:br>
            <a:endParaRPr lang="da-DK" sz="1200" dirty="0"/>
          </a:p>
        </p:txBody>
      </p:sp>
    </p:spTree>
    <p:extLst>
      <p:ext uri="{BB962C8B-B14F-4D97-AF65-F5344CB8AC3E}">
        <p14:creationId xmlns:p14="http://schemas.microsoft.com/office/powerpoint/2010/main" val="2213980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 xmlns:a16="http://schemas.microsoft.com/office/drawing/2014/main" id="{2B97F24A-32CE-4C1C-A50D-3016B394DCF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0DA85F51-671D-4495-8598-480800EB91FE}"/>
              </a:ext>
            </a:extLst>
          </p:cNvPr>
          <p:cNvSpPr>
            <a:spLocks noGrp="1"/>
          </p:cNvSpPr>
          <p:nvPr>
            <p:ph type="title"/>
          </p:nvPr>
        </p:nvSpPr>
        <p:spPr>
          <a:xfrm>
            <a:off x="630936" y="639520"/>
            <a:ext cx="3429000" cy="1719072"/>
          </a:xfrm>
        </p:spPr>
        <p:txBody>
          <a:bodyPr anchor="b">
            <a:normAutofit/>
          </a:bodyPr>
          <a:lstStyle/>
          <a:p>
            <a:r>
              <a:rPr lang="en-GB" sz="3800"/>
              <a:t>Auditing compliance officer</a:t>
            </a:r>
          </a:p>
        </p:txBody>
      </p:sp>
      <p:sp>
        <p:nvSpPr>
          <p:cNvPr id="3" name="Content Placeholder 2">
            <a:extLst>
              <a:ext uri="{FF2B5EF4-FFF2-40B4-BE49-F238E27FC236}">
                <a16:creationId xmlns="" xmlns:a16="http://schemas.microsoft.com/office/drawing/2014/main" id="{E0DD544A-97DA-4777-A2A8-47166F781CE4}"/>
              </a:ext>
            </a:extLst>
          </p:cNvPr>
          <p:cNvSpPr>
            <a:spLocks noGrp="1"/>
          </p:cNvSpPr>
          <p:nvPr>
            <p:ph idx="1"/>
          </p:nvPr>
        </p:nvSpPr>
        <p:spPr>
          <a:xfrm>
            <a:off x="630936" y="2807208"/>
            <a:ext cx="3429000" cy="3410712"/>
          </a:xfrm>
        </p:spPr>
        <p:txBody>
          <a:bodyPr anchor="t">
            <a:normAutofit/>
          </a:bodyPr>
          <a:lstStyle/>
          <a:p>
            <a:r>
              <a:rPr lang="en-GB" sz="2200" dirty="0"/>
              <a:t>Notice that the compliance officer role is not mandatory in ISO 37301 but it is mentioned in the guide that the role can exist.</a:t>
            </a:r>
          </a:p>
          <a:p>
            <a:r>
              <a:rPr lang="en-GB" sz="2200" dirty="0"/>
              <a:t>The role and responsibilities should be documented (7.2 and 7.5).</a:t>
            </a:r>
          </a:p>
          <a:p>
            <a:endParaRPr lang="en-GB" sz="2200" dirty="0"/>
          </a:p>
        </p:txBody>
      </p:sp>
      <p:sp>
        <p:nvSpPr>
          <p:cNvPr id="14" name="sketch line">
            <a:extLst>
              <a:ext uri="{FF2B5EF4-FFF2-40B4-BE49-F238E27FC236}">
                <a16:creationId xmlns="" xmlns:a16="http://schemas.microsoft.com/office/drawing/2014/main" id="{CD8B4F24-440B-49E9-B85D-733523DC064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 xmlns:a16="http://schemas.microsoft.com/office/drawing/2014/main" id="{67BE728B-2645-44E0-9810-623480CF0470}"/>
              </a:ext>
            </a:extLst>
          </p:cNvPr>
          <p:cNvPicPr>
            <a:picLocks noChangeAspect="1"/>
          </p:cNvPicPr>
          <p:nvPr/>
        </p:nvPicPr>
        <p:blipFill>
          <a:blip r:embed="rId2"/>
          <a:stretch>
            <a:fillRect/>
          </a:stretch>
        </p:blipFill>
        <p:spPr>
          <a:xfrm>
            <a:off x="4654296" y="1288847"/>
            <a:ext cx="6903720" cy="4280306"/>
          </a:xfrm>
          <a:prstGeom prst="rect">
            <a:avLst/>
          </a:prstGeom>
        </p:spPr>
      </p:pic>
    </p:spTree>
    <p:extLst>
      <p:ext uri="{BB962C8B-B14F-4D97-AF65-F5344CB8AC3E}">
        <p14:creationId xmlns:p14="http://schemas.microsoft.com/office/powerpoint/2010/main" val="372351389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DA85F51-671D-4495-8598-480800EB91FE}"/>
              </a:ext>
            </a:extLst>
          </p:cNvPr>
          <p:cNvSpPr>
            <a:spLocks noGrp="1"/>
          </p:cNvSpPr>
          <p:nvPr>
            <p:ph type="title"/>
          </p:nvPr>
        </p:nvSpPr>
        <p:spPr>
          <a:xfrm>
            <a:off x="630936" y="639520"/>
            <a:ext cx="3429000" cy="1719072"/>
          </a:xfrm>
        </p:spPr>
        <p:txBody>
          <a:bodyPr anchor="b">
            <a:normAutofit/>
          </a:bodyPr>
          <a:lstStyle/>
          <a:p>
            <a:r>
              <a:rPr lang="en-GB" sz="3800" dirty="0"/>
              <a:t>Auditing compliance</a:t>
            </a:r>
          </a:p>
        </p:txBody>
      </p:sp>
      <p:sp>
        <p:nvSpPr>
          <p:cNvPr id="3" name="Content Placeholder 2">
            <a:extLst>
              <a:ext uri="{FF2B5EF4-FFF2-40B4-BE49-F238E27FC236}">
                <a16:creationId xmlns="" xmlns:a16="http://schemas.microsoft.com/office/drawing/2014/main" id="{E0DD544A-97DA-4777-A2A8-47166F781CE4}"/>
              </a:ext>
            </a:extLst>
          </p:cNvPr>
          <p:cNvSpPr>
            <a:spLocks noGrp="1"/>
          </p:cNvSpPr>
          <p:nvPr>
            <p:ph idx="1"/>
          </p:nvPr>
        </p:nvSpPr>
        <p:spPr>
          <a:xfrm>
            <a:off x="630936" y="2358592"/>
            <a:ext cx="3429000" cy="3859328"/>
          </a:xfrm>
        </p:spPr>
        <p:txBody>
          <a:bodyPr anchor="t">
            <a:normAutofit fontScale="55000" lnSpcReduction="20000"/>
          </a:bodyPr>
          <a:lstStyle/>
          <a:p>
            <a:pPr marL="0" indent="0">
              <a:buNone/>
            </a:pPr>
            <a:r>
              <a:rPr lang="en-GB" sz="2200" dirty="0"/>
              <a:t>These should be audited</a:t>
            </a:r>
          </a:p>
          <a:p>
            <a:r>
              <a:rPr lang="en-US" sz="2200" dirty="0"/>
              <a:t>documented operating policies, processes, procedures and work instructions</a:t>
            </a:r>
          </a:p>
          <a:p>
            <a:r>
              <a:rPr lang="en-US" sz="2200" dirty="0"/>
              <a:t>systems and exception reports</a:t>
            </a:r>
          </a:p>
          <a:p>
            <a:r>
              <a:rPr lang="en-US" sz="2200" dirty="0"/>
              <a:t>approvals</a:t>
            </a:r>
          </a:p>
          <a:p>
            <a:r>
              <a:rPr lang="en-US" sz="2200" dirty="0"/>
              <a:t> the segregation of incompatible roles and responsibilities</a:t>
            </a:r>
          </a:p>
          <a:p>
            <a:r>
              <a:rPr lang="en-US" sz="2200" dirty="0"/>
              <a:t>automated processes</a:t>
            </a:r>
          </a:p>
          <a:p>
            <a:r>
              <a:rPr lang="en-US" sz="2200" dirty="0"/>
              <a:t>annual compliance plans</a:t>
            </a:r>
          </a:p>
          <a:p>
            <a:r>
              <a:rPr lang="en-US" sz="2200" dirty="0"/>
              <a:t>personnel performance plans</a:t>
            </a:r>
          </a:p>
          <a:p>
            <a:r>
              <a:rPr lang="en-US" sz="2200" dirty="0"/>
              <a:t>compliance assessments and audits</a:t>
            </a:r>
          </a:p>
          <a:p>
            <a:r>
              <a:rPr lang="en-US" sz="2200" dirty="0"/>
              <a:t> demonstrated management commitment and exemplary behavior, and other measures to promote compliant behavior</a:t>
            </a:r>
          </a:p>
          <a:p>
            <a:r>
              <a:rPr lang="en-US" sz="2200" dirty="0"/>
              <a:t>active, open and frequent communication on the expected behavior of employees (standards and values, codes of conduct).</a:t>
            </a:r>
            <a:endParaRPr lang="en-GB" sz="2200" dirty="0"/>
          </a:p>
          <a:p>
            <a:endParaRPr lang="en-GB" sz="2200" dirty="0"/>
          </a:p>
        </p:txBody>
      </p:sp>
      <p:pic>
        <p:nvPicPr>
          <p:cNvPr id="7" name="Picture 6">
            <a:extLst>
              <a:ext uri="{FF2B5EF4-FFF2-40B4-BE49-F238E27FC236}">
                <a16:creationId xmlns="" xmlns:a16="http://schemas.microsoft.com/office/drawing/2014/main" id="{67BE728B-2645-44E0-9810-623480CF0470}"/>
              </a:ext>
            </a:extLst>
          </p:cNvPr>
          <p:cNvPicPr>
            <a:picLocks noChangeAspect="1"/>
          </p:cNvPicPr>
          <p:nvPr/>
        </p:nvPicPr>
        <p:blipFill>
          <a:blip r:embed="rId2"/>
          <a:stretch>
            <a:fillRect/>
          </a:stretch>
        </p:blipFill>
        <p:spPr>
          <a:xfrm>
            <a:off x="4654296" y="1288847"/>
            <a:ext cx="6903720" cy="4280306"/>
          </a:xfrm>
          <a:prstGeom prst="rect">
            <a:avLst/>
          </a:prstGeom>
        </p:spPr>
      </p:pic>
    </p:spTree>
    <p:extLst>
      <p:ext uri="{BB962C8B-B14F-4D97-AF65-F5344CB8AC3E}">
        <p14:creationId xmlns:p14="http://schemas.microsoft.com/office/powerpoint/2010/main" val="25453702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94F8598-2CD1-4A84-B95F-2CF99CF54F33}"/>
              </a:ext>
            </a:extLst>
          </p:cNvPr>
          <p:cNvSpPr>
            <a:spLocks noGrp="1"/>
          </p:cNvSpPr>
          <p:nvPr>
            <p:ph type="title"/>
          </p:nvPr>
        </p:nvSpPr>
        <p:spPr/>
        <p:txBody>
          <a:bodyPr/>
          <a:lstStyle/>
          <a:p>
            <a:r>
              <a:rPr lang="en-GB" dirty="0"/>
              <a:t>Example questions ISO 37301</a:t>
            </a:r>
          </a:p>
        </p:txBody>
      </p:sp>
      <p:sp>
        <p:nvSpPr>
          <p:cNvPr id="3" name="Content Placeholder 2">
            <a:extLst>
              <a:ext uri="{FF2B5EF4-FFF2-40B4-BE49-F238E27FC236}">
                <a16:creationId xmlns="" xmlns:a16="http://schemas.microsoft.com/office/drawing/2014/main" id="{2B68E3C0-69C9-4066-9D92-DF836B12BDBB}"/>
              </a:ext>
            </a:extLst>
          </p:cNvPr>
          <p:cNvSpPr>
            <a:spLocks noGrp="1"/>
          </p:cNvSpPr>
          <p:nvPr>
            <p:ph idx="1"/>
          </p:nvPr>
        </p:nvSpPr>
        <p:spPr/>
        <p:txBody>
          <a:bodyPr>
            <a:normAutofit/>
          </a:bodyPr>
          <a:lstStyle/>
          <a:p>
            <a:pPr marL="0" indent="0">
              <a:buNone/>
            </a:pPr>
            <a:r>
              <a:rPr lang="en-US" sz="1800" b="0" i="0" u="none" strike="noStrike" baseline="0" dirty="0">
                <a:solidFill>
                  <a:srgbClr val="000000"/>
                </a:solidFill>
                <a:latin typeface="Verdana" panose="020B0604030504040204" pitchFamily="34" charset="0"/>
              </a:rPr>
              <a:t>Has the unit complied with the obligation to obtain and submit Code of Conduct receipt confirmation and compliance declarations to Human Resources? 	</a:t>
            </a:r>
          </a:p>
          <a:p>
            <a:pPr marL="0" indent="0">
              <a:buNone/>
            </a:pPr>
            <a:r>
              <a:rPr lang="en-GB" sz="1800" b="0" i="0" u="none" strike="noStrike" baseline="0" dirty="0">
                <a:solidFill>
                  <a:srgbClr val="000000"/>
                </a:solidFill>
                <a:latin typeface="Verdana" panose="020B0604030504040204" pitchFamily="34" charset="0"/>
              </a:rPr>
              <a:t>YES _____ 	NO _____ 	PARTIALLY _____ 	</a:t>
            </a:r>
          </a:p>
          <a:p>
            <a:pPr marL="0" indent="0">
              <a:buNone/>
            </a:pPr>
            <a:endParaRPr lang="en-GB" sz="1800" dirty="0">
              <a:solidFill>
                <a:srgbClr val="000000"/>
              </a:solidFill>
              <a:latin typeface="Verdana" panose="020B0604030504040204" pitchFamily="34" charset="0"/>
            </a:endParaRPr>
          </a:p>
          <a:p>
            <a:pPr marL="0" indent="0">
              <a:buNone/>
            </a:pPr>
            <a:r>
              <a:rPr lang="en-GB" sz="1800" b="0" i="0" u="none" strike="noStrike" baseline="0" dirty="0">
                <a:solidFill>
                  <a:srgbClr val="000000"/>
                </a:solidFill>
                <a:latin typeface="Verdana" panose="020B0604030504040204" pitchFamily="34" charset="0"/>
              </a:rPr>
              <a:t>How many hours are spent on training and awareness in compliance</a:t>
            </a:r>
          </a:p>
          <a:p>
            <a:pPr marL="0" indent="0">
              <a:buNone/>
            </a:pPr>
            <a:r>
              <a:rPr lang="en-GB" sz="1800" b="0" i="0" u="none" strike="noStrike" baseline="0" dirty="0">
                <a:solidFill>
                  <a:srgbClr val="000000"/>
                </a:solidFill>
                <a:latin typeface="Verdana" panose="020B0604030504040204" pitchFamily="34" charset="0"/>
              </a:rPr>
              <a:t>Number</a:t>
            </a:r>
            <a:r>
              <a:rPr lang="en-GB" sz="1800" dirty="0">
                <a:solidFill>
                  <a:srgbClr val="000000"/>
                </a:solidFill>
                <a:latin typeface="Verdana" panose="020B0604030504040204" pitchFamily="34" charset="0"/>
              </a:rPr>
              <a:t> _________ (hours)</a:t>
            </a:r>
          </a:p>
          <a:p>
            <a:pPr marL="0" indent="0">
              <a:buNone/>
            </a:pPr>
            <a:endParaRPr lang="en-GB" sz="1800" b="0" i="0" u="none" strike="noStrike" baseline="0" dirty="0">
              <a:solidFill>
                <a:srgbClr val="000000"/>
              </a:solidFill>
              <a:latin typeface="Verdana" panose="020B0604030504040204" pitchFamily="34" charset="0"/>
            </a:endParaRPr>
          </a:p>
          <a:p>
            <a:pPr marL="0" indent="0">
              <a:buNone/>
            </a:pPr>
            <a:r>
              <a:rPr lang="en-GB" sz="1800" dirty="0">
                <a:solidFill>
                  <a:srgbClr val="000000"/>
                </a:solidFill>
                <a:latin typeface="Verdana" panose="020B0604030504040204" pitchFamily="34" charset="0"/>
              </a:rPr>
              <a:t>How many Whistle-blower cases have been submitted in the past year</a:t>
            </a:r>
          </a:p>
          <a:p>
            <a:pPr marL="0" indent="0">
              <a:buNone/>
            </a:pPr>
            <a:r>
              <a:rPr lang="en-GB" sz="1800" b="0" i="0" u="none" strike="noStrike" baseline="0" dirty="0">
                <a:solidFill>
                  <a:srgbClr val="000000"/>
                </a:solidFill>
                <a:latin typeface="Verdana" panose="020B0604030504040204" pitchFamily="34" charset="0"/>
              </a:rPr>
              <a:t>Number</a:t>
            </a:r>
            <a:r>
              <a:rPr lang="en-GB" sz="1800" dirty="0">
                <a:solidFill>
                  <a:srgbClr val="000000"/>
                </a:solidFill>
                <a:latin typeface="Verdana" panose="020B0604030504040204" pitchFamily="34" charset="0"/>
              </a:rPr>
              <a:t> _________ (cases)</a:t>
            </a:r>
          </a:p>
          <a:p>
            <a:pPr marL="0" indent="0">
              <a:buNone/>
            </a:pPr>
            <a:endParaRPr lang="en-GB" sz="1800" b="0" i="0" u="none" strike="noStrike" baseline="0" dirty="0">
              <a:solidFill>
                <a:srgbClr val="000000"/>
              </a:solidFill>
              <a:latin typeface="Verdana" panose="020B0604030504040204" pitchFamily="34" charset="0"/>
            </a:endParaRPr>
          </a:p>
          <a:p>
            <a:pPr marL="0" indent="0">
              <a:buNone/>
            </a:pPr>
            <a:r>
              <a:rPr lang="en-GB" sz="1800" dirty="0">
                <a:solidFill>
                  <a:srgbClr val="000000"/>
                </a:solidFill>
                <a:latin typeface="Verdana" panose="020B0604030504040204" pitchFamily="34" charset="0"/>
              </a:rPr>
              <a:t>Can you provide evidence for Whistle-blower process being effective:</a:t>
            </a:r>
          </a:p>
          <a:p>
            <a:pPr marL="0" indent="0">
              <a:buNone/>
            </a:pPr>
            <a:r>
              <a:rPr lang="en-GB" sz="1800" b="0" i="0" u="none" strike="noStrike" baseline="0" dirty="0">
                <a:solidFill>
                  <a:srgbClr val="000000"/>
                </a:solidFill>
                <a:latin typeface="Verdana" panose="020B0604030504040204" pitchFamily="34" charset="0"/>
              </a:rPr>
              <a:t>Evidence shown</a:t>
            </a:r>
            <a:r>
              <a:rPr lang="en-GB" sz="1800" dirty="0">
                <a:solidFill>
                  <a:srgbClr val="000000"/>
                </a:solidFill>
                <a:latin typeface="Verdana" panose="020B0604030504040204" pitchFamily="34" charset="0"/>
              </a:rPr>
              <a:t>  Yes __  No ___  Explanation ____________</a:t>
            </a:r>
            <a:endParaRPr lang="en-GB" sz="1800" b="0" i="0" u="none" strike="noStrike" baseline="0" dirty="0">
              <a:solidFill>
                <a:srgbClr val="000000"/>
              </a:solidFill>
              <a:latin typeface="Verdana" panose="020B0604030504040204" pitchFamily="34" charset="0"/>
            </a:endParaRPr>
          </a:p>
          <a:p>
            <a:endParaRPr lang="en-GB" dirty="0"/>
          </a:p>
        </p:txBody>
      </p:sp>
    </p:spTree>
    <p:extLst>
      <p:ext uri="{BB962C8B-B14F-4D97-AF65-F5344CB8AC3E}">
        <p14:creationId xmlns:p14="http://schemas.microsoft.com/office/powerpoint/2010/main" val="11857571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305AEC7-A3AA-4AC8-A13A-A60A0724258E}"/>
              </a:ext>
            </a:extLst>
          </p:cNvPr>
          <p:cNvSpPr>
            <a:spLocks noGrp="1"/>
          </p:cNvSpPr>
          <p:nvPr>
            <p:ph type="title"/>
          </p:nvPr>
        </p:nvSpPr>
        <p:spPr/>
        <p:txBody>
          <a:bodyPr/>
          <a:lstStyle/>
          <a:p>
            <a:r>
              <a:rPr lang="en-GB" dirty="0"/>
              <a:t>External audit/certification</a:t>
            </a:r>
          </a:p>
        </p:txBody>
      </p:sp>
      <p:sp>
        <p:nvSpPr>
          <p:cNvPr id="3" name="Content Placeholder 2">
            <a:extLst>
              <a:ext uri="{FF2B5EF4-FFF2-40B4-BE49-F238E27FC236}">
                <a16:creationId xmlns="" xmlns:a16="http://schemas.microsoft.com/office/drawing/2014/main" id="{32099078-BEA8-4660-AAD4-330897A014EB}"/>
              </a:ext>
            </a:extLst>
          </p:cNvPr>
          <p:cNvSpPr>
            <a:spLocks noGrp="1"/>
          </p:cNvSpPr>
          <p:nvPr>
            <p:ph idx="1"/>
          </p:nvPr>
        </p:nvSpPr>
        <p:spPr/>
        <p:txBody>
          <a:bodyPr/>
          <a:lstStyle/>
          <a:p>
            <a:r>
              <a:rPr lang="en-GB" dirty="0"/>
              <a:t>External auditor usually must talk to both process owners and process practitioners to see if the management system is effective (i.e. performing as designed)</a:t>
            </a:r>
          </a:p>
          <a:p>
            <a:r>
              <a:rPr lang="en-GB" dirty="0"/>
              <a:t>External auditor must ensure that all sites mentioned in the certificate is visited and sampled</a:t>
            </a:r>
          </a:p>
          <a:p>
            <a:r>
              <a:rPr lang="en-GB" dirty="0"/>
              <a:t>External auditor can have special focus areas – negotiated with </a:t>
            </a:r>
            <a:r>
              <a:rPr lang="en-GB"/>
              <a:t>the business.</a:t>
            </a:r>
            <a:endParaRPr lang="en-GB" dirty="0"/>
          </a:p>
        </p:txBody>
      </p:sp>
    </p:spTree>
    <p:extLst>
      <p:ext uri="{BB962C8B-B14F-4D97-AF65-F5344CB8AC3E}">
        <p14:creationId xmlns:p14="http://schemas.microsoft.com/office/powerpoint/2010/main" val="3326185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Audit NCs from external auditor</a:t>
            </a:r>
          </a:p>
        </p:txBody>
      </p:sp>
      <p:pic>
        <p:nvPicPr>
          <p:cNvPr id="3" name="Billed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32972"/>
            <a:ext cx="12290780" cy="3136739"/>
          </a:xfrm>
          <a:prstGeom prst="rect">
            <a:avLst/>
          </a:prstGeom>
        </p:spPr>
      </p:pic>
    </p:spTree>
    <p:extLst>
      <p:ext uri="{BB962C8B-B14F-4D97-AF65-F5344CB8AC3E}">
        <p14:creationId xmlns:p14="http://schemas.microsoft.com/office/powerpoint/2010/main" val="40142700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b="1" dirty="0"/>
              <a:t>Risk and Control Matrix</a:t>
            </a:r>
            <a:endParaRPr lang="en-GB" dirty="0"/>
          </a:p>
        </p:txBody>
      </p:sp>
      <p:sp>
        <p:nvSpPr>
          <p:cNvPr id="4" name="Rectangle 1"/>
          <p:cNvSpPr>
            <a:spLocks noGrp="1" noChangeArrowheads="1"/>
          </p:cNvSpPr>
          <p:nvPr>
            <p:ph idx="1"/>
          </p:nvPr>
        </p:nvSpPr>
        <p:spPr bwMode="auto">
          <a:xfrm>
            <a:off x="7895493" y="365125"/>
            <a:ext cx="4240237"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en-GB" altLang="da-DK" sz="1800" b="0" i="0" u="none" strike="noStrike" cap="none" normalizeH="0" baseline="0" dirty="0">
                <a:ln>
                  <a:noFill/>
                </a:ln>
                <a:solidFill>
                  <a:schemeClr val="tx1"/>
                </a:solidFill>
                <a:effectLst/>
                <a:latin typeface="Arial" panose="020B0604020202020204" pitchFamily="34" charset="0"/>
              </a:rPr>
              <a:t>Providing a way to measure the size and scope of risk </a:t>
            </a:r>
          </a:p>
          <a:p>
            <a:pPr marR="0" lvl="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en-GB" altLang="da-DK" sz="1800" b="0" i="0" u="none" strike="noStrike" cap="none" normalizeH="0" baseline="0" dirty="0">
                <a:ln>
                  <a:noFill/>
                </a:ln>
                <a:solidFill>
                  <a:schemeClr val="tx1"/>
                </a:solidFill>
                <a:effectLst/>
                <a:latin typeface="Arial" panose="020B0604020202020204" pitchFamily="34" charset="0"/>
              </a:rPr>
              <a:t>Determine whether your approach is the right one for dealing with each type of risk </a:t>
            </a:r>
          </a:p>
          <a:p>
            <a:pPr marR="0" lvl="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en-GB" altLang="da-DK" sz="1800" b="0" i="0" u="none" strike="noStrike" cap="none" normalizeH="0" baseline="0" dirty="0">
                <a:ln>
                  <a:noFill/>
                </a:ln>
                <a:solidFill>
                  <a:schemeClr val="tx1"/>
                </a:solidFill>
                <a:effectLst/>
                <a:latin typeface="Arial" panose="020B0604020202020204" pitchFamily="34" charset="0"/>
              </a:rPr>
              <a:t>To prioritise risk and make it easy to understand for everyone </a:t>
            </a:r>
          </a:p>
        </p:txBody>
      </p:sp>
      <p:pic>
        <p:nvPicPr>
          <p:cNvPr id="5" name="Billed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219" y="2461846"/>
            <a:ext cx="10058400" cy="4206240"/>
          </a:xfrm>
          <a:prstGeom prst="rect">
            <a:avLst/>
          </a:prstGeom>
        </p:spPr>
      </p:pic>
    </p:spTree>
    <p:extLst>
      <p:ext uri="{BB962C8B-B14F-4D97-AF65-F5344CB8AC3E}">
        <p14:creationId xmlns:p14="http://schemas.microsoft.com/office/powerpoint/2010/main" val="947696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a:bodyPr>
          <a:lstStyle/>
          <a:p>
            <a:r>
              <a:rPr lang="en-US" dirty="0"/>
              <a:t>Here are some other considerations when conducting an internal audit</a:t>
            </a:r>
            <a:endParaRPr lang="en-GB" dirty="0"/>
          </a:p>
        </p:txBody>
      </p:sp>
      <p:sp>
        <p:nvSpPr>
          <p:cNvPr id="4" name="Pladsholder til indhold 3"/>
          <p:cNvSpPr>
            <a:spLocks noGrp="1"/>
          </p:cNvSpPr>
          <p:nvPr>
            <p:ph sz="half" idx="1"/>
          </p:nvPr>
        </p:nvSpPr>
        <p:spPr/>
        <p:txBody>
          <a:bodyPr>
            <a:normAutofit fontScale="92500"/>
          </a:bodyPr>
          <a:lstStyle/>
          <a:p>
            <a:r>
              <a:rPr lang="en-US" dirty="0"/>
              <a:t>When reviewing policies and procedures, consider whether written policies are meeting the needs of “customers” (that is, your employees) and adding value to the organization.</a:t>
            </a:r>
          </a:p>
          <a:p>
            <a:r>
              <a:rPr lang="en-US" dirty="0"/>
              <a:t>Policies and procedures should be focused on continuous improvement as it relates to how work is performed.</a:t>
            </a:r>
          </a:p>
          <a:p>
            <a:endParaRPr lang="en-GB" dirty="0"/>
          </a:p>
        </p:txBody>
      </p:sp>
      <p:sp>
        <p:nvSpPr>
          <p:cNvPr id="5" name="Pladsholder til indhold 4"/>
          <p:cNvSpPr>
            <a:spLocks noGrp="1"/>
          </p:cNvSpPr>
          <p:nvPr>
            <p:ph sz="half" idx="2"/>
          </p:nvPr>
        </p:nvSpPr>
        <p:spPr/>
        <p:txBody>
          <a:bodyPr>
            <a:normAutofit fontScale="92500"/>
          </a:bodyPr>
          <a:lstStyle/>
          <a:p>
            <a:r>
              <a:rPr lang="en-US" dirty="0"/>
              <a:t>Ask whether the team environment is healthy and supports compliance with policies and procedures. A dysfunctional team has the potential to impact procedural compliance.</a:t>
            </a:r>
          </a:p>
          <a:p>
            <a:r>
              <a:rPr lang="en-US" dirty="0"/>
              <a:t>Policies and procedures should be reviewed annually to assure they reflect the changing business environment and the document should have approval and dates.</a:t>
            </a:r>
            <a:endParaRPr lang="en-GB" dirty="0"/>
          </a:p>
        </p:txBody>
      </p:sp>
    </p:spTree>
    <p:extLst>
      <p:ext uri="{BB962C8B-B14F-4D97-AF65-F5344CB8AC3E}">
        <p14:creationId xmlns:p14="http://schemas.microsoft.com/office/powerpoint/2010/main" val="10164825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COSO ERM and Audit of </a:t>
            </a:r>
            <a:r>
              <a:rPr lang="da-DK" dirty="0" err="1"/>
              <a:t>Compliance</a:t>
            </a:r>
            <a:endParaRPr lang="da-DK" dirty="0"/>
          </a:p>
        </p:txBody>
      </p:sp>
      <p:pic>
        <p:nvPicPr>
          <p:cNvPr id="4" name="Billede 3"/>
          <p:cNvPicPr>
            <a:picLocks noChangeAspect="1"/>
          </p:cNvPicPr>
          <p:nvPr/>
        </p:nvPicPr>
        <p:blipFill>
          <a:blip r:embed="rId2"/>
          <a:stretch>
            <a:fillRect/>
          </a:stretch>
        </p:blipFill>
        <p:spPr>
          <a:xfrm>
            <a:off x="670502" y="1195821"/>
            <a:ext cx="8782050" cy="5495925"/>
          </a:xfrm>
          <a:prstGeom prst="rect">
            <a:avLst/>
          </a:prstGeom>
        </p:spPr>
      </p:pic>
    </p:spTree>
    <p:extLst>
      <p:ext uri="{BB962C8B-B14F-4D97-AF65-F5344CB8AC3E}">
        <p14:creationId xmlns:p14="http://schemas.microsoft.com/office/powerpoint/2010/main" val="1530797555"/>
      </p:ext>
    </p:extLst>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690C663C-2163-4E56-AF50-58D18E18FB54}"/>
              </a:ext>
            </a:extLst>
          </p:cNvPr>
          <p:cNvSpPr txBox="1"/>
          <p:nvPr/>
        </p:nvSpPr>
        <p:spPr>
          <a:xfrm>
            <a:off x="2116183" y="2615960"/>
            <a:ext cx="8247018" cy="21852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800" dirty="0" err="1">
                <a:solidFill>
                  <a:schemeClr val="accent2"/>
                </a:solidFill>
              </a:rPr>
              <a:t>Quis</a:t>
            </a:r>
            <a:r>
              <a:rPr lang="en-US" sz="4800" dirty="0">
                <a:solidFill>
                  <a:schemeClr val="accent2"/>
                </a:solidFill>
              </a:rPr>
              <a:t> </a:t>
            </a:r>
            <a:r>
              <a:rPr lang="en-US" sz="4800" dirty="0" err="1">
                <a:solidFill>
                  <a:schemeClr val="accent2"/>
                </a:solidFill>
              </a:rPr>
              <a:t>custodiet</a:t>
            </a:r>
            <a:r>
              <a:rPr lang="en-US" sz="4800" dirty="0">
                <a:solidFill>
                  <a:schemeClr val="accent2"/>
                </a:solidFill>
              </a:rPr>
              <a:t> </a:t>
            </a:r>
            <a:r>
              <a:rPr lang="en-US" sz="4800" dirty="0" err="1">
                <a:solidFill>
                  <a:schemeClr val="accent2"/>
                </a:solidFill>
              </a:rPr>
              <a:t>ipsos</a:t>
            </a:r>
            <a:r>
              <a:rPr lang="en-US" sz="4800" dirty="0">
                <a:solidFill>
                  <a:schemeClr val="accent2"/>
                </a:solidFill>
              </a:rPr>
              <a:t> custodies</a:t>
            </a:r>
          </a:p>
          <a:p>
            <a:endParaRPr lang="en-US" sz="4800" dirty="0">
              <a:solidFill>
                <a:schemeClr val="accent2"/>
              </a:solidFill>
            </a:endParaRPr>
          </a:p>
          <a:p>
            <a:r>
              <a:rPr lang="da-DK" sz="4000" i="1" dirty="0">
                <a:solidFill>
                  <a:schemeClr val="accent2"/>
                </a:solidFill>
              </a:rPr>
              <a:t>- </a:t>
            </a:r>
            <a:r>
              <a:rPr lang="da-DK" sz="4000" i="1" dirty="0" err="1">
                <a:solidFill>
                  <a:schemeClr val="accent2"/>
                </a:solidFill>
              </a:rPr>
              <a:t>Juvenal</a:t>
            </a:r>
            <a:endParaRPr lang="en-US" sz="4000" i="1" dirty="0">
              <a:solidFill>
                <a:schemeClr val="accent2"/>
              </a:solidFill>
            </a:endParaRPr>
          </a:p>
        </p:txBody>
      </p:sp>
    </p:spTree>
    <p:extLst>
      <p:ext uri="{BB962C8B-B14F-4D97-AF65-F5344CB8AC3E}">
        <p14:creationId xmlns:p14="http://schemas.microsoft.com/office/powerpoint/2010/main" val="11810585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GB" b="1" dirty="0"/>
              <a:t>Types of Internal Audits (not ISO terms)</a:t>
            </a:r>
            <a:r>
              <a:rPr lang="en-GB" dirty="0"/>
              <a:t> </a:t>
            </a:r>
          </a:p>
        </p:txBody>
      </p:sp>
      <p:sp>
        <p:nvSpPr>
          <p:cNvPr id="3" name="Pladsholder til indhold 2"/>
          <p:cNvSpPr>
            <a:spLocks noGrp="1"/>
          </p:cNvSpPr>
          <p:nvPr>
            <p:ph sz="quarter" idx="13"/>
          </p:nvPr>
        </p:nvSpPr>
        <p:spPr/>
        <p:txBody>
          <a:bodyPr>
            <a:normAutofit fontScale="92500" lnSpcReduction="20000"/>
          </a:bodyPr>
          <a:lstStyle/>
          <a:p>
            <a:pPr algn="l"/>
            <a:endParaRPr lang="en-GB" sz="1800" b="0" i="0" u="none" strike="noStrike" baseline="0" dirty="0">
              <a:solidFill>
                <a:srgbClr val="000000"/>
              </a:solidFill>
              <a:latin typeface="Verdana" panose="020B0604030504040204" pitchFamily="34" charset="0"/>
            </a:endParaRPr>
          </a:p>
          <a:p>
            <a:pPr algn="l"/>
            <a:r>
              <a:rPr lang="en-GB" sz="1800" b="1" i="0" u="none" strike="noStrike" baseline="0" dirty="0">
                <a:solidFill>
                  <a:srgbClr val="000000"/>
                </a:solidFill>
                <a:latin typeface="Verdana" panose="020B0604030504040204" pitchFamily="34" charset="0"/>
              </a:rPr>
              <a:t>Compliance-Centric - </a:t>
            </a:r>
            <a:r>
              <a:rPr lang="en-US" sz="1800" b="0" i="0" u="none" strike="noStrike" baseline="0" dirty="0">
                <a:solidFill>
                  <a:srgbClr val="000000"/>
                </a:solidFill>
                <a:latin typeface="Verdana" panose="020B0604030504040204" pitchFamily="34" charset="0"/>
              </a:rPr>
              <a:t>conformance to a corporate policy requirement, rule, law, “control objective”, audit guide requirement</a:t>
            </a:r>
            <a:endParaRPr lang="en-GB" sz="1800" b="0" i="0" u="none" strike="noStrike" baseline="0" dirty="0">
              <a:solidFill>
                <a:srgbClr val="000000"/>
              </a:solidFill>
              <a:latin typeface="Verdana" panose="020B0604030504040204" pitchFamily="34" charset="0"/>
            </a:endParaRPr>
          </a:p>
          <a:p>
            <a:pPr algn="l"/>
            <a:r>
              <a:rPr lang="en-GB" sz="1800" b="1" i="0" u="none" strike="noStrike" baseline="0" dirty="0">
                <a:solidFill>
                  <a:srgbClr val="000000"/>
                </a:solidFill>
                <a:latin typeface="Verdana" panose="020B0604030504040204" pitchFamily="34" charset="0"/>
              </a:rPr>
              <a:t>Control-Centric - </a:t>
            </a:r>
            <a:r>
              <a:rPr lang="en-US" sz="1800" b="0" i="0" u="none" strike="noStrike" baseline="0" dirty="0">
                <a:solidFill>
                  <a:srgbClr val="000000"/>
                </a:solidFill>
                <a:latin typeface="Verdana" panose="020B0604030504040204" pitchFamily="34" charset="0"/>
              </a:rPr>
              <a:t>conformance to, or demonstrates, elements in a specific recognized control model/framework</a:t>
            </a:r>
            <a:endParaRPr lang="en-GB" sz="1800" b="1" dirty="0">
              <a:solidFill>
                <a:srgbClr val="000000"/>
              </a:solidFill>
              <a:latin typeface="Verdana" panose="020B0604030504040204" pitchFamily="34" charset="0"/>
            </a:endParaRPr>
          </a:p>
          <a:p>
            <a:r>
              <a:rPr lang="en-GB" sz="1800" b="1" i="0" u="none" strike="noStrike" baseline="0" dirty="0">
                <a:solidFill>
                  <a:srgbClr val="000000"/>
                </a:solidFill>
                <a:latin typeface="Verdana" panose="020B0604030504040204" pitchFamily="34" charset="0"/>
              </a:rPr>
              <a:t>Process-Centric </a:t>
            </a:r>
            <a:r>
              <a:rPr lang="en-GB" sz="1800" i="0" u="none" strike="noStrike" baseline="0" dirty="0">
                <a:solidFill>
                  <a:srgbClr val="000000"/>
                </a:solidFill>
                <a:latin typeface="Verdana" panose="020B0604030504040204" pitchFamily="34" charset="0"/>
              </a:rPr>
              <a:t>–</a:t>
            </a:r>
            <a:r>
              <a:rPr lang="en-GB" sz="1800" b="1" i="0" u="none" strike="noStrike" baseline="0" dirty="0">
                <a:solidFill>
                  <a:srgbClr val="000000"/>
                </a:solidFill>
                <a:latin typeface="Verdana" panose="020B0604030504040204" pitchFamily="34" charset="0"/>
              </a:rPr>
              <a:t> </a:t>
            </a:r>
            <a:r>
              <a:rPr lang="en-GB" sz="1800" i="0" u="none" strike="noStrike" baseline="0" dirty="0">
                <a:solidFill>
                  <a:srgbClr val="000000"/>
                </a:solidFill>
                <a:latin typeface="Verdana" panose="020B0604030504040204" pitchFamily="34" charset="0"/>
              </a:rPr>
              <a:t>verification if a </a:t>
            </a:r>
            <a:r>
              <a:rPr lang="en-US" sz="1800" b="0" i="0" u="none" strike="noStrike" baseline="0" dirty="0">
                <a:solidFill>
                  <a:srgbClr val="000000"/>
                </a:solidFill>
                <a:latin typeface="Verdana" panose="020B0604030504040204" pitchFamily="34" charset="0"/>
              </a:rPr>
              <a:t>business processes and forms an opinion on the adequacy or effectiveness of the controls in place/processes </a:t>
            </a:r>
            <a:endParaRPr lang="en-GB" sz="1800" b="1" dirty="0">
              <a:solidFill>
                <a:srgbClr val="000000"/>
              </a:solidFill>
              <a:latin typeface="Verdana" panose="020B0604030504040204" pitchFamily="34" charset="0"/>
            </a:endParaRPr>
          </a:p>
          <a:p>
            <a:r>
              <a:rPr lang="en-GB" sz="1800" b="1" i="0" u="none" strike="noStrike" baseline="0" dirty="0">
                <a:solidFill>
                  <a:srgbClr val="000000"/>
                </a:solidFill>
                <a:latin typeface="Verdana" panose="020B0604030504040204" pitchFamily="34" charset="0"/>
              </a:rPr>
              <a:t>Risk-Centric</a:t>
            </a:r>
            <a:r>
              <a:rPr lang="en-GB" sz="1800" i="0" u="none" strike="noStrike" baseline="0" dirty="0">
                <a:solidFill>
                  <a:srgbClr val="000000"/>
                </a:solidFill>
                <a:latin typeface="Verdana" panose="020B0604030504040204" pitchFamily="34" charset="0"/>
              </a:rPr>
              <a:t> - </a:t>
            </a:r>
            <a:r>
              <a:rPr lang="en-US" sz="1800" b="0" i="0" u="none" strike="noStrike" baseline="0" dirty="0">
                <a:solidFill>
                  <a:srgbClr val="000000"/>
                </a:solidFill>
                <a:latin typeface="Verdana" panose="020B0604030504040204" pitchFamily="34" charset="0"/>
              </a:rPr>
              <a:t>identifies a “context”, which could be the entire organization, a sub-unit, a topic, an area of interest, a collection of objectives or other contexts, and then identifies risks that could impact on that context, and controls, “risk treatments” (ISO 31000) or “risk responses” (COSO ERM) that mitigate risks. </a:t>
            </a:r>
            <a:endParaRPr lang="en-GB" sz="1800" b="1" i="0" u="none" strike="noStrike" baseline="0" dirty="0">
              <a:solidFill>
                <a:srgbClr val="000000"/>
              </a:solidFill>
              <a:latin typeface="Verdana" panose="020B0604030504040204" pitchFamily="34" charset="0"/>
            </a:endParaRPr>
          </a:p>
          <a:p>
            <a:r>
              <a:rPr lang="en-GB" sz="1800" b="1" i="0" u="none" strike="noStrike" baseline="0" dirty="0">
                <a:solidFill>
                  <a:srgbClr val="000000"/>
                </a:solidFill>
                <a:latin typeface="Verdana" panose="020B0604030504040204" pitchFamily="34" charset="0"/>
              </a:rPr>
              <a:t>Objective-Centric</a:t>
            </a:r>
            <a:r>
              <a:rPr lang="en-GB" sz="1800" i="0" u="none" strike="noStrike" baseline="0" dirty="0">
                <a:solidFill>
                  <a:srgbClr val="000000"/>
                </a:solidFill>
                <a:latin typeface="Verdana" panose="020B0604030504040204" pitchFamily="34" charset="0"/>
              </a:rPr>
              <a:t> - </a:t>
            </a:r>
            <a:r>
              <a:rPr lang="en-US" sz="1800" b="0" i="0" u="none" strike="noStrike" baseline="0" dirty="0">
                <a:solidFill>
                  <a:srgbClr val="000000"/>
                </a:solidFill>
                <a:latin typeface="Verdana" panose="020B0604030504040204" pitchFamily="34" charset="0"/>
              </a:rPr>
              <a:t>selects an end-result business objective, ideally a top strategic value creation or preservation objective, considers the internal and external context that objective must be achieved in, identifies and assesses risks that impact on the certainty the end result objective will be achieved, </a:t>
            </a:r>
            <a:endParaRPr lang="en-GB" dirty="0"/>
          </a:p>
        </p:txBody>
      </p:sp>
      <p:sp>
        <p:nvSpPr>
          <p:cNvPr id="4" name="TextBox 3">
            <a:extLst>
              <a:ext uri="{FF2B5EF4-FFF2-40B4-BE49-F238E27FC236}">
                <a16:creationId xmlns="" xmlns:a16="http://schemas.microsoft.com/office/drawing/2014/main" id="{AD596E44-BC0A-4B9A-901F-8BB9BC416523}"/>
              </a:ext>
            </a:extLst>
          </p:cNvPr>
          <p:cNvSpPr txBox="1"/>
          <p:nvPr/>
        </p:nvSpPr>
        <p:spPr>
          <a:xfrm>
            <a:off x="1190270" y="6112375"/>
            <a:ext cx="8701100" cy="276999"/>
          </a:xfrm>
          <a:prstGeom prst="rect">
            <a:avLst/>
          </a:prstGeom>
          <a:noFill/>
        </p:spPr>
        <p:txBody>
          <a:bodyPr wrap="none" rtlCol="0">
            <a:spAutoFit/>
          </a:bodyPr>
          <a:lstStyle/>
          <a:p>
            <a:r>
              <a:rPr lang="en-GB" sz="1200" dirty="0"/>
              <a:t>https://riskoversightsolutions.com/wp-content/uploads/2020/06/Risk-Oversight-Solutions-Inc-10-Main-Assurance-Approaches-2019.pdf</a:t>
            </a:r>
          </a:p>
        </p:txBody>
      </p:sp>
    </p:spTree>
    <p:extLst>
      <p:ext uri="{BB962C8B-B14F-4D97-AF65-F5344CB8AC3E}">
        <p14:creationId xmlns:p14="http://schemas.microsoft.com/office/powerpoint/2010/main" val="1709720277"/>
      </p:ext>
    </p:extLst>
  </p:cSld>
  <p:clrMapOvr>
    <a:masterClrMapping/>
  </p:clrMapOvr>
  <p:transition>
    <p:fade thruBlk="1"/>
  </p:transition>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a-DK"/>
          </a:p>
        </p:txBody>
      </p:sp>
      <p:pic>
        <p:nvPicPr>
          <p:cNvPr id="4" name="Billede 3"/>
          <p:cNvPicPr>
            <a:picLocks noChangeAspect="1"/>
          </p:cNvPicPr>
          <p:nvPr/>
        </p:nvPicPr>
        <p:blipFill>
          <a:blip r:embed="rId2"/>
          <a:stretch>
            <a:fillRect/>
          </a:stretch>
        </p:blipFill>
        <p:spPr>
          <a:xfrm>
            <a:off x="2415165" y="2199987"/>
            <a:ext cx="7109015" cy="4658013"/>
          </a:xfrm>
          <a:prstGeom prst="rect">
            <a:avLst/>
          </a:prstGeom>
        </p:spPr>
      </p:pic>
    </p:spTree>
    <p:extLst>
      <p:ext uri="{BB962C8B-B14F-4D97-AF65-F5344CB8AC3E}">
        <p14:creationId xmlns:p14="http://schemas.microsoft.com/office/powerpoint/2010/main" val="17430836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2.xml><?xml version="1.0" encoding="utf-8"?>
<p:sld xmlns:a="http://schemas.openxmlformats.org/drawingml/2006/main" xmlns:r="http://schemas.openxmlformats.org/officeDocument/2006/relationships" xmlns:p="http://schemas.openxmlformats.org/presentationml/2006/main" show="0">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How do you document you work</a:t>
            </a:r>
          </a:p>
        </p:txBody>
      </p:sp>
      <p:pic>
        <p:nvPicPr>
          <p:cNvPr id="3" name="Billed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0659" y="1490662"/>
            <a:ext cx="5011341" cy="5367338"/>
          </a:xfrm>
          <a:prstGeom prst="rect">
            <a:avLst/>
          </a:prstGeom>
        </p:spPr>
      </p:pic>
      <p:sp>
        <p:nvSpPr>
          <p:cNvPr id="4" name="Tekstfelt 3"/>
          <p:cNvSpPr txBox="1"/>
          <p:nvPr/>
        </p:nvSpPr>
        <p:spPr>
          <a:xfrm>
            <a:off x="657225" y="2128838"/>
            <a:ext cx="4700588" cy="1754326"/>
          </a:xfrm>
          <a:prstGeom prst="rect">
            <a:avLst/>
          </a:prstGeom>
          <a:noFill/>
        </p:spPr>
        <p:txBody>
          <a:bodyPr wrap="square" rtlCol="0">
            <a:spAutoFit/>
          </a:bodyPr>
          <a:lstStyle/>
          <a:p>
            <a:pPr marL="342900" indent="-342900">
              <a:buAutoNum type="arabicPeriod"/>
            </a:pPr>
            <a:r>
              <a:rPr lang="en-GB" dirty="0"/>
              <a:t>Make a plan </a:t>
            </a:r>
          </a:p>
          <a:p>
            <a:pPr marL="342900" indent="-342900">
              <a:buAutoNum type="arabicPeriod"/>
            </a:pPr>
            <a:r>
              <a:rPr lang="en-GB" dirty="0"/>
              <a:t>Make a risk assessment</a:t>
            </a:r>
          </a:p>
          <a:p>
            <a:pPr marL="342900" indent="-342900">
              <a:buAutoNum type="arabicPeriod"/>
            </a:pPr>
            <a:r>
              <a:rPr lang="en-GB" dirty="0"/>
              <a:t>Follow the process – or update the process if needed</a:t>
            </a:r>
          </a:p>
          <a:p>
            <a:pPr marL="342900" indent="-342900">
              <a:buAutoNum type="arabicPeriod"/>
            </a:pPr>
            <a:r>
              <a:rPr lang="en-GB" dirty="0"/>
              <a:t>Document activities and decisions</a:t>
            </a:r>
          </a:p>
          <a:p>
            <a:pPr marL="342900" indent="-342900">
              <a:buAutoNum type="arabicPeriod"/>
            </a:pPr>
            <a:endParaRPr lang="en-GB" dirty="0"/>
          </a:p>
        </p:txBody>
      </p:sp>
    </p:spTree>
    <p:extLst>
      <p:ext uri="{BB962C8B-B14F-4D97-AF65-F5344CB8AC3E}">
        <p14:creationId xmlns:p14="http://schemas.microsoft.com/office/powerpoint/2010/main" val="13309133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 xmlns:a16="http://schemas.microsoft.com/office/drawing/2014/main" id="{BACC6370-2D7E-4714-9D71-7542949D7D5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 xmlns:a16="http://schemas.microsoft.com/office/drawing/2014/main" id="{F68B3F68-107C-434F-AA38-110D5EA91B8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 xmlns:a16="http://schemas.microsoft.com/office/drawing/2014/main" id="{AAD0DBB9-1A4B-4391-81D4-CB19F9AB918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 xmlns:a16="http://schemas.microsoft.com/office/drawing/2014/main" id="{063BBA22-50EA-4C4D-BE05-F1CE4E63AA5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p:cNvSpPr>
            <a:spLocks noGrp="1"/>
          </p:cNvSpPr>
          <p:nvPr>
            <p:ph type="title"/>
          </p:nvPr>
        </p:nvSpPr>
        <p:spPr>
          <a:xfrm>
            <a:off x="1371597" y="348865"/>
            <a:ext cx="10044023" cy="877729"/>
          </a:xfrm>
        </p:spPr>
        <p:txBody>
          <a:bodyPr vert="horz" lIns="91440" tIns="45720" rIns="91440" bIns="45720" rtlCol="0" anchor="ctr">
            <a:normAutofit/>
          </a:bodyPr>
          <a:lstStyle/>
          <a:p>
            <a:r>
              <a:rPr lang="en-US" sz="4000" kern="1200">
                <a:solidFill>
                  <a:srgbClr val="FFFFFF"/>
                </a:solidFill>
                <a:latin typeface="+mj-lt"/>
                <a:ea typeface="+mj-ea"/>
                <a:cs typeface="+mj-cs"/>
              </a:rPr>
              <a:t>So Internal audit don’t want to audit you?</a:t>
            </a:r>
          </a:p>
        </p:txBody>
      </p:sp>
      <p:sp>
        <p:nvSpPr>
          <p:cNvPr id="3" name="Pladsholder til indhold 2"/>
          <p:cNvSpPr>
            <a:spLocks noGrp="1"/>
          </p:cNvSpPr>
          <p:nvPr>
            <p:ph sz="half" idx="1"/>
          </p:nvPr>
        </p:nvSpPr>
        <p:spPr>
          <a:xfrm>
            <a:off x="614364" y="2112578"/>
            <a:ext cx="5765756" cy="3892793"/>
          </a:xfrm>
        </p:spPr>
        <p:txBody>
          <a:bodyPr>
            <a:normAutofit/>
          </a:bodyPr>
          <a:lstStyle/>
          <a:p>
            <a:pPr marL="0" indent="0" defTabSz="813816">
              <a:spcBef>
                <a:spcPts val="890"/>
              </a:spcBef>
              <a:buNone/>
            </a:pPr>
            <a:r>
              <a:rPr lang="en-US" sz="2000" dirty="0"/>
              <a:t>Internal </a:t>
            </a:r>
            <a:r>
              <a:rPr lang="en-US" sz="2000" kern="1200" dirty="0">
                <a:solidFill>
                  <a:schemeClr val="tx1"/>
                </a:solidFill>
                <a:latin typeface="+mn-lt"/>
                <a:ea typeface="+mn-ea"/>
                <a:cs typeface="+mn-cs"/>
              </a:rPr>
              <a:t>Audit can sometimes come off as unrealistic/impractical in their suggestions for improvement or even in their findings. </a:t>
            </a:r>
          </a:p>
          <a:p>
            <a:pPr marL="0" indent="0" defTabSz="813816">
              <a:spcBef>
                <a:spcPts val="890"/>
              </a:spcBef>
              <a:buNone/>
            </a:pPr>
            <a:r>
              <a:rPr lang="en-US" sz="2000" kern="1200" dirty="0">
                <a:solidFill>
                  <a:schemeClr val="tx1"/>
                </a:solidFill>
                <a:latin typeface="+mn-lt"/>
                <a:ea typeface="+mn-ea"/>
                <a:cs typeface="+mn-cs"/>
              </a:rPr>
              <a:t>In your experience, what efforts should Compliance do to bring IA closer to the business? Is that even recommended? </a:t>
            </a:r>
          </a:p>
          <a:p>
            <a:pPr marL="0" indent="0" defTabSz="813816">
              <a:spcBef>
                <a:spcPts val="890"/>
              </a:spcBef>
              <a:buNone/>
            </a:pPr>
            <a:r>
              <a:rPr lang="en-US" sz="2000" kern="1200" dirty="0">
                <a:solidFill>
                  <a:schemeClr val="tx1"/>
                </a:solidFill>
                <a:latin typeface="+mn-lt"/>
                <a:ea typeface="+mn-ea"/>
                <a:cs typeface="+mn-cs"/>
              </a:rPr>
              <a:t>Should IA by design, be distant to the business?</a:t>
            </a:r>
            <a:endParaRPr lang="en-GB" sz="2000" kern="1200" dirty="0">
              <a:solidFill>
                <a:schemeClr val="tx1"/>
              </a:solidFill>
              <a:latin typeface="+mn-lt"/>
              <a:ea typeface="+mn-ea"/>
              <a:cs typeface="+mn-cs"/>
            </a:endParaRPr>
          </a:p>
          <a:p>
            <a:pPr marL="0" indent="0">
              <a:buNone/>
            </a:pPr>
            <a:endParaRPr lang="en-GB" sz="2000" dirty="0"/>
          </a:p>
        </p:txBody>
      </p:sp>
      <p:pic>
        <p:nvPicPr>
          <p:cNvPr id="5" name="Pladsholder til indhold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87844" y="2112579"/>
            <a:ext cx="3892792" cy="3892793"/>
          </a:xfrm>
        </p:spPr>
      </p:pic>
    </p:spTree>
    <p:extLst>
      <p:ext uri="{BB962C8B-B14F-4D97-AF65-F5344CB8AC3E}">
        <p14:creationId xmlns:p14="http://schemas.microsoft.com/office/powerpoint/2010/main" val="2673915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6387148" y="5257800"/>
            <a:ext cx="5804852" cy="1600200"/>
          </a:xfrm>
        </p:spPr>
        <p:txBody>
          <a:bodyPr/>
          <a:lstStyle/>
          <a:p>
            <a:pPr algn="r"/>
            <a:r>
              <a:rPr lang="en-GB" dirty="0">
                <a:solidFill>
                  <a:schemeClr val="accent2"/>
                </a:solidFill>
              </a:rPr>
              <a:t>Debate</a:t>
            </a:r>
          </a:p>
        </p:txBody>
      </p:sp>
      <p:sp>
        <p:nvSpPr>
          <p:cNvPr id="8" name="Pladsholder til tekst 7"/>
          <p:cNvSpPr>
            <a:spLocks noGrp="1"/>
          </p:cNvSpPr>
          <p:nvPr>
            <p:ph type="body" sz="half" idx="2"/>
          </p:nvPr>
        </p:nvSpPr>
        <p:spPr>
          <a:xfrm>
            <a:off x="5347063" y="1798781"/>
            <a:ext cx="6250770" cy="3459019"/>
          </a:xfrm>
        </p:spPr>
        <p:txBody>
          <a:bodyPr>
            <a:normAutofit fontScale="92500" lnSpcReduction="10000"/>
          </a:bodyPr>
          <a:lstStyle/>
          <a:p>
            <a:r>
              <a:rPr lang="en-GB" sz="2400" u="sng" dirty="0">
                <a:solidFill>
                  <a:schemeClr val="accent2"/>
                </a:solidFill>
              </a:rPr>
              <a:t>Let’s discuss</a:t>
            </a:r>
            <a:endParaRPr lang="en-GB" sz="2400" u="sng" dirty="0"/>
          </a:p>
          <a:p>
            <a:r>
              <a:rPr lang="en-GB" sz="2400" dirty="0"/>
              <a:t>How can Internal audit and compliance work towards common goals?</a:t>
            </a:r>
          </a:p>
          <a:p>
            <a:r>
              <a:rPr lang="en-US" sz="2400" kern="1200" dirty="0">
                <a:solidFill>
                  <a:schemeClr val="tx1"/>
                </a:solidFill>
                <a:latin typeface="+mn-lt"/>
                <a:ea typeface="+mn-ea"/>
                <a:cs typeface="+mn-cs"/>
              </a:rPr>
              <a:t>What efforts should Compliance do to bring IA closer to the business? Is that even recommended?</a:t>
            </a:r>
            <a:endParaRPr lang="en-GB" sz="2400" dirty="0"/>
          </a:p>
          <a:p>
            <a:endParaRPr lang="en-GB" sz="2400" dirty="0"/>
          </a:p>
          <a:p>
            <a:r>
              <a:rPr lang="en-GB" sz="2400" dirty="0"/>
              <a:t>Items to consider:</a:t>
            </a:r>
          </a:p>
          <a:p>
            <a:pPr marL="342900" indent="-342900">
              <a:buFont typeface="Arial" panose="020B0604020202020204" pitchFamily="34" charset="0"/>
              <a:buChar char="•"/>
            </a:pPr>
            <a:r>
              <a:rPr lang="en-GB" sz="2400" dirty="0"/>
              <a:t>Shared findings</a:t>
            </a:r>
          </a:p>
          <a:p>
            <a:pPr marL="342900" indent="-342900">
              <a:buFont typeface="Arial" panose="020B0604020202020204" pitchFamily="34" charset="0"/>
              <a:buChar char="•"/>
            </a:pPr>
            <a:r>
              <a:rPr lang="en-GB" sz="2400" dirty="0"/>
              <a:t>Benefit to business</a:t>
            </a:r>
          </a:p>
          <a:p>
            <a:endParaRPr lang="en-GB" sz="2400" dirty="0"/>
          </a:p>
          <a:p>
            <a:endParaRPr lang="en-GB" sz="2400" dirty="0"/>
          </a:p>
        </p:txBody>
      </p:sp>
      <p:pic>
        <p:nvPicPr>
          <p:cNvPr id="3" name="Billed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257" y="278534"/>
            <a:ext cx="4438650" cy="6762750"/>
          </a:xfrm>
          <a:prstGeom prst="rect">
            <a:avLst/>
          </a:prstGeom>
        </p:spPr>
      </p:pic>
    </p:spTree>
    <p:extLst>
      <p:ext uri="{BB962C8B-B14F-4D97-AF65-F5344CB8AC3E}">
        <p14:creationId xmlns:p14="http://schemas.microsoft.com/office/powerpoint/2010/main" val="147992005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Learning points</a:t>
            </a:r>
          </a:p>
        </p:txBody>
      </p:sp>
      <p:sp>
        <p:nvSpPr>
          <p:cNvPr id="3" name="Pladsholder til indhold 2"/>
          <p:cNvSpPr>
            <a:spLocks noGrp="1"/>
          </p:cNvSpPr>
          <p:nvPr>
            <p:ph idx="1"/>
          </p:nvPr>
        </p:nvSpPr>
        <p:spPr/>
        <p:txBody>
          <a:bodyPr/>
          <a:lstStyle/>
          <a:p>
            <a:r>
              <a:rPr lang="en-GB" dirty="0"/>
              <a:t>Reporting to Audit committee</a:t>
            </a:r>
          </a:p>
          <a:p>
            <a:r>
              <a:rPr lang="en-GB" dirty="0"/>
              <a:t>Reporting to Compliance committee</a:t>
            </a:r>
          </a:p>
          <a:p>
            <a:r>
              <a:rPr lang="en-GB" dirty="0"/>
              <a:t>What to do if you don’t have an oversight function</a:t>
            </a:r>
            <a:r>
              <a:rPr lang="da-DK" dirty="0"/>
              <a:t/>
            </a:r>
            <a:br>
              <a:rPr lang="da-DK" dirty="0"/>
            </a:br>
            <a:endParaRPr lang="en-GB" dirty="0"/>
          </a:p>
          <a:p>
            <a:endParaRPr lang="en-GB" dirty="0"/>
          </a:p>
          <a:p>
            <a:endParaRPr lang="en-GB" dirty="0"/>
          </a:p>
        </p:txBody>
      </p:sp>
    </p:spTree>
    <p:extLst>
      <p:ext uri="{BB962C8B-B14F-4D97-AF65-F5344CB8AC3E}">
        <p14:creationId xmlns:p14="http://schemas.microsoft.com/office/powerpoint/2010/main" val="140495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Billed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087225" cy="6858000"/>
          </a:xfrm>
          <a:prstGeom prst="rect">
            <a:avLst/>
          </a:prstGeom>
        </p:spPr>
      </p:pic>
      <p:pic>
        <p:nvPicPr>
          <p:cNvPr id="5" name="Billede 4"/>
          <p:cNvPicPr>
            <a:picLocks noChangeAspect="1"/>
          </p:cNvPicPr>
          <p:nvPr/>
        </p:nvPicPr>
        <p:blipFill>
          <a:blip r:embed="rId3"/>
          <a:stretch>
            <a:fillRect/>
          </a:stretch>
        </p:blipFill>
        <p:spPr>
          <a:xfrm>
            <a:off x="9901646" y="6012797"/>
            <a:ext cx="2290354" cy="845203"/>
          </a:xfrm>
          <a:prstGeom prst="rect">
            <a:avLst/>
          </a:prstGeom>
        </p:spPr>
      </p:pic>
      <p:sp>
        <p:nvSpPr>
          <p:cNvPr id="2" name="Tekstfelt 1"/>
          <p:cNvSpPr txBox="1"/>
          <p:nvPr/>
        </p:nvSpPr>
        <p:spPr>
          <a:xfrm>
            <a:off x="9186203" y="1434905"/>
            <a:ext cx="1895071" cy="1384995"/>
          </a:xfrm>
          <a:prstGeom prst="rect">
            <a:avLst/>
          </a:prstGeom>
          <a:noFill/>
        </p:spPr>
        <p:txBody>
          <a:bodyPr wrap="none" rtlCol="0">
            <a:spAutoFit/>
          </a:bodyPr>
          <a:lstStyle/>
          <a:p>
            <a:r>
              <a:rPr lang="en-GB" sz="2800" dirty="0">
                <a:solidFill>
                  <a:schemeClr val="accent2"/>
                </a:solidFill>
              </a:rPr>
              <a:t>Audit and </a:t>
            </a:r>
          </a:p>
          <a:p>
            <a:r>
              <a:rPr lang="en-GB" sz="2800" dirty="0">
                <a:solidFill>
                  <a:schemeClr val="accent2"/>
                </a:solidFill>
              </a:rPr>
              <a:t>Compliance</a:t>
            </a:r>
          </a:p>
          <a:p>
            <a:r>
              <a:rPr lang="en-GB" sz="2800" dirty="0">
                <a:solidFill>
                  <a:schemeClr val="accent2"/>
                </a:solidFill>
              </a:rPr>
              <a:t>oversight</a:t>
            </a:r>
          </a:p>
        </p:txBody>
      </p:sp>
    </p:spTree>
    <p:extLst>
      <p:ext uri="{BB962C8B-B14F-4D97-AF65-F5344CB8AC3E}">
        <p14:creationId xmlns:p14="http://schemas.microsoft.com/office/powerpoint/2010/main" val="208699868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 xmlns:a16="http://schemas.microsoft.com/office/drawing/2014/main" id="{2A6B319F-86FE-4754-878E-06F0804D882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8" name="Rectangle 17">
            <a:extLst>
              <a:ext uri="{FF2B5EF4-FFF2-40B4-BE49-F238E27FC236}">
                <a16:creationId xmlns="" xmlns:a16="http://schemas.microsoft.com/office/drawing/2014/main" id="{DCF7D1B5-3477-499F-ACC5-2C8B07F4EDB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F897092D-5C20-438B-B2ED-51A8C6A6FEDF}"/>
              </a:ext>
            </a:extLst>
          </p:cNvPr>
          <p:cNvSpPr>
            <a:spLocks noGrp="1"/>
          </p:cNvSpPr>
          <p:nvPr>
            <p:ph type="title"/>
          </p:nvPr>
        </p:nvSpPr>
        <p:spPr>
          <a:xfrm>
            <a:off x="992206" y="1608667"/>
            <a:ext cx="2823275" cy="4501127"/>
          </a:xfrm>
        </p:spPr>
        <p:txBody>
          <a:bodyPr anchor="t">
            <a:normAutofit/>
          </a:bodyPr>
          <a:lstStyle/>
          <a:p>
            <a:pPr algn="r"/>
            <a:r>
              <a:rPr lang="en-GB" sz="3200">
                <a:solidFill>
                  <a:srgbClr val="FFFFFF"/>
                </a:solidFill>
              </a:rPr>
              <a:t>Audit oversight</a:t>
            </a:r>
          </a:p>
        </p:txBody>
      </p:sp>
      <p:sp>
        <p:nvSpPr>
          <p:cNvPr id="3" name="Content Placeholder 2">
            <a:extLst>
              <a:ext uri="{FF2B5EF4-FFF2-40B4-BE49-F238E27FC236}">
                <a16:creationId xmlns="" xmlns:a16="http://schemas.microsoft.com/office/drawing/2014/main" id="{1ADD622C-BB8F-4FE0-BDD4-3792C615638B}"/>
              </a:ext>
            </a:extLst>
          </p:cNvPr>
          <p:cNvSpPr>
            <a:spLocks noGrp="1"/>
          </p:cNvSpPr>
          <p:nvPr>
            <p:ph sz="half" idx="1"/>
          </p:nvPr>
        </p:nvSpPr>
        <p:spPr>
          <a:xfrm>
            <a:off x="4547698" y="1608667"/>
            <a:ext cx="3421958" cy="4501127"/>
          </a:xfrm>
        </p:spPr>
        <p:txBody>
          <a:bodyPr>
            <a:normAutofit/>
          </a:bodyPr>
          <a:lstStyle/>
          <a:p>
            <a:pPr marL="0" indent="0">
              <a:buNone/>
            </a:pPr>
            <a:r>
              <a:rPr lang="en-GB" sz="2000" dirty="0"/>
              <a:t>Is a legal requirement for must financial institutions that Audit committee establish an independent audit function</a:t>
            </a:r>
          </a:p>
          <a:p>
            <a:pPr marL="0" indent="0">
              <a:buNone/>
            </a:pPr>
            <a:endParaRPr lang="en-GB" sz="2000" dirty="0"/>
          </a:p>
          <a:p>
            <a:pPr marL="0" indent="0">
              <a:buNone/>
            </a:pPr>
            <a:r>
              <a:rPr lang="en-GB" sz="2000" dirty="0"/>
              <a:t>Usually the Audit committee is focused on financial audits but more and more operational audits are added</a:t>
            </a:r>
          </a:p>
        </p:txBody>
      </p:sp>
      <p:pic>
        <p:nvPicPr>
          <p:cNvPr id="6" name="Content Placeholder 5" descr="A close-up of a building&#10;&#10;Description automatically generated with low confidence">
            <a:extLst>
              <a:ext uri="{FF2B5EF4-FFF2-40B4-BE49-F238E27FC236}">
                <a16:creationId xmlns="" xmlns:a16="http://schemas.microsoft.com/office/drawing/2014/main" id="{BA34503F-A78C-412F-A127-455568D12DFA}"/>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8289925" y="2718859"/>
            <a:ext cx="3421063" cy="2280708"/>
          </a:xfrm>
        </p:spPr>
      </p:pic>
    </p:spTree>
    <p:extLst>
      <p:ext uri="{BB962C8B-B14F-4D97-AF65-F5344CB8AC3E}">
        <p14:creationId xmlns:p14="http://schemas.microsoft.com/office/powerpoint/2010/main" val="3512063721"/>
      </p:ext>
    </p:extLst>
  </p:cSld>
  <p:clrMapOvr>
    <a:overrideClrMapping bg1="dk1" tx1="lt1" bg2="dk2" tx2="lt2" accent1="accent1" accent2="accent2" accent3="accent3" accent4="accent4" accent5="accent5" accent6="accent6" hlink="hlink" folHlink="folHlink"/>
  </p:clrMapOvr>
</p:sld>
</file>

<file path=ppt/slides/slide6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D3B3043-FDF1-46CA-B933-5F765AC86D72}"/>
              </a:ext>
            </a:extLst>
          </p:cNvPr>
          <p:cNvSpPr>
            <a:spLocks noGrp="1"/>
          </p:cNvSpPr>
          <p:nvPr>
            <p:ph type="title"/>
          </p:nvPr>
        </p:nvSpPr>
        <p:spPr/>
        <p:txBody>
          <a:bodyPr/>
          <a:lstStyle/>
          <a:p>
            <a:r>
              <a:rPr lang="da-DK" dirty="0"/>
              <a:t>Reporting to </a:t>
            </a:r>
            <a:r>
              <a:rPr lang="da-DK" dirty="0" err="1"/>
              <a:t>Oversight</a:t>
            </a:r>
            <a:endParaRPr lang="da-DK" dirty="0"/>
          </a:p>
        </p:txBody>
      </p:sp>
      <p:sp>
        <p:nvSpPr>
          <p:cNvPr id="3" name="Slide Number Placeholder 2">
            <a:extLst>
              <a:ext uri="{FF2B5EF4-FFF2-40B4-BE49-F238E27FC236}">
                <a16:creationId xmlns="" xmlns:a16="http://schemas.microsoft.com/office/drawing/2014/main" id="{321D0C8A-7ECB-417E-BA20-27B0AB3ABFE6}"/>
              </a:ext>
            </a:extLst>
          </p:cNvPr>
          <p:cNvSpPr>
            <a:spLocks noGrp="1"/>
          </p:cNvSpPr>
          <p:nvPr>
            <p:ph type="sldNum" sz="quarter" idx="12"/>
          </p:nvPr>
        </p:nvSpPr>
        <p:spPr/>
        <p:txBody>
          <a:bodyPr/>
          <a:lstStyle/>
          <a:p>
            <a:fld id="{F3C75061-B1B6-40EC-B9F9-7310D269E7AB}" type="slidenum">
              <a:rPr lang="en-GB" smtClean="0"/>
              <a:pPr/>
              <a:t>68</a:t>
            </a:fld>
            <a:endParaRPr lang="en-GB" dirty="0"/>
          </a:p>
        </p:txBody>
      </p:sp>
      <p:pic>
        <p:nvPicPr>
          <p:cNvPr id="6" name="Content Placeholder 5" descr="Diagram&#10;&#10;Description automatically generated">
            <a:extLst>
              <a:ext uri="{FF2B5EF4-FFF2-40B4-BE49-F238E27FC236}">
                <a16:creationId xmlns="" xmlns:a16="http://schemas.microsoft.com/office/drawing/2014/main" id="{E5E6BDA8-6BA2-4F15-9047-1DC7BEF309FD}"/>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96524" y="820599"/>
            <a:ext cx="6046699" cy="4146550"/>
          </a:xfrm>
        </p:spPr>
      </p:pic>
      <p:sp>
        <p:nvSpPr>
          <p:cNvPr id="4" name="Tekstfelt 3"/>
          <p:cNvSpPr txBox="1"/>
          <p:nvPr/>
        </p:nvSpPr>
        <p:spPr>
          <a:xfrm>
            <a:off x="6619741" y="1407757"/>
            <a:ext cx="5447763" cy="5078313"/>
          </a:xfrm>
          <a:prstGeom prst="rect">
            <a:avLst/>
          </a:prstGeom>
          <a:noFill/>
        </p:spPr>
        <p:txBody>
          <a:bodyPr wrap="square" rtlCol="0">
            <a:spAutoFit/>
          </a:bodyPr>
          <a:lstStyle/>
          <a:p>
            <a:r>
              <a:rPr lang="en-GB" dirty="0"/>
              <a:t>My view: </a:t>
            </a:r>
          </a:p>
          <a:p>
            <a:endParaRPr lang="en-GB" dirty="0"/>
          </a:p>
          <a:p>
            <a:r>
              <a:rPr lang="en-GB" dirty="0"/>
              <a:t>Report on trends and advise on what to do – do not report on individual observations</a:t>
            </a:r>
          </a:p>
          <a:p>
            <a:endParaRPr lang="en-GB" dirty="0"/>
          </a:p>
          <a:p>
            <a:r>
              <a:rPr lang="en-GB" dirty="0"/>
              <a:t>Do a “tick-</a:t>
            </a:r>
            <a:r>
              <a:rPr lang="en-GB" dirty="0" err="1"/>
              <a:t>tock</a:t>
            </a:r>
            <a:r>
              <a:rPr lang="en-GB" dirty="0"/>
              <a:t>” approach to reporting: tell them what you intend to do and next time report on outcome.</a:t>
            </a:r>
          </a:p>
          <a:p>
            <a:endParaRPr lang="en-GB" dirty="0"/>
          </a:p>
          <a:p>
            <a:r>
              <a:rPr lang="en-GB" dirty="0"/>
              <a:t>Reporting to separate Compliance committee – consider which observations should be reported – not all are required.</a:t>
            </a:r>
          </a:p>
          <a:p>
            <a:endParaRPr lang="en-GB" dirty="0"/>
          </a:p>
          <a:p>
            <a:r>
              <a:rPr lang="en-GB" dirty="0"/>
              <a:t>We report more often to Senior management than Audit committee to keep them up-to-date and they know what is being reported to Audit Committee.</a:t>
            </a:r>
          </a:p>
          <a:p>
            <a:endParaRPr lang="en-GB" dirty="0"/>
          </a:p>
          <a:p>
            <a:r>
              <a:rPr lang="en-GB" dirty="0"/>
              <a:t>Use ERM as basis for audit reporting – will help you tremendously</a:t>
            </a:r>
          </a:p>
        </p:txBody>
      </p:sp>
    </p:spTree>
    <p:extLst>
      <p:ext uri="{BB962C8B-B14F-4D97-AF65-F5344CB8AC3E}">
        <p14:creationId xmlns:p14="http://schemas.microsoft.com/office/powerpoint/2010/main" val="827845361"/>
      </p:ext>
    </p:extLst>
  </p:cSld>
  <p:clrMapOvr>
    <a:masterClrMapping/>
  </p:clrMapOvr>
  <p:transition>
    <p:fade thruBlk="1"/>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a-DK"/>
          </a:p>
        </p:txBody>
      </p:sp>
      <p:pic>
        <p:nvPicPr>
          <p:cNvPr id="3" name="Billede 2"/>
          <p:cNvPicPr>
            <a:picLocks noChangeAspect="1"/>
          </p:cNvPicPr>
          <p:nvPr/>
        </p:nvPicPr>
        <p:blipFill>
          <a:blip r:embed="rId2"/>
          <a:stretch>
            <a:fillRect/>
          </a:stretch>
        </p:blipFill>
        <p:spPr>
          <a:xfrm>
            <a:off x="438150" y="563852"/>
            <a:ext cx="11315700" cy="5191125"/>
          </a:xfrm>
          <a:prstGeom prst="rect">
            <a:avLst/>
          </a:prstGeom>
        </p:spPr>
      </p:pic>
    </p:spTree>
    <p:extLst>
      <p:ext uri="{BB962C8B-B14F-4D97-AF65-F5344CB8AC3E}">
        <p14:creationId xmlns:p14="http://schemas.microsoft.com/office/powerpoint/2010/main" val="34383366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06258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a-DK" dirty="0"/>
          </a:p>
        </p:txBody>
      </p:sp>
      <p:pic>
        <p:nvPicPr>
          <p:cNvPr id="3" name="Billede 2"/>
          <p:cNvPicPr>
            <a:picLocks noChangeAspect="1"/>
          </p:cNvPicPr>
          <p:nvPr/>
        </p:nvPicPr>
        <p:blipFill>
          <a:blip r:embed="rId2"/>
          <a:stretch>
            <a:fillRect/>
          </a:stretch>
        </p:blipFill>
        <p:spPr>
          <a:xfrm>
            <a:off x="0" y="31480"/>
            <a:ext cx="12192000" cy="6826520"/>
          </a:xfrm>
          <a:prstGeom prst="rect">
            <a:avLst/>
          </a:prstGeom>
        </p:spPr>
      </p:pic>
    </p:spTree>
    <p:extLst>
      <p:ext uri="{BB962C8B-B14F-4D97-AF65-F5344CB8AC3E}">
        <p14:creationId xmlns:p14="http://schemas.microsoft.com/office/powerpoint/2010/main" val="370991295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a-DK"/>
          </a:p>
        </p:txBody>
      </p:sp>
      <p:pic>
        <p:nvPicPr>
          <p:cNvPr id="3" name="Billede 2"/>
          <p:cNvPicPr>
            <a:picLocks noChangeAspect="1"/>
          </p:cNvPicPr>
          <p:nvPr/>
        </p:nvPicPr>
        <p:blipFill>
          <a:blip r:embed="rId2"/>
          <a:stretch>
            <a:fillRect/>
          </a:stretch>
        </p:blipFill>
        <p:spPr>
          <a:xfrm>
            <a:off x="0" y="-1"/>
            <a:ext cx="12192000" cy="7029171"/>
          </a:xfrm>
          <a:prstGeom prst="rect">
            <a:avLst/>
          </a:prstGeom>
        </p:spPr>
      </p:pic>
    </p:spTree>
    <p:extLst>
      <p:ext uri="{BB962C8B-B14F-4D97-AF65-F5344CB8AC3E}">
        <p14:creationId xmlns:p14="http://schemas.microsoft.com/office/powerpoint/2010/main" val="36059780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2.xml><?xml version="1.0" encoding="utf-8"?>
<p:sld xmlns:a="http://schemas.openxmlformats.org/drawingml/2006/main" xmlns:r="http://schemas.openxmlformats.org/officeDocument/2006/relationships" xmlns:p="http://schemas.openxmlformats.org/presentationml/2006/main" show="0">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What can you do</a:t>
            </a:r>
          </a:p>
        </p:txBody>
      </p:sp>
      <p:sp>
        <p:nvSpPr>
          <p:cNvPr id="3" name="Tekstfelt 2"/>
          <p:cNvSpPr txBox="1"/>
          <p:nvPr/>
        </p:nvSpPr>
        <p:spPr>
          <a:xfrm>
            <a:off x="838200" y="1690688"/>
            <a:ext cx="10772775" cy="3139321"/>
          </a:xfrm>
          <a:prstGeom prst="rect">
            <a:avLst/>
          </a:prstGeom>
          <a:noFill/>
        </p:spPr>
        <p:txBody>
          <a:bodyPr wrap="square" rtlCol="0">
            <a:spAutoFit/>
          </a:bodyPr>
          <a:lstStyle/>
          <a:p>
            <a:pPr marL="342900" indent="-342900">
              <a:buAutoNum type="arabicPeriod"/>
            </a:pPr>
            <a:r>
              <a:rPr lang="en-GB" dirty="0"/>
              <a:t>Have a written management decision on </a:t>
            </a:r>
            <a:r>
              <a:rPr lang="en-US" dirty="0"/>
              <a:t>avoid, transfer, mitigate and accept </a:t>
            </a:r>
          </a:p>
          <a:p>
            <a:pPr marL="342900" indent="-342900">
              <a:buAutoNum type="arabicPeriod"/>
            </a:pPr>
            <a:r>
              <a:rPr lang="en-US" dirty="0"/>
              <a:t>If transfer or accept, you should monitor the observation for developments – keep records for developments</a:t>
            </a:r>
          </a:p>
          <a:p>
            <a:pPr marL="342900" indent="-342900">
              <a:buAutoNum type="arabicPeriod"/>
            </a:pPr>
            <a:r>
              <a:rPr lang="en-GB" dirty="0"/>
              <a:t>If mitigate:</a:t>
            </a:r>
          </a:p>
          <a:p>
            <a:pPr marL="800100" lvl="1" indent="-342900">
              <a:buAutoNum type="arabicPeriod"/>
            </a:pPr>
            <a:r>
              <a:rPr lang="en-GB" dirty="0"/>
              <a:t>Keep an overview and current status of all relevant observations – remember to solve the recommendations not the descriptions (observed behaviour/situations)</a:t>
            </a:r>
          </a:p>
          <a:p>
            <a:pPr marL="800100" lvl="1" indent="-342900">
              <a:buFontTx/>
              <a:buAutoNum type="arabicPeriod"/>
            </a:pPr>
            <a:r>
              <a:rPr lang="en-GB" dirty="0"/>
              <a:t>Perform Root Cause Analysis of observations to see if common root causes can remove multiple observations (one internal control can mitigate several observations)</a:t>
            </a:r>
          </a:p>
          <a:p>
            <a:pPr marL="800100" lvl="1" indent="-342900">
              <a:buAutoNum type="arabicPeriod"/>
            </a:pPr>
            <a:r>
              <a:rPr lang="en-GB" dirty="0"/>
              <a:t>Have a plan for solving the observations and progress on this</a:t>
            </a:r>
          </a:p>
          <a:p>
            <a:pPr marL="800100" lvl="1" indent="-342900">
              <a:buAutoNum type="arabicPeriod"/>
            </a:pPr>
            <a:r>
              <a:rPr lang="en-GB" dirty="0"/>
              <a:t>Reduce the risk of the observation (e.g. the cost of </a:t>
            </a:r>
            <a:r>
              <a:rPr lang="en-GB" dirty="0" err="1"/>
              <a:t>occourence</a:t>
            </a:r>
            <a:r>
              <a:rPr lang="en-GB" dirty="0"/>
              <a:t> or the frequency)</a:t>
            </a:r>
          </a:p>
          <a:p>
            <a:pPr marL="800100" lvl="1" indent="-342900">
              <a:buAutoNum type="arabicPeriod"/>
            </a:pPr>
            <a:r>
              <a:rPr lang="en-GB" dirty="0"/>
              <a:t>Be in control of the observation and monitor the progress. Ensure that the numbers are going down</a:t>
            </a:r>
          </a:p>
          <a:p>
            <a:pPr marL="342900" indent="-342900">
              <a:buAutoNum type="arabicPeriod"/>
            </a:pPr>
            <a:endParaRPr lang="en-GB" dirty="0"/>
          </a:p>
        </p:txBody>
      </p:sp>
    </p:spTree>
    <p:extLst>
      <p:ext uri="{BB962C8B-B14F-4D97-AF65-F5344CB8AC3E}">
        <p14:creationId xmlns:p14="http://schemas.microsoft.com/office/powerpoint/2010/main" val="19885742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en-US" b="1" dirty="0"/>
              <a:t>Warren Buffett on the Challenge of the Audit Committee</a:t>
            </a:r>
            <a:br>
              <a:rPr lang="en-US" b="1" dirty="0"/>
            </a:br>
            <a:endParaRPr lang="da-DK" dirty="0"/>
          </a:p>
        </p:txBody>
      </p:sp>
      <p:sp>
        <p:nvSpPr>
          <p:cNvPr id="4" name="Pladsholder til indhold 3"/>
          <p:cNvSpPr>
            <a:spLocks noGrp="1"/>
          </p:cNvSpPr>
          <p:nvPr>
            <p:ph idx="1"/>
          </p:nvPr>
        </p:nvSpPr>
        <p:spPr>
          <a:xfrm>
            <a:off x="776287" y="1825625"/>
            <a:ext cx="8272463" cy="4351338"/>
          </a:xfrm>
        </p:spPr>
        <p:txBody>
          <a:bodyPr>
            <a:normAutofit fontScale="77500" lnSpcReduction="20000"/>
          </a:bodyPr>
          <a:lstStyle/>
          <a:p>
            <a:r>
              <a:rPr lang="en-US" dirty="0"/>
              <a:t>If the auditor were solely responsible for preparation of the company’s financial statements, would they have in any way been prepared differently from the manner selected by management? This question should cover both material and nonmaterial differences. If the auditor would have done something differently, both management’s argument and the auditor’s response should be disclosed. The audit committee should then evaluate the facts.</a:t>
            </a:r>
          </a:p>
          <a:p>
            <a:r>
              <a:rPr lang="en-US" dirty="0"/>
              <a:t>If the auditor were an investor, would he have received—in plain English—the information essential to his understanding the company’s financial performance during the reporting period?</a:t>
            </a:r>
          </a:p>
          <a:p>
            <a:r>
              <a:rPr lang="en-US" dirty="0"/>
              <a:t>Is the company following the same internal audit procedure that would be followed if the auditor himself were CEO? If not, what are the differences and why?</a:t>
            </a:r>
          </a:p>
          <a:p>
            <a:r>
              <a:rPr lang="en-US" dirty="0"/>
              <a:t>Is the auditor aware of any actions—either accounting or operational—that have had the purpose and effect of moving revenues or expenses from one reporting period to another?</a:t>
            </a:r>
          </a:p>
          <a:p>
            <a:endParaRPr lang="da-DK" dirty="0"/>
          </a:p>
        </p:txBody>
      </p:sp>
      <p:pic>
        <p:nvPicPr>
          <p:cNvPr id="6" name="Billed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8750" y="1690687"/>
            <a:ext cx="3143249" cy="4486275"/>
          </a:xfrm>
          <a:prstGeom prst="rect">
            <a:avLst/>
          </a:prstGeom>
        </p:spPr>
      </p:pic>
    </p:spTree>
    <p:extLst>
      <p:ext uri="{BB962C8B-B14F-4D97-AF65-F5344CB8AC3E}">
        <p14:creationId xmlns:p14="http://schemas.microsoft.com/office/powerpoint/2010/main" val="9786336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If you don’t have an oversight function</a:t>
            </a:r>
          </a:p>
        </p:txBody>
      </p:sp>
      <p:sp>
        <p:nvSpPr>
          <p:cNvPr id="3" name="Pladsholder til indhold 2"/>
          <p:cNvSpPr>
            <a:spLocks noGrp="1"/>
          </p:cNvSpPr>
          <p:nvPr>
            <p:ph idx="1"/>
          </p:nvPr>
        </p:nvSpPr>
        <p:spPr/>
        <p:txBody>
          <a:bodyPr/>
          <a:lstStyle/>
          <a:p>
            <a:r>
              <a:rPr lang="en-GB" dirty="0"/>
              <a:t>Try to establish a committee with top management </a:t>
            </a:r>
            <a:r>
              <a:rPr lang="en-GB" dirty="0" smtClean="0"/>
              <a:t>representatives:</a:t>
            </a:r>
            <a:endParaRPr lang="en-GB" dirty="0"/>
          </a:p>
          <a:p>
            <a:pPr lvl="1"/>
            <a:r>
              <a:rPr lang="en-GB" dirty="0"/>
              <a:t>Compliance Business Board </a:t>
            </a:r>
          </a:p>
          <a:p>
            <a:pPr lvl="1"/>
            <a:r>
              <a:rPr lang="en-GB" dirty="0"/>
              <a:t>Compliance, Audit and Risk Committee (CAR)</a:t>
            </a:r>
          </a:p>
          <a:p>
            <a:pPr lvl="1"/>
            <a:endParaRPr lang="en-GB" dirty="0"/>
          </a:p>
          <a:p>
            <a:r>
              <a:rPr lang="en-GB" dirty="0"/>
              <a:t>Make a charter for approval and call in for meetings at common intervals to get approval of Audit Programme, escalation point for non-conformities</a:t>
            </a:r>
          </a:p>
          <a:p>
            <a:endParaRPr lang="en-GB" dirty="0"/>
          </a:p>
        </p:txBody>
      </p:sp>
    </p:spTree>
    <p:extLst>
      <p:ext uri="{BB962C8B-B14F-4D97-AF65-F5344CB8AC3E}">
        <p14:creationId xmlns:p14="http://schemas.microsoft.com/office/powerpoint/2010/main" val="113133014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A44CE04-79C5-4AA1-BC4E-2E78EE677B6B}"/>
              </a:ext>
            </a:extLst>
          </p:cNvPr>
          <p:cNvSpPr>
            <a:spLocks noGrp="1"/>
          </p:cNvSpPr>
          <p:nvPr>
            <p:ph type="title"/>
          </p:nvPr>
        </p:nvSpPr>
        <p:spPr/>
        <p:txBody>
          <a:bodyPr/>
          <a:lstStyle/>
          <a:p>
            <a:r>
              <a:rPr lang="en-GB" dirty="0"/>
              <a:t>24 pieces of advice</a:t>
            </a:r>
          </a:p>
        </p:txBody>
      </p:sp>
      <p:sp>
        <p:nvSpPr>
          <p:cNvPr id="3" name="Content Placeholder 2">
            <a:extLst>
              <a:ext uri="{FF2B5EF4-FFF2-40B4-BE49-F238E27FC236}">
                <a16:creationId xmlns="" xmlns:a16="http://schemas.microsoft.com/office/drawing/2014/main" id="{FDCC9580-5E15-4617-9FD0-73B8DD0C8FD7}"/>
              </a:ext>
            </a:extLst>
          </p:cNvPr>
          <p:cNvSpPr>
            <a:spLocks noGrp="1"/>
          </p:cNvSpPr>
          <p:nvPr>
            <p:ph idx="1"/>
          </p:nvPr>
        </p:nvSpPr>
        <p:spPr>
          <a:xfrm>
            <a:off x="838200" y="1825625"/>
            <a:ext cx="5137727" cy="4351338"/>
          </a:xfrm>
        </p:spPr>
        <p:txBody>
          <a:bodyPr>
            <a:normAutofit fontScale="40000" lnSpcReduction="20000"/>
          </a:bodyPr>
          <a:lstStyle/>
          <a:p>
            <a:pPr marL="0" indent="0">
              <a:buNone/>
            </a:pPr>
            <a:r>
              <a:rPr lang="en-US" dirty="0"/>
              <a:t>1 - You never stop learning when dealing with Audit Committees. The day you do, retire.</a:t>
            </a:r>
          </a:p>
          <a:p>
            <a:pPr marL="0" indent="0">
              <a:buNone/>
            </a:pPr>
            <a:r>
              <a:rPr lang="en-US" dirty="0"/>
              <a:t>2 - Working closely and collaboratively with a good Audit Committee Chair is worth more than a </a:t>
            </a:r>
            <a:r>
              <a:rPr lang="en-US" dirty="0" err="1"/>
              <a:t>payrise</a:t>
            </a:r>
            <a:r>
              <a:rPr lang="en-US" dirty="0"/>
              <a:t> (and both is good too!).</a:t>
            </a:r>
          </a:p>
          <a:p>
            <a:pPr marL="0" indent="0">
              <a:buNone/>
            </a:pPr>
            <a:r>
              <a:rPr lang="en-US" dirty="0"/>
              <a:t>3 - If you are not slightly nervous before an Audit Committee then you are doing something wrong.</a:t>
            </a:r>
          </a:p>
          <a:p>
            <a:pPr marL="0" indent="0">
              <a:buNone/>
            </a:pPr>
            <a:r>
              <a:rPr lang="en-US" dirty="0"/>
              <a:t>4 - If the Audit Committee is a gotcha forum then that tells you an enormous amount about the culture of the organization.</a:t>
            </a:r>
          </a:p>
          <a:p>
            <a:pPr marL="0" indent="0">
              <a:buNone/>
            </a:pPr>
            <a:r>
              <a:rPr lang="en-US" dirty="0"/>
              <a:t>5 - Never rely on electronic workpapers alone. They can freeze right when you need them and having your information in folders gives you precious additional moments to think when you are turning the pages.</a:t>
            </a:r>
          </a:p>
          <a:p>
            <a:pPr marL="0" indent="0">
              <a:buNone/>
            </a:pPr>
            <a:r>
              <a:rPr lang="en-US" dirty="0"/>
              <a:t>6 - A Committee secretariat that takes detailed notes is your best friend.</a:t>
            </a:r>
          </a:p>
          <a:p>
            <a:pPr marL="0" indent="0">
              <a:buNone/>
            </a:pPr>
            <a:r>
              <a:rPr lang="en-US" dirty="0"/>
              <a:t>7 - Never lie to an Audit Committee. Never have (never will) but I have seen others do so and it is more obvious than the nose on their faces.</a:t>
            </a:r>
          </a:p>
          <a:p>
            <a:pPr marL="0" indent="0">
              <a:buNone/>
            </a:pPr>
            <a:r>
              <a:rPr lang="en-US" dirty="0"/>
              <a:t>8 - There is no perfect Audit Committee paper. You can - and should - always get better.</a:t>
            </a:r>
          </a:p>
          <a:p>
            <a:pPr marL="0" indent="0">
              <a:buNone/>
            </a:pPr>
            <a:r>
              <a:rPr lang="en-US" dirty="0"/>
              <a:t>9 - If you have to wait until a private in camera session to tell the Audit Committee something supposedly urgent it is probably not worth sharing.</a:t>
            </a:r>
          </a:p>
          <a:p>
            <a:pPr marL="0" indent="0">
              <a:buNone/>
            </a:pPr>
            <a:r>
              <a:rPr lang="en-US" dirty="0"/>
              <a:t>10 - Understand the lay out of the Board room before you go in. I always try and go in a couple of hours early to see how it is set up.</a:t>
            </a:r>
          </a:p>
          <a:p>
            <a:pPr marL="0" indent="0">
              <a:buNone/>
            </a:pPr>
            <a:r>
              <a:rPr lang="en-US" dirty="0"/>
              <a:t>11 - Start planning for the next Audit Committee before this one has even started.</a:t>
            </a:r>
          </a:p>
          <a:p>
            <a:pPr marL="0" indent="0">
              <a:buNone/>
            </a:pPr>
            <a:r>
              <a:rPr lang="en-US" dirty="0"/>
              <a:t>12 - Have a game suit that you are comfortable in so you are not sitting there worrying about how you look.</a:t>
            </a:r>
          </a:p>
          <a:p>
            <a:endParaRPr lang="en-GB" dirty="0"/>
          </a:p>
        </p:txBody>
      </p:sp>
      <p:sp>
        <p:nvSpPr>
          <p:cNvPr id="4" name="TextBox 3">
            <a:extLst>
              <a:ext uri="{FF2B5EF4-FFF2-40B4-BE49-F238E27FC236}">
                <a16:creationId xmlns="" xmlns:a16="http://schemas.microsoft.com/office/drawing/2014/main" id="{61DC79CE-F4FF-452B-9348-248AB34A2456}"/>
              </a:ext>
            </a:extLst>
          </p:cNvPr>
          <p:cNvSpPr txBox="1"/>
          <p:nvPr/>
        </p:nvSpPr>
        <p:spPr>
          <a:xfrm>
            <a:off x="6096000" y="1825625"/>
            <a:ext cx="5137726" cy="3912866"/>
          </a:xfrm>
          <a:prstGeom prst="rect">
            <a:avLst/>
          </a:prstGeom>
          <a:noFill/>
        </p:spPr>
        <p:txBody>
          <a:bodyPr wrap="square" rtlCol="0">
            <a:spAutoFit/>
          </a:bodyPr>
          <a:lstStyle/>
          <a:p>
            <a:pPr>
              <a:lnSpc>
                <a:spcPct val="70000"/>
              </a:lnSpc>
              <a:spcBef>
                <a:spcPts val="1000"/>
              </a:spcBef>
            </a:pPr>
            <a:r>
              <a:rPr lang="en-US" sz="1100" dirty="0"/>
              <a:t>13 - If they offer jam scones and you are wearing a white shirt opt for the water!</a:t>
            </a:r>
          </a:p>
          <a:p>
            <a:pPr>
              <a:lnSpc>
                <a:spcPct val="70000"/>
              </a:lnSpc>
              <a:spcBef>
                <a:spcPts val="1000"/>
              </a:spcBef>
            </a:pPr>
            <a:r>
              <a:rPr lang="en-US" sz="1100" dirty="0"/>
              <a:t>14 - Take two pens into the room. One will run out for sure.</a:t>
            </a:r>
          </a:p>
          <a:p>
            <a:pPr>
              <a:lnSpc>
                <a:spcPct val="70000"/>
              </a:lnSpc>
              <a:spcBef>
                <a:spcPts val="1000"/>
              </a:spcBef>
            </a:pPr>
            <a:r>
              <a:rPr lang="en-US" sz="1100" dirty="0"/>
              <a:t>15 - Every Audit Committee Chair has a particular look when they want you to do something but they don't want to say it in front of everyone.</a:t>
            </a:r>
          </a:p>
          <a:p>
            <a:pPr>
              <a:lnSpc>
                <a:spcPct val="70000"/>
              </a:lnSpc>
              <a:spcBef>
                <a:spcPts val="1000"/>
              </a:spcBef>
            </a:pPr>
            <a:r>
              <a:rPr lang="en-US" sz="1100" dirty="0"/>
              <a:t>16 - An Audit Committee without a good Charter is ship without a rudder.</a:t>
            </a:r>
          </a:p>
          <a:p>
            <a:pPr>
              <a:lnSpc>
                <a:spcPct val="70000"/>
              </a:lnSpc>
              <a:spcBef>
                <a:spcPts val="1000"/>
              </a:spcBef>
            </a:pPr>
            <a:r>
              <a:rPr lang="en-US" sz="1100" dirty="0"/>
              <a:t>17 - Keep track of what you have committed to an Audit Committee. They will remember so be ahead of that question.</a:t>
            </a:r>
          </a:p>
          <a:p>
            <a:pPr>
              <a:lnSpc>
                <a:spcPct val="70000"/>
              </a:lnSpc>
              <a:spcBef>
                <a:spcPts val="1000"/>
              </a:spcBef>
            </a:pPr>
            <a:r>
              <a:rPr lang="en-US" sz="1100" dirty="0"/>
              <a:t>18 - If the Audit Committee treats you as an "enemy" dial your nearest recruiter because time is up.</a:t>
            </a:r>
          </a:p>
          <a:p>
            <a:pPr>
              <a:lnSpc>
                <a:spcPct val="70000"/>
              </a:lnSpc>
              <a:spcBef>
                <a:spcPts val="1000"/>
              </a:spcBef>
            </a:pPr>
            <a:r>
              <a:rPr lang="en-US" sz="1100" dirty="0"/>
              <a:t>19 - An Audit Committee should not expect you to know everything.</a:t>
            </a:r>
          </a:p>
          <a:p>
            <a:pPr>
              <a:lnSpc>
                <a:spcPct val="70000"/>
              </a:lnSpc>
              <a:spcBef>
                <a:spcPts val="1000"/>
              </a:spcBef>
            </a:pPr>
            <a:r>
              <a:rPr lang="en-US" sz="1100" dirty="0"/>
              <a:t>20 - Other than the Chair have someone that can give you feedback on your performance (mine is the external auditor).</a:t>
            </a:r>
          </a:p>
          <a:p>
            <a:pPr>
              <a:lnSpc>
                <a:spcPct val="70000"/>
              </a:lnSpc>
              <a:spcBef>
                <a:spcPts val="1000"/>
              </a:spcBef>
            </a:pPr>
            <a:r>
              <a:rPr lang="en-US" sz="1100" dirty="0"/>
              <a:t>21 - Trust your gut.</a:t>
            </a:r>
          </a:p>
          <a:p>
            <a:pPr>
              <a:lnSpc>
                <a:spcPct val="70000"/>
              </a:lnSpc>
              <a:spcBef>
                <a:spcPts val="1000"/>
              </a:spcBef>
            </a:pPr>
            <a:r>
              <a:rPr lang="en-US" sz="1100" dirty="0"/>
              <a:t>22 - A morning Audit Committee is always better than one after lunch.</a:t>
            </a:r>
          </a:p>
          <a:p>
            <a:pPr>
              <a:lnSpc>
                <a:spcPct val="70000"/>
              </a:lnSpc>
              <a:spcBef>
                <a:spcPts val="1000"/>
              </a:spcBef>
            </a:pPr>
            <a:r>
              <a:rPr lang="en-US" sz="1100" dirty="0"/>
              <a:t>23 - Be (very) alert to the Manager that treats the Audit Committee differently to how they treat those that work for them.</a:t>
            </a:r>
          </a:p>
          <a:p>
            <a:pPr>
              <a:lnSpc>
                <a:spcPct val="70000"/>
              </a:lnSpc>
              <a:spcBef>
                <a:spcPts val="1000"/>
              </a:spcBef>
            </a:pPr>
            <a:r>
              <a:rPr lang="en-US" sz="1100" dirty="0"/>
              <a:t>24 - There is no such thing as a well functioning organization with a poorly functioning Audit Committee.</a:t>
            </a:r>
          </a:p>
          <a:p>
            <a:endParaRPr lang="en-GB" dirty="0"/>
          </a:p>
        </p:txBody>
      </p:sp>
      <p:sp>
        <p:nvSpPr>
          <p:cNvPr id="5" name="TextBox 4">
            <a:extLst>
              <a:ext uri="{FF2B5EF4-FFF2-40B4-BE49-F238E27FC236}">
                <a16:creationId xmlns="" xmlns:a16="http://schemas.microsoft.com/office/drawing/2014/main" id="{C5F89807-7B74-4F97-A142-1BAE88462170}"/>
              </a:ext>
            </a:extLst>
          </p:cNvPr>
          <p:cNvSpPr txBox="1"/>
          <p:nvPr/>
        </p:nvSpPr>
        <p:spPr>
          <a:xfrm>
            <a:off x="7499927" y="6410036"/>
            <a:ext cx="1387239" cy="369332"/>
          </a:xfrm>
          <a:prstGeom prst="rect">
            <a:avLst/>
          </a:prstGeom>
          <a:noFill/>
        </p:spPr>
        <p:txBody>
          <a:bodyPr wrap="none" rtlCol="0">
            <a:spAutoFit/>
          </a:bodyPr>
          <a:lstStyle/>
          <a:p>
            <a:r>
              <a:rPr lang="en-GB" dirty="0"/>
              <a:t>Tom McLeod</a:t>
            </a:r>
          </a:p>
        </p:txBody>
      </p:sp>
    </p:spTree>
    <p:extLst>
      <p:ext uri="{BB962C8B-B14F-4D97-AF65-F5344CB8AC3E}">
        <p14:creationId xmlns:p14="http://schemas.microsoft.com/office/powerpoint/2010/main" val="26031909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Learning points</a:t>
            </a:r>
          </a:p>
        </p:txBody>
      </p:sp>
      <p:sp>
        <p:nvSpPr>
          <p:cNvPr id="3" name="Pladsholder til indhold 2"/>
          <p:cNvSpPr>
            <a:spLocks noGrp="1"/>
          </p:cNvSpPr>
          <p:nvPr>
            <p:ph idx="1"/>
          </p:nvPr>
        </p:nvSpPr>
        <p:spPr/>
        <p:txBody>
          <a:bodyPr/>
          <a:lstStyle/>
          <a:p>
            <a:r>
              <a:rPr lang="en-GB" dirty="0"/>
              <a:t>How do you prepare for an audit as an auditee</a:t>
            </a:r>
          </a:p>
          <a:p>
            <a:r>
              <a:rPr lang="en-GB" dirty="0"/>
              <a:t>What are the do’s and don’t during an audit</a:t>
            </a:r>
          </a:p>
          <a:p>
            <a:endParaRPr lang="en-GB" dirty="0"/>
          </a:p>
        </p:txBody>
      </p:sp>
    </p:spTree>
    <p:extLst>
      <p:ext uri="{BB962C8B-B14F-4D97-AF65-F5344CB8AC3E}">
        <p14:creationId xmlns:p14="http://schemas.microsoft.com/office/powerpoint/2010/main" val="23344386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Billede 4"/>
          <p:cNvPicPr>
            <a:picLocks noChangeAspect="1"/>
          </p:cNvPicPr>
          <p:nvPr/>
        </p:nvPicPr>
        <p:blipFill>
          <a:blip r:embed="rId2"/>
          <a:stretch>
            <a:fillRect/>
          </a:stretch>
        </p:blipFill>
        <p:spPr>
          <a:xfrm>
            <a:off x="9901646" y="6012797"/>
            <a:ext cx="2290354" cy="845203"/>
          </a:xfrm>
          <a:prstGeom prst="rect">
            <a:avLst/>
          </a:prstGeom>
        </p:spPr>
      </p:pic>
      <p:pic>
        <p:nvPicPr>
          <p:cNvPr id="3" name="Billed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0" y="0"/>
            <a:ext cx="4572000" cy="6858000"/>
          </a:xfrm>
          <a:prstGeom prst="rect">
            <a:avLst/>
          </a:prstGeom>
        </p:spPr>
      </p:pic>
    </p:spTree>
    <p:extLst>
      <p:ext uri="{BB962C8B-B14F-4D97-AF65-F5344CB8AC3E}">
        <p14:creationId xmlns:p14="http://schemas.microsoft.com/office/powerpoint/2010/main" val="104598897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ed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0"/>
            <a:ext cx="10058400" cy="6286500"/>
          </a:xfrm>
          <a:prstGeom prst="rect">
            <a:avLst/>
          </a:prstGeom>
        </p:spPr>
      </p:pic>
    </p:spTree>
    <p:extLst>
      <p:ext uri="{BB962C8B-B14F-4D97-AF65-F5344CB8AC3E}">
        <p14:creationId xmlns:p14="http://schemas.microsoft.com/office/powerpoint/2010/main" val="331549409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Planning of Audits</a:t>
            </a:r>
          </a:p>
        </p:txBody>
      </p:sp>
      <p:sp>
        <p:nvSpPr>
          <p:cNvPr id="3" name="Pladsholder til diasnummer 2"/>
          <p:cNvSpPr>
            <a:spLocks noGrp="1"/>
          </p:cNvSpPr>
          <p:nvPr>
            <p:ph type="sldNum" sz="quarter" idx="12"/>
          </p:nvPr>
        </p:nvSpPr>
        <p:spPr/>
        <p:txBody>
          <a:bodyPr/>
          <a:lstStyle/>
          <a:p>
            <a:fld id="{F3C75061-B1B6-40EC-B9F9-7310D269E7AB}" type="slidenum">
              <a:rPr lang="da-DK" smtClean="0"/>
              <a:pPr/>
              <a:t>79</a:t>
            </a:fld>
            <a:endParaRPr lang="da-DK"/>
          </a:p>
        </p:txBody>
      </p:sp>
      <p:sp>
        <p:nvSpPr>
          <p:cNvPr id="4" name="Pladsholder til indhold 3"/>
          <p:cNvSpPr>
            <a:spLocks noGrp="1"/>
          </p:cNvSpPr>
          <p:nvPr>
            <p:ph sz="quarter" idx="13"/>
          </p:nvPr>
        </p:nvSpPr>
        <p:spPr/>
        <p:txBody>
          <a:bodyPr/>
          <a:lstStyle/>
          <a:p>
            <a:r>
              <a:rPr lang="en-US" dirty="0"/>
              <a:t>Read the scope of the audit session and ensure the right persons are available to participate (physically or virtual if allowed)</a:t>
            </a:r>
          </a:p>
          <a:p>
            <a:r>
              <a:rPr lang="en-US" dirty="0"/>
              <a:t>Auditors can always ”surprise” with extra questions and sessions. To the best of our ability, auditees shall assist with such requests</a:t>
            </a:r>
          </a:p>
          <a:p>
            <a:r>
              <a:rPr lang="en-US" dirty="0"/>
              <a:t>Give feedback to coordinator in case of sickness or unexpected issues. Don’t wait until the audit meeting to inform of this.</a:t>
            </a:r>
          </a:p>
        </p:txBody>
      </p:sp>
    </p:spTree>
    <p:extLst>
      <p:ext uri="{BB962C8B-B14F-4D97-AF65-F5344CB8AC3E}">
        <p14:creationId xmlns:p14="http://schemas.microsoft.com/office/powerpoint/2010/main" val="4132823650"/>
      </p:ext>
    </p:extLst>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led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6899" y="0"/>
            <a:ext cx="7548563" cy="6922916"/>
          </a:xfrm>
          <a:prstGeom prst="rect">
            <a:avLst/>
          </a:prstGeom>
        </p:spPr>
      </p:pic>
      <p:pic>
        <p:nvPicPr>
          <p:cNvPr id="3" name="Billede 2"/>
          <p:cNvPicPr>
            <a:picLocks noChangeAspect="1"/>
          </p:cNvPicPr>
          <p:nvPr/>
        </p:nvPicPr>
        <p:blipFill>
          <a:blip r:embed="rId3"/>
          <a:stretch>
            <a:fillRect/>
          </a:stretch>
        </p:blipFill>
        <p:spPr>
          <a:xfrm>
            <a:off x="9901646" y="6012797"/>
            <a:ext cx="2290354" cy="845203"/>
          </a:xfrm>
          <a:prstGeom prst="rect">
            <a:avLst/>
          </a:prstGeom>
        </p:spPr>
      </p:pic>
    </p:spTree>
    <p:extLst>
      <p:ext uri="{BB962C8B-B14F-4D97-AF65-F5344CB8AC3E}">
        <p14:creationId xmlns:p14="http://schemas.microsoft.com/office/powerpoint/2010/main" val="258002476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7" name="Pladsholder til billede 2"/>
          <p:cNvPicPr>
            <a:picLocks noChangeAspect="1"/>
          </p:cNvPicPr>
          <p:nvPr/>
        </p:nvPicPr>
        <p:blipFill>
          <a:blip r:embed="rId2" cstate="screen">
            <a:extLst>
              <a:ext uri="{28A0092B-C50C-407E-A947-70E740481C1C}">
                <a14:useLocalDpi xmlns:a14="http://schemas.microsoft.com/office/drawing/2010/main" val="0"/>
              </a:ext>
            </a:extLst>
          </a:blip>
          <a:srcRect/>
          <a:stretch>
            <a:fillRect/>
          </a:stretch>
        </p:blipFill>
        <p:spPr>
          <a:xfrm>
            <a:off x="1524000" y="1203326"/>
            <a:ext cx="9144000" cy="5654674"/>
          </a:xfrm>
          <a:prstGeom prst="rect">
            <a:avLst/>
          </a:prstGeom>
        </p:spPr>
      </p:pic>
      <p:sp>
        <p:nvSpPr>
          <p:cNvPr id="8" name="Titel 5"/>
          <p:cNvSpPr txBox="1">
            <a:spLocks/>
          </p:cNvSpPr>
          <p:nvPr/>
        </p:nvSpPr>
        <p:spPr>
          <a:xfrm>
            <a:off x="0" y="1"/>
            <a:ext cx="9925051" cy="93217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a:t>How to prepare as auditee</a:t>
            </a:r>
            <a:endParaRPr lang="da-DK" dirty="0"/>
          </a:p>
        </p:txBody>
      </p:sp>
      <p:sp>
        <p:nvSpPr>
          <p:cNvPr id="9" name="Pladsholder til tekst 12"/>
          <p:cNvSpPr txBox="1">
            <a:spLocks/>
          </p:cNvSpPr>
          <p:nvPr/>
        </p:nvSpPr>
        <p:spPr>
          <a:xfrm>
            <a:off x="2066926" y="2827401"/>
            <a:ext cx="1676019" cy="2195703"/>
          </a:xfrm>
          <a:prstGeom prst="rect">
            <a:avLst/>
          </a:prstGeom>
          <a:solidFill>
            <a:srgbClr val="43B02A">
              <a:alpha val="85000"/>
            </a:srgbClr>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a-DK" sz="1600" b="1"/>
              <a:t>1. </a:t>
            </a:r>
            <a:r>
              <a:rPr lang="en-US" sz="1600" b="1"/>
              <a:t>Review the agenda and session description again</a:t>
            </a:r>
            <a:endParaRPr lang="en-US" sz="1600" dirty="0"/>
          </a:p>
        </p:txBody>
      </p:sp>
      <p:sp>
        <p:nvSpPr>
          <p:cNvPr id="10" name="Pladsholder til diasnummer 4"/>
          <p:cNvSpPr>
            <a:spLocks noGrp="1"/>
          </p:cNvSpPr>
          <p:nvPr>
            <p:ph type="sldNum" sz="quarter" idx="12"/>
          </p:nvPr>
        </p:nvSpPr>
        <p:spPr>
          <a:xfrm>
            <a:off x="8610600" y="6356350"/>
            <a:ext cx="2743200" cy="365125"/>
          </a:xfrm>
          <a:prstGeom prst="rect">
            <a:avLst/>
          </a:prstGeom>
        </p:spPr>
        <p:txBody>
          <a:bodyPr/>
          <a:lstStyle/>
          <a:p>
            <a:fld id="{F23E72ED-A423-47A9-95B1-4BB4841B7D37}" type="slidenum">
              <a:rPr lang="da-DK" smtClean="0"/>
              <a:t>80</a:t>
            </a:fld>
            <a:endParaRPr lang="da-DK"/>
          </a:p>
        </p:txBody>
      </p:sp>
      <p:sp>
        <p:nvSpPr>
          <p:cNvPr id="11" name="Pladsholder til tekst 12"/>
          <p:cNvSpPr txBox="1">
            <a:spLocks/>
          </p:cNvSpPr>
          <p:nvPr/>
        </p:nvSpPr>
        <p:spPr>
          <a:xfrm>
            <a:off x="4046220" y="2815209"/>
            <a:ext cx="1744980" cy="2195703"/>
          </a:xfrm>
          <a:prstGeom prst="rect">
            <a:avLst/>
          </a:prstGeom>
          <a:solidFill>
            <a:schemeClr val="tx1">
              <a:alpha val="85000"/>
            </a:schemeClr>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dirty="0">
                <a:solidFill>
                  <a:schemeClr val="bg1"/>
                </a:solidFill>
              </a:rPr>
              <a:t>2. Be aware of special contractual conditions, if any</a:t>
            </a:r>
          </a:p>
        </p:txBody>
      </p:sp>
      <p:sp>
        <p:nvSpPr>
          <p:cNvPr id="12" name="Pladsholder til tekst 12"/>
          <p:cNvSpPr txBox="1">
            <a:spLocks/>
          </p:cNvSpPr>
          <p:nvPr/>
        </p:nvSpPr>
        <p:spPr>
          <a:xfrm>
            <a:off x="6039612" y="2800350"/>
            <a:ext cx="1702308" cy="2186178"/>
          </a:xfrm>
          <a:prstGeom prst="rect">
            <a:avLst/>
          </a:prstGeom>
          <a:solidFill>
            <a:srgbClr val="43B02A">
              <a:alpha val="85000"/>
            </a:srgbClr>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a:t>3. Create a basic intro presentation</a:t>
            </a:r>
            <a:endParaRPr lang="en-US" sz="1600"/>
          </a:p>
          <a:p>
            <a:pPr algn="ctr"/>
            <a:endParaRPr lang="da-DK" sz="1600" dirty="0"/>
          </a:p>
        </p:txBody>
      </p:sp>
      <p:sp>
        <p:nvSpPr>
          <p:cNvPr id="13" name="Pladsholder til tekst 12"/>
          <p:cNvSpPr txBox="1">
            <a:spLocks/>
          </p:cNvSpPr>
          <p:nvPr/>
        </p:nvSpPr>
        <p:spPr>
          <a:xfrm>
            <a:off x="8016622" y="2800350"/>
            <a:ext cx="1700403" cy="2247138"/>
          </a:xfrm>
          <a:prstGeom prst="rect">
            <a:avLst/>
          </a:prstGeom>
          <a:solidFill>
            <a:schemeClr val="tx1">
              <a:alpha val="85000"/>
            </a:schemeClr>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dirty="0">
                <a:solidFill>
                  <a:schemeClr val="bg1"/>
                </a:solidFill>
              </a:rPr>
              <a:t>4. Confirm who your backup support contacts are</a:t>
            </a:r>
          </a:p>
        </p:txBody>
      </p:sp>
    </p:spTree>
    <p:extLst>
      <p:ext uri="{BB962C8B-B14F-4D97-AF65-F5344CB8AC3E}">
        <p14:creationId xmlns:p14="http://schemas.microsoft.com/office/powerpoint/2010/main" val="284212282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How to “behave”</a:t>
            </a:r>
            <a:endParaRPr lang="en-US" b="0" dirty="0"/>
          </a:p>
        </p:txBody>
      </p:sp>
      <p:sp>
        <p:nvSpPr>
          <p:cNvPr id="3" name="Pladsholder til diasnummer 2"/>
          <p:cNvSpPr>
            <a:spLocks noGrp="1"/>
          </p:cNvSpPr>
          <p:nvPr>
            <p:ph type="sldNum" sz="quarter" idx="12"/>
          </p:nvPr>
        </p:nvSpPr>
        <p:spPr/>
        <p:txBody>
          <a:bodyPr/>
          <a:lstStyle/>
          <a:p>
            <a:fld id="{F3C75061-B1B6-40EC-B9F9-7310D269E7AB}" type="slidenum">
              <a:rPr lang="da-DK" smtClean="0"/>
              <a:pPr/>
              <a:t>81</a:t>
            </a:fld>
            <a:endParaRPr lang="da-DK" dirty="0"/>
          </a:p>
        </p:txBody>
      </p:sp>
      <p:sp>
        <p:nvSpPr>
          <p:cNvPr id="6" name="Rektangel 6"/>
          <p:cNvSpPr/>
          <p:nvPr/>
        </p:nvSpPr>
        <p:spPr bwMode="auto">
          <a:xfrm>
            <a:off x="2590800" y="1762126"/>
            <a:ext cx="2647950" cy="340735"/>
          </a:xfrm>
          <a:prstGeom prst="rect">
            <a:avLst/>
          </a:prstGeom>
          <a:solidFill>
            <a:schemeClr val="accent1"/>
          </a:solidFill>
          <a:ln w="28575" cap="flat" cmpd="sng" algn="ctr">
            <a:solidFill>
              <a:schemeClr val="accent1"/>
            </a:solidFill>
            <a:prstDash val="solid"/>
            <a:round/>
            <a:headEnd type="none" w="med" len="med"/>
            <a:tailEnd type="none" w="med" len="med"/>
          </a:ln>
          <a:effectLst/>
        </p:spPr>
        <p:txBody>
          <a:bodyPr vert="horz" wrap="square" lIns="90000" tIns="46800" rIns="90000" bIns="46800" numCol="1" rtlCol="0" anchor="t" anchorCtr="0" compatLnSpc="1">
            <a:prstTxWarp prst="textNoShape">
              <a:avLst/>
            </a:prstTxWarp>
            <a:spAutoFit/>
          </a:bodyPr>
          <a:lstStyle/>
          <a:p>
            <a:pPr fontAlgn="base">
              <a:spcBef>
                <a:spcPct val="0"/>
              </a:spcBef>
              <a:spcAft>
                <a:spcPct val="0"/>
              </a:spcAft>
            </a:pPr>
            <a:endParaRPr lang="da-DK" sz="1600">
              <a:latin typeface="Verdana" pitchFamily="34" charset="0"/>
            </a:endParaRPr>
          </a:p>
        </p:txBody>
      </p:sp>
      <p:sp>
        <p:nvSpPr>
          <p:cNvPr id="9" name="Rektangel 7"/>
          <p:cNvSpPr/>
          <p:nvPr/>
        </p:nvSpPr>
        <p:spPr bwMode="auto">
          <a:xfrm>
            <a:off x="5238750" y="1688325"/>
            <a:ext cx="4467224" cy="1248676"/>
          </a:xfrm>
          <a:prstGeom prst="rect">
            <a:avLst/>
          </a:prstGeom>
          <a:solidFill>
            <a:schemeClr val="bg1"/>
          </a:solidFill>
          <a:ln w="19050" cap="flat" cmpd="sng" algn="ctr">
            <a:solidFill>
              <a:schemeClr val="accent1"/>
            </a:solidFill>
            <a:prstDash val="sysDash"/>
            <a:round/>
            <a:headEnd type="none" w="med" len="med"/>
            <a:tailEnd type="none" w="med" len="med"/>
          </a:ln>
          <a:effectLst/>
        </p:spPr>
        <p:txBody>
          <a:bodyPr vert="horz" wrap="square" lIns="90000" tIns="46800" rIns="90000" bIns="46800" numCol="1" rtlCol="0" anchor="t" anchorCtr="0" compatLnSpc="1">
            <a:prstTxWarp prst="textNoShape">
              <a:avLst/>
            </a:prstTxWarp>
            <a:spAutoFit/>
          </a:bodyPr>
          <a:lstStyle/>
          <a:p>
            <a:pPr marL="180975" indent="-180975">
              <a:spcAft>
                <a:spcPts val="600"/>
              </a:spcAft>
              <a:buClr>
                <a:schemeClr val="accent1"/>
              </a:buClr>
              <a:buSzPct val="120000"/>
              <a:buFont typeface="Wingdings" panose="05000000000000000000" pitchFamily="2" charset="2"/>
              <a:buChar char="§"/>
            </a:pPr>
            <a:r>
              <a:rPr lang="en-US" sz="1200" dirty="0"/>
              <a:t>Be friendly, but professional</a:t>
            </a:r>
          </a:p>
          <a:p>
            <a:pPr marL="180975" indent="-180975">
              <a:spcAft>
                <a:spcPts val="600"/>
              </a:spcAft>
              <a:buClr>
                <a:schemeClr val="accent1"/>
              </a:buClr>
              <a:buSzPct val="120000"/>
              <a:buFont typeface="Wingdings" panose="05000000000000000000" pitchFamily="2" charset="2"/>
              <a:buChar char="§"/>
            </a:pPr>
            <a:r>
              <a:rPr lang="en-US" sz="1200" dirty="0"/>
              <a:t>Listen closely. If you do not understand, ask again</a:t>
            </a:r>
          </a:p>
          <a:p>
            <a:pPr marL="180975" indent="-180975">
              <a:spcAft>
                <a:spcPts val="600"/>
              </a:spcAft>
              <a:buClr>
                <a:schemeClr val="accent1"/>
              </a:buClr>
              <a:buSzPct val="120000"/>
              <a:buFont typeface="Wingdings" panose="05000000000000000000" pitchFamily="2" charset="2"/>
              <a:buChar char="§"/>
            </a:pPr>
            <a:r>
              <a:rPr lang="en-US" sz="1200" dirty="0"/>
              <a:t>Do not talk too much. Answer the questions and not more</a:t>
            </a:r>
          </a:p>
          <a:p>
            <a:pPr marL="180975" indent="-180975">
              <a:spcAft>
                <a:spcPts val="600"/>
              </a:spcAft>
              <a:buClr>
                <a:schemeClr val="accent1"/>
              </a:buClr>
              <a:buSzPct val="120000"/>
              <a:buFont typeface="Wingdings" panose="05000000000000000000" pitchFamily="2" charset="2"/>
              <a:buChar char="§"/>
            </a:pPr>
            <a:r>
              <a:rPr lang="en-US" sz="1200" dirty="0"/>
              <a:t>Do not guess. If your do not know, or you are not the right person, just say so!</a:t>
            </a:r>
          </a:p>
        </p:txBody>
      </p:sp>
      <p:sp>
        <p:nvSpPr>
          <p:cNvPr id="10" name="Rektangel 8"/>
          <p:cNvSpPr/>
          <p:nvPr/>
        </p:nvSpPr>
        <p:spPr bwMode="auto">
          <a:xfrm>
            <a:off x="2590799" y="3305067"/>
            <a:ext cx="2647950" cy="340735"/>
          </a:xfrm>
          <a:prstGeom prst="rect">
            <a:avLst/>
          </a:prstGeom>
          <a:solidFill>
            <a:schemeClr val="accent2"/>
          </a:solidFill>
          <a:ln w="28575" cap="flat" cmpd="sng" algn="ctr">
            <a:solidFill>
              <a:schemeClr val="accent2"/>
            </a:solidFill>
            <a:prstDash val="solid"/>
            <a:round/>
            <a:headEnd type="none" w="med" len="med"/>
            <a:tailEnd type="none" w="med" len="med"/>
          </a:ln>
          <a:effectLst/>
        </p:spPr>
        <p:txBody>
          <a:bodyPr vert="horz" wrap="square" lIns="90000" tIns="46800" rIns="90000" bIns="46800" numCol="1" rtlCol="0" anchor="t" anchorCtr="0" compatLnSpc="1">
            <a:prstTxWarp prst="textNoShape">
              <a:avLst/>
            </a:prstTxWarp>
            <a:spAutoFit/>
          </a:bodyPr>
          <a:lstStyle/>
          <a:p>
            <a:pPr fontAlgn="base">
              <a:spcBef>
                <a:spcPct val="0"/>
              </a:spcBef>
              <a:spcAft>
                <a:spcPct val="0"/>
              </a:spcAft>
            </a:pPr>
            <a:endParaRPr lang="da-DK" sz="1600">
              <a:latin typeface="Verdana" pitchFamily="34" charset="0"/>
            </a:endParaRPr>
          </a:p>
        </p:txBody>
      </p:sp>
      <p:sp>
        <p:nvSpPr>
          <p:cNvPr id="11" name="Rektangel 9"/>
          <p:cNvSpPr/>
          <p:nvPr/>
        </p:nvSpPr>
        <p:spPr bwMode="auto">
          <a:xfrm>
            <a:off x="5238748" y="3226585"/>
            <a:ext cx="4467226" cy="987066"/>
          </a:xfrm>
          <a:prstGeom prst="rect">
            <a:avLst/>
          </a:prstGeom>
          <a:solidFill>
            <a:schemeClr val="bg1"/>
          </a:solidFill>
          <a:ln w="19050" cap="flat" cmpd="sng" algn="ctr">
            <a:solidFill>
              <a:schemeClr val="accent2"/>
            </a:solidFill>
            <a:prstDash val="sysDash"/>
            <a:round/>
            <a:headEnd type="none" w="med" len="med"/>
            <a:tailEnd type="none" w="med" len="med"/>
          </a:ln>
          <a:effectLst/>
        </p:spPr>
        <p:txBody>
          <a:bodyPr vert="horz" wrap="square" lIns="90000" tIns="46800" rIns="90000" bIns="46800" numCol="1" rtlCol="0" anchor="t" anchorCtr="0" compatLnSpc="1">
            <a:prstTxWarp prst="textNoShape">
              <a:avLst/>
            </a:prstTxWarp>
            <a:spAutoFit/>
          </a:bodyPr>
          <a:lstStyle/>
          <a:p>
            <a:pPr marL="180975" indent="-180975">
              <a:spcAft>
                <a:spcPts val="600"/>
              </a:spcAft>
              <a:buClr>
                <a:schemeClr val="accent1"/>
              </a:buClr>
              <a:buSzPct val="120000"/>
              <a:buFont typeface="Wingdings" panose="05000000000000000000" pitchFamily="2" charset="2"/>
              <a:buChar char="§"/>
            </a:pPr>
            <a:r>
              <a:rPr lang="en-US" sz="1200" dirty="0"/>
              <a:t>Never hand over confidential information physically for removal</a:t>
            </a:r>
          </a:p>
          <a:p>
            <a:pPr marL="180975" indent="-180975">
              <a:spcAft>
                <a:spcPts val="600"/>
              </a:spcAft>
              <a:buClr>
                <a:schemeClr val="accent1"/>
              </a:buClr>
              <a:buSzPct val="120000"/>
              <a:buFont typeface="Wingdings" panose="05000000000000000000" pitchFamily="2" charset="2"/>
              <a:buChar char="§"/>
            </a:pPr>
            <a:r>
              <a:rPr lang="en-US" sz="1200" dirty="0"/>
              <a:t>Escort auditor, </a:t>
            </a:r>
            <a:r>
              <a:rPr lang="en-US" sz="1200" dirty="0" smtClean="0"/>
              <a:t>beware of special zones they must have </a:t>
            </a:r>
            <a:r>
              <a:rPr lang="en-US" sz="1200" dirty="0" smtClean="0"/>
              <a:t>approval to</a:t>
            </a:r>
            <a:endParaRPr lang="en-US" sz="1200" dirty="0"/>
          </a:p>
          <a:p>
            <a:pPr marL="180975" indent="-180975">
              <a:spcAft>
                <a:spcPts val="600"/>
              </a:spcAft>
              <a:buClr>
                <a:schemeClr val="accent1"/>
              </a:buClr>
              <a:buSzPct val="120000"/>
              <a:buFont typeface="Wingdings" panose="05000000000000000000" pitchFamily="2" charset="2"/>
              <a:buChar char="§"/>
            </a:pPr>
            <a:r>
              <a:rPr lang="en-GB" sz="1200" dirty="0"/>
              <a:t>Please read relevant </a:t>
            </a:r>
            <a:r>
              <a:rPr lang="en-GB" sz="1200" dirty="0" smtClean="0"/>
              <a:t>policies, procedures </a:t>
            </a:r>
            <a:r>
              <a:rPr lang="en-GB" sz="1200" dirty="0"/>
              <a:t>and </a:t>
            </a:r>
            <a:r>
              <a:rPr lang="en-GB" sz="1200" dirty="0" smtClean="0"/>
              <a:t>guidelines</a:t>
            </a:r>
            <a:endParaRPr lang="en-GB" sz="1200" dirty="0"/>
          </a:p>
        </p:txBody>
      </p:sp>
      <p:sp>
        <p:nvSpPr>
          <p:cNvPr id="12" name="Rektangel 10"/>
          <p:cNvSpPr/>
          <p:nvPr/>
        </p:nvSpPr>
        <p:spPr>
          <a:xfrm>
            <a:off x="2691499" y="1745646"/>
            <a:ext cx="2208883" cy="307777"/>
          </a:xfrm>
          <a:prstGeom prst="rect">
            <a:avLst/>
          </a:prstGeom>
        </p:spPr>
        <p:txBody>
          <a:bodyPr wrap="square">
            <a:spAutoFit/>
          </a:bodyPr>
          <a:lstStyle/>
          <a:p>
            <a:pPr lvl="0"/>
            <a:r>
              <a:rPr lang="en-US" sz="1400" b="1" dirty="0"/>
              <a:t>Nice behavior</a:t>
            </a:r>
          </a:p>
        </p:txBody>
      </p:sp>
      <p:sp>
        <p:nvSpPr>
          <p:cNvPr id="13" name="Rektangel 11"/>
          <p:cNvSpPr/>
          <p:nvPr/>
        </p:nvSpPr>
        <p:spPr>
          <a:xfrm>
            <a:off x="2810333" y="3354503"/>
            <a:ext cx="1971217" cy="307777"/>
          </a:xfrm>
          <a:prstGeom prst="rect">
            <a:avLst/>
          </a:prstGeom>
        </p:spPr>
        <p:txBody>
          <a:bodyPr wrap="square">
            <a:spAutoFit/>
          </a:bodyPr>
          <a:lstStyle/>
          <a:p>
            <a:pPr lvl="0"/>
            <a:r>
              <a:rPr lang="en-US" sz="1400" b="1" dirty="0"/>
              <a:t> Code of Conduct</a:t>
            </a:r>
          </a:p>
        </p:txBody>
      </p:sp>
      <p:sp>
        <p:nvSpPr>
          <p:cNvPr id="15" name="Rektangel 8"/>
          <p:cNvSpPr/>
          <p:nvPr/>
        </p:nvSpPr>
        <p:spPr bwMode="auto">
          <a:xfrm>
            <a:off x="2629798" y="4475749"/>
            <a:ext cx="2647950" cy="340735"/>
          </a:xfrm>
          <a:prstGeom prst="rect">
            <a:avLst/>
          </a:prstGeom>
          <a:solidFill>
            <a:schemeClr val="bg2"/>
          </a:solidFill>
          <a:ln w="28575" cap="flat" cmpd="sng" algn="ctr">
            <a:solidFill>
              <a:schemeClr val="bg2"/>
            </a:solidFill>
            <a:prstDash val="solid"/>
            <a:round/>
            <a:headEnd type="none" w="med" len="med"/>
            <a:tailEnd type="none" w="med" len="med"/>
          </a:ln>
          <a:effectLst/>
        </p:spPr>
        <p:txBody>
          <a:bodyPr vert="horz" wrap="square" lIns="90000" tIns="46800" rIns="90000" bIns="46800" numCol="1" rtlCol="0" anchor="t" anchorCtr="0" compatLnSpc="1">
            <a:prstTxWarp prst="textNoShape">
              <a:avLst/>
            </a:prstTxWarp>
            <a:spAutoFit/>
          </a:bodyPr>
          <a:lstStyle/>
          <a:p>
            <a:pPr fontAlgn="base">
              <a:spcBef>
                <a:spcPct val="0"/>
              </a:spcBef>
              <a:spcAft>
                <a:spcPct val="0"/>
              </a:spcAft>
            </a:pPr>
            <a:endParaRPr lang="da-DK" sz="1600" dirty="0">
              <a:latin typeface="Verdana" pitchFamily="34" charset="0"/>
            </a:endParaRPr>
          </a:p>
        </p:txBody>
      </p:sp>
      <p:sp>
        <p:nvSpPr>
          <p:cNvPr id="16" name="Rektangel 11"/>
          <p:cNvSpPr/>
          <p:nvPr/>
        </p:nvSpPr>
        <p:spPr>
          <a:xfrm>
            <a:off x="2810334" y="4492227"/>
            <a:ext cx="1971217" cy="307777"/>
          </a:xfrm>
          <a:prstGeom prst="rect">
            <a:avLst/>
          </a:prstGeom>
        </p:spPr>
        <p:txBody>
          <a:bodyPr wrap="square">
            <a:spAutoFit/>
          </a:bodyPr>
          <a:lstStyle/>
          <a:p>
            <a:pPr lvl="0"/>
            <a:r>
              <a:rPr lang="en-US" sz="1400" b="1" dirty="0"/>
              <a:t>Presentation</a:t>
            </a:r>
          </a:p>
        </p:txBody>
      </p:sp>
      <p:sp>
        <p:nvSpPr>
          <p:cNvPr id="5" name="Tekstboks 4"/>
          <p:cNvSpPr txBox="1"/>
          <p:nvPr/>
        </p:nvSpPr>
        <p:spPr>
          <a:xfrm>
            <a:off x="5400444" y="4466834"/>
            <a:ext cx="4391027" cy="2385268"/>
          </a:xfrm>
          <a:prstGeom prst="rect">
            <a:avLst/>
          </a:prstGeom>
          <a:solidFill>
            <a:schemeClr val="bg1"/>
          </a:solidFill>
        </p:spPr>
        <p:txBody>
          <a:bodyPr wrap="square" rtlCol="0">
            <a:spAutoFit/>
          </a:bodyPr>
          <a:lstStyle/>
          <a:p>
            <a:pPr marL="180975" indent="-180975">
              <a:spcAft>
                <a:spcPts val="600"/>
              </a:spcAft>
              <a:buClr>
                <a:schemeClr val="accent1"/>
              </a:buClr>
              <a:buSzPct val="120000"/>
              <a:buFont typeface="Wingdings" panose="05000000000000000000" pitchFamily="2" charset="2"/>
              <a:buChar char="§"/>
            </a:pPr>
            <a:r>
              <a:rPr lang="en-US" sz="1200" dirty="0"/>
              <a:t>If </a:t>
            </a:r>
            <a:r>
              <a:rPr lang="en-US" sz="1200" dirty="0" smtClean="0"/>
              <a:t>presenting, </a:t>
            </a:r>
            <a:r>
              <a:rPr lang="en-US" sz="1200" dirty="0"/>
              <a:t>close mail and messenger and leave projector unplugged until info is on screen</a:t>
            </a:r>
          </a:p>
          <a:p>
            <a:pPr marL="180975" indent="-180975">
              <a:spcAft>
                <a:spcPts val="600"/>
              </a:spcAft>
              <a:buClr>
                <a:schemeClr val="accent1"/>
              </a:buClr>
              <a:buSzPct val="120000"/>
              <a:buFont typeface="Wingdings" panose="05000000000000000000" pitchFamily="2" charset="2"/>
              <a:buChar char="§"/>
            </a:pPr>
            <a:r>
              <a:rPr lang="en-US" sz="1200" dirty="0"/>
              <a:t>Do not show more info/data than requested</a:t>
            </a:r>
          </a:p>
          <a:p>
            <a:pPr marL="180975" indent="-180975">
              <a:spcAft>
                <a:spcPts val="600"/>
              </a:spcAft>
              <a:buClr>
                <a:schemeClr val="accent1"/>
              </a:buClr>
              <a:buSzPct val="120000"/>
              <a:buFont typeface="Wingdings" panose="05000000000000000000" pitchFamily="2" charset="2"/>
              <a:buChar char="§"/>
            </a:pPr>
            <a:r>
              <a:rPr lang="en-US" sz="1200" dirty="0"/>
              <a:t>Use screenshots where possible</a:t>
            </a:r>
          </a:p>
          <a:p>
            <a:pPr marL="180975" indent="-180975">
              <a:spcAft>
                <a:spcPts val="600"/>
              </a:spcAft>
              <a:buClr>
                <a:schemeClr val="accent1"/>
              </a:buClr>
              <a:buSzPct val="120000"/>
              <a:buFont typeface="Wingdings" panose="05000000000000000000" pitchFamily="2" charset="2"/>
              <a:buChar char="§"/>
            </a:pPr>
            <a:r>
              <a:rPr lang="en-US" sz="1200" dirty="0"/>
              <a:t>If showing an application, ensure only the requested information is visible on screen </a:t>
            </a:r>
          </a:p>
          <a:p>
            <a:pPr marL="180975" indent="-180975">
              <a:spcAft>
                <a:spcPts val="600"/>
              </a:spcAft>
              <a:buClr>
                <a:schemeClr val="accent1"/>
              </a:buClr>
              <a:buSzPct val="120000"/>
              <a:buFont typeface="Wingdings" panose="05000000000000000000" pitchFamily="2" charset="2"/>
              <a:buChar char="§"/>
            </a:pPr>
            <a:r>
              <a:rPr lang="en-US" sz="1200" dirty="0"/>
              <a:t>If it is a customer specific session, ONLY show the relevant customer data.. Not other customers data</a:t>
            </a:r>
          </a:p>
          <a:p>
            <a:pPr marL="195263" indent="-207963">
              <a:spcBef>
                <a:spcPts val="1200"/>
              </a:spcBef>
              <a:buClr>
                <a:schemeClr val="accent1"/>
              </a:buClr>
              <a:buSzPct val="100000"/>
              <a:buFont typeface="Verdana" panose="020B0604030504040204" pitchFamily="34" charset="0"/>
              <a:buChar char="_"/>
            </a:pPr>
            <a:endParaRPr lang="da-DK" dirty="0" err="1"/>
          </a:p>
        </p:txBody>
      </p:sp>
    </p:spTree>
    <p:extLst>
      <p:ext uri="{BB962C8B-B14F-4D97-AF65-F5344CB8AC3E}">
        <p14:creationId xmlns:p14="http://schemas.microsoft.com/office/powerpoint/2010/main" val="1277026156"/>
      </p:ext>
    </p:extLst>
  </p:cSld>
  <p:clrMapOvr>
    <a:masterClrMapping/>
  </p:clrMapOvr>
  <p:transition>
    <p:fade thruBlk="1"/>
  </p:transition>
</p:sld>
</file>

<file path=ppt/slides/slide8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Example questions from auditor</a:t>
            </a:r>
          </a:p>
        </p:txBody>
      </p:sp>
      <p:sp>
        <p:nvSpPr>
          <p:cNvPr id="3" name="Pladsholder til indhold 2"/>
          <p:cNvSpPr>
            <a:spLocks noGrp="1"/>
          </p:cNvSpPr>
          <p:nvPr>
            <p:ph sz="quarter" idx="13"/>
          </p:nvPr>
        </p:nvSpPr>
        <p:spPr>
          <a:xfrm>
            <a:off x="696386" y="1043189"/>
            <a:ext cx="10729383" cy="5705341"/>
          </a:xfrm>
        </p:spPr>
        <p:txBody>
          <a:bodyPr>
            <a:normAutofit fontScale="85000" lnSpcReduction="20000"/>
          </a:bodyPr>
          <a:lstStyle/>
          <a:p>
            <a:r>
              <a:rPr lang="en-US" dirty="0"/>
              <a:t>Tell me about your process</a:t>
            </a:r>
          </a:p>
          <a:p>
            <a:r>
              <a:rPr lang="en-US" dirty="0"/>
              <a:t>What is changed in your process from our last meeting?</a:t>
            </a:r>
          </a:p>
          <a:p>
            <a:r>
              <a:rPr lang="en-US" dirty="0"/>
              <a:t> How do you ensure governance of the process?</a:t>
            </a:r>
          </a:p>
          <a:p>
            <a:r>
              <a:rPr lang="en-US" dirty="0"/>
              <a:t>Could you show me that process is being reviewed in a timely manner?</a:t>
            </a:r>
          </a:p>
          <a:p>
            <a:r>
              <a:rPr lang="en-US" dirty="0"/>
              <a:t>Do you have minutes from the last meeting?</a:t>
            </a:r>
          </a:p>
          <a:p>
            <a:r>
              <a:rPr lang="en-US" dirty="0"/>
              <a:t>What KPIs did you establish? How do you monitor them?</a:t>
            </a:r>
          </a:p>
          <a:p>
            <a:r>
              <a:rPr lang="en-US" dirty="0"/>
              <a:t>How do you measure process effectiveness?</a:t>
            </a:r>
          </a:p>
          <a:p>
            <a:r>
              <a:rPr lang="en-US" dirty="0"/>
              <a:t>Could you show me the last analysis?</a:t>
            </a:r>
          </a:p>
          <a:p>
            <a:r>
              <a:rPr lang="en-US" dirty="0"/>
              <a:t>This means the target is not achieved? Did you plan how to improve it?</a:t>
            </a:r>
          </a:p>
          <a:p>
            <a:r>
              <a:rPr lang="en-US" dirty="0"/>
              <a:t>Could you show example of planned improvements?</a:t>
            </a:r>
          </a:p>
          <a:p>
            <a:r>
              <a:rPr lang="en-US" dirty="0"/>
              <a:t>What happens if the author of article is no longer an employee?</a:t>
            </a:r>
          </a:p>
          <a:p>
            <a:r>
              <a:rPr lang="en-US" dirty="0"/>
              <a:t>Why security is missing from the Service Portfolio pipeline? </a:t>
            </a:r>
            <a:br>
              <a:rPr lang="en-US" dirty="0"/>
            </a:br>
            <a:endParaRPr lang="en-GB" dirty="0"/>
          </a:p>
        </p:txBody>
      </p:sp>
    </p:spTree>
    <p:extLst>
      <p:ext uri="{BB962C8B-B14F-4D97-AF65-F5344CB8AC3E}">
        <p14:creationId xmlns:p14="http://schemas.microsoft.com/office/powerpoint/2010/main" val="3116622996"/>
      </p:ext>
    </p:extLst>
  </p:cSld>
  <p:clrMapOvr>
    <a:masterClrMapping/>
  </p:clrMapOvr>
  <p:transition>
    <p:fade thruBlk="1"/>
  </p:transition>
</p:sld>
</file>

<file path=ppt/slides/slide8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Before you leave the room</a:t>
            </a:r>
          </a:p>
        </p:txBody>
      </p:sp>
      <p:sp>
        <p:nvSpPr>
          <p:cNvPr id="3" name="Pladsholder til diasnummer 2"/>
          <p:cNvSpPr>
            <a:spLocks noGrp="1"/>
          </p:cNvSpPr>
          <p:nvPr>
            <p:ph type="sldNum" sz="quarter" idx="12"/>
          </p:nvPr>
        </p:nvSpPr>
        <p:spPr/>
        <p:txBody>
          <a:bodyPr/>
          <a:lstStyle/>
          <a:p>
            <a:fld id="{F3C75061-B1B6-40EC-B9F9-7310D269E7AB}" type="slidenum">
              <a:rPr lang="da-DK" smtClean="0"/>
              <a:pPr/>
              <a:t>83</a:t>
            </a:fld>
            <a:endParaRPr lang="da-DK"/>
          </a:p>
        </p:txBody>
      </p:sp>
      <p:sp>
        <p:nvSpPr>
          <p:cNvPr id="4" name="Pladsholder til indhold 3"/>
          <p:cNvSpPr>
            <a:spLocks noGrp="1"/>
          </p:cNvSpPr>
          <p:nvPr>
            <p:ph sz="quarter" idx="13"/>
          </p:nvPr>
        </p:nvSpPr>
        <p:spPr>
          <a:xfrm>
            <a:off x="696384" y="1101093"/>
            <a:ext cx="10729383" cy="2690031"/>
          </a:xfrm>
        </p:spPr>
        <p:txBody>
          <a:bodyPr>
            <a:normAutofit/>
          </a:bodyPr>
          <a:lstStyle/>
          <a:p>
            <a:r>
              <a:rPr lang="en-US" dirty="0"/>
              <a:t>Confirm any additional sampling requests or outstanding questions, if any</a:t>
            </a:r>
          </a:p>
          <a:p>
            <a:r>
              <a:rPr lang="en-US" dirty="0"/>
              <a:t>Confirm possible findings, if any. </a:t>
            </a:r>
          </a:p>
          <a:p>
            <a:r>
              <a:rPr lang="en-US" dirty="0"/>
              <a:t>Be open and honest about additional delivery agreements. If you are very busy, say so, so a realistic time frame can be agreed</a:t>
            </a:r>
          </a:p>
        </p:txBody>
      </p:sp>
      <p:sp>
        <p:nvSpPr>
          <p:cNvPr id="5" name="Titel 1"/>
          <p:cNvSpPr txBox="1">
            <a:spLocks/>
          </p:cNvSpPr>
          <p:nvPr/>
        </p:nvSpPr>
        <p:spPr>
          <a:xfrm>
            <a:off x="0" y="3791124"/>
            <a:ext cx="9925051" cy="9321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baseline="0">
                <a:solidFill>
                  <a:schemeClr val="tx1"/>
                </a:solidFill>
                <a:latin typeface="+mj-lt"/>
                <a:ea typeface="+mj-ea"/>
                <a:cs typeface="+mj-cs"/>
              </a:defRPr>
            </a:lvl1pPr>
          </a:lstStyle>
          <a:p>
            <a:r>
              <a:rPr lang="en-US" dirty="0"/>
              <a:t>Follow up</a:t>
            </a:r>
          </a:p>
        </p:txBody>
      </p:sp>
      <p:sp>
        <p:nvSpPr>
          <p:cNvPr id="6" name="Pladsholder til indhold 3"/>
          <p:cNvSpPr txBox="1">
            <a:spLocks/>
          </p:cNvSpPr>
          <p:nvPr/>
        </p:nvSpPr>
        <p:spPr>
          <a:xfrm>
            <a:off x="696384" y="4478602"/>
            <a:ext cx="10729383" cy="2690031"/>
          </a:xfrm>
          <a:prstGeom prst="rect">
            <a:avLst/>
          </a:prstGeom>
        </p:spPr>
        <p:txBody>
          <a:bodyPr vert="horz" lIns="91440" tIns="45720" rIns="91440" bIns="45720" rtlCol="0">
            <a:normAutofit/>
          </a:bodyPr>
          <a:lstStyle>
            <a:lvl1pPr marL="182563" indent="-182563" algn="l" defTabSz="914400" rtl="0" eaLnBrk="1" latinLnBrk="0" hangingPunct="1">
              <a:lnSpc>
                <a:spcPct val="90000"/>
              </a:lnSpc>
              <a:spcBef>
                <a:spcPts val="1200"/>
              </a:spcBef>
              <a:buClr>
                <a:schemeClr val="tx2"/>
              </a:buClr>
              <a:buFont typeface="Verdana" panose="020B0604030504040204" pitchFamily="34" charset="0"/>
              <a:buChar char="_"/>
              <a:defRPr sz="2800" kern="1200" baseline="0">
                <a:solidFill>
                  <a:schemeClr val="tx1"/>
                </a:solidFill>
                <a:latin typeface="+mn-lt"/>
                <a:ea typeface="+mn-ea"/>
                <a:cs typeface="+mn-cs"/>
              </a:defRPr>
            </a:lvl1pPr>
            <a:lvl2pPr marL="357188" indent="-182563" algn="l" defTabSz="914400" rtl="0" eaLnBrk="1" latinLnBrk="0" hangingPunct="1">
              <a:lnSpc>
                <a:spcPct val="90000"/>
              </a:lnSpc>
              <a:spcBef>
                <a:spcPts val="1200"/>
              </a:spcBef>
              <a:buClr>
                <a:schemeClr val="tx2"/>
              </a:buClr>
              <a:buSzPct val="100000"/>
              <a:buFont typeface="Verdana" panose="020B0604030504040204" pitchFamily="34" charset="0"/>
              <a:buChar char="_"/>
              <a:defRPr sz="1400" kern="1200">
                <a:solidFill>
                  <a:schemeClr val="tx1"/>
                </a:solidFill>
                <a:latin typeface="+mn-lt"/>
                <a:ea typeface="+mn-ea"/>
                <a:cs typeface="+mn-cs"/>
              </a:defRPr>
            </a:lvl2pPr>
            <a:lvl3pPr marL="538163" indent="-179388" algn="l" defTabSz="914400" rtl="0" eaLnBrk="1" latinLnBrk="0" hangingPunct="1">
              <a:lnSpc>
                <a:spcPct val="90000"/>
              </a:lnSpc>
              <a:spcBef>
                <a:spcPts val="1200"/>
              </a:spcBef>
              <a:buClr>
                <a:schemeClr val="tx2"/>
              </a:buClr>
              <a:buFont typeface="Verdana" panose="020B0604030504040204" pitchFamily="34" charset="0"/>
              <a:buChar char="_"/>
              <a:defRPr sz="1200" kern="1200" baseline="0">
                <a:solidFill>
                  <a:schemeClr val="tx1"/>
                </a:solidFill>
                <a:latin typeface="+mn-lt"/>
                <a:ea typeface="+mn-ea"/>
                <a:cs typeface="+mn-cs"/>
              </a:defRPr>
            </a:lvl3pPr>
            <a:lvl4pPr marL="804863" indent="-182563" algn="l" defTabSz="914400" rtl="0" eaLnBrk="1" latinLnBrk="0" hangingPunct="1">
              <a:lnSpc>
                <a:spcPct val="90000"/>
              </a:lnSpc>
              <a:spcBef>
                <a:spcPts val="1200"/>
              </a:spcBef>
              <a:buClr>
                <a:schemeClr val="tx2"/>
              </a:buClr>
              <a:buFont typeface="Verdana" panose="020B0604030504040204" pitchFamily="34" charset="0"/>
              <a:buChar char="_"/>
              <a:defRPr sz="120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Report any findings to coordinator</a:t>
            </a:r>
          </a:p>
          <a:p>
            <a:r>
              <a:rPr lang="en-US" dirty="0"/>
              <a:t>Consider if you can remedy any finding – e.g. change a policy, procedure or instruction before audit is complete, this will be noted in the finding.</a:t>
            </a:r>
          </a:p>
          <a:p>
            <a:r>
              <a:rPr lang="en-US" dirty="0"/>
              <a:t>Make an action plan to proposed improvements/observation/advice </a:t>
            </a:r>
          </a:p>
          <a:p>
            <a:endParaRPr lang="en-US" dirty="0"/>
          </a:p>
        </p:txBody>
      </p:sp>
    </p:spTree>
    <p:extLst>
      <p:ext uri="{BB962C8B-B14F-4D97-AF65-F5344CB8AC3E}">
        <p14:creationId xmlns:p14="http://schemas.microsoft.com/office/powerpoint/2010/main" val="3244680500"/>
      </p:ext>
    </p:extLst>
  </p:cSld>
  <p:clrMapOvr>
    <a:masterClrMapping/>
  </p:clrMapOvr>
  <p:transition>
    <p:fade thruBlk="1"/>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6387148" y="5257800"/>
            <a:ext cx="5804852" cy="1600200"/>
          </a:xfrm>
        </p:spPr>
        <p:txBody>
          <a:bodyPr/>
          <a:lstStyle/>
          <a:p>
            <a:pPr algn="r"/>
            <a:r>
              <a:rPr lang="en-GB" dirty="0">
                <a:solidFill>
                  <a:schemeClr val="accent2"/>
                </a:solidFill>
              </a:rPr>
              <a:t>Debate</a:t>
            </a:r>
          </a:p>
        </p:txBody>
      </p:sp>
      <p:sp>
        <p:nvSpPr>
          <p:cNvPr id="8" name="Pladsholder til tekst 7"/>
          <p:cNvSpPr>
            <a:spLocks noGrp="1"/>
          </p:cNvSpPr>
          <p:nvPr>
            <p:ph type="body" sz="half" idx="2"/>
          </p:nvPr>
        </p:nvSpPr>
        <p:spPr>
          <a:xfrm>
            <a:off x="5347063" y="1798782"/>
            <a:ext cx="5578763" cy="2495426"/>
          </a:xfrm>
        </p:spPr>
        <p:txBody>
          <a:bodyPr>
            <a:normAutofit/>
          </a:bodyPr>
          <a:lstStyle/>
          <a:p>
            <a:r>
              <a:rPr lang="en-GB" sz="2400" dirty="0"/>
              <a:t>What is your best advice or considerations before, during and after an audit? </a:t>
            </a:r>
          </a:p>
        </p:txBody>
      </p:sp>
      <p:pic>
        <p:nvPicPr>
          <p:cNvPr id="3" name="Billed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257" y="278534"/>
            <a:ext cx="4438650" cy="6762750"/>
          </a:xfrm>
          <a:prstGeom prst="rect">
            <a:avLst/>
          </a:prstGeom>
        </p:spPr>
      </p:pic>
    </p:spTree>
    <p:extLst>
      <p:ext uri="{BB962C8B-B14F-4D97-AF65-F5344CB8AC3E}">
        <p14:creationId xmlns:p14="http://schemas.microsoft.com/office/powerpoint/2010/main" val="101390849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2" descr="Text&#10;&#10;Description automatically generated">
            <a:extLst>
              <a:ext uri="{FF2B5EF4-FFF2-40B4-BE49-F238E27FC236}">
                <a16:creationId xmlns="" xmlns:a16="http://schemas.microsoft.com/office/drawing/2014/main" id="{A2575A65-84FD-4908-88EA-689B6C61A9F3}"/>
              </a:ext>
            </a:extLst>
          </p:cNvPr>
          <p:cNvPicPr>
            <a:picLocks noChangeAspect="1"/>
          </p:cNvPicPr>
          <p:nvPr/>
        </p:nvPicPr>
        <p:blipFill>
          <a:blip r:embed="rId2"/>
          <a:stretch>
            <a:fillRect/>
          </a:stretch>
        </p:blipFill>
        <p:spPr>
          <a:xfrm>
            <a:off x="4041569" y="360401"/>
            <a:ext cx="4108861" cy="6137197"/>
          </a:xfrm>
          <a:prstGeom prst="rect">
            <a:avLst/>
          </a:prstGeom>
        </p:spPr>
      </p:pic>
      <p:pic>
        <p:nvPicPr>
          <p:cNvPr id="5" name="Billede 4"/>
          <p:cNvPicPr>
            <a:picLocks noChangeAspect="1"/>
          </p:cNvPicPr>
          <p:nvPr/>
        </p:nvPicPr>
        <p:blipFill>
          <a:blip r:embed="rId3"/>
          <a:stretch>
            <a:fillRect/>
          </a:stretch>
        </p:blipFill>
        <p:spPr>
          <a:xfrm>
            <a:off x="9901646" y="6012797"/>
            <a:ext cx="2290354" cy="845203"/>
          </a:xfrm>
          <a:prstGeom prst="rect">
            <a:avLst/>
          </a:prstGeom>
        </p:spPr>
      </p:pic>
    </p:spTree>
    <p:extLst>
      <p:ext uri="{BB962C8B-B14F-4D97-AF65-F5344CB8AC3E}">
        <p14:creationId xmlns:p14="http://schemas.microsoft.com/office/powerpoint/2010/main" val="290935127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a-DK" dirty="0"/>
              <a:t>Learning points</a:t>
            </a:r>
          </a:p>
        </p:txBody>
      </p:sp>
      <p:sp>
        <p:nvSpPr>
          <p:cNvPr id="5" name="Pladsholder til indhold 4"/>
          <p:cNvSpPr>
            <a:spLocks noGrp="1"/>
          </p:cNvSpPr>
          <p:nvPr>
            <p:ph idx="1"/>
          </p:nvPr>
        </p:nvSpPr>
        <p:spPr/>
        <p:txBody>
          <a:bodyPr>
            <a:normAutofit fontScale="55000" lnSpcReduction="20000"/>
          </a:bodyPr>
          <a:lstStyle/>
          <a:p>
            <a:pPr marL="0" indent="0">
              <a:buNone/>
            </a:pPr>
            <a:r>
              <a:rPr lang="da-DK" dirty="0"/>
              <a:t>My </a:t>
            </a:r>
            <a:r>
              <a:rPr lang="da-DK" dirty="0" err="1"/>
              <a:t>own</a:t>
            </a:r>
            <a:r>
              <a:rPr lang="da-DK" dirty="0"/>
              <a:t> </a:t>
            </a:r>
            <a:r>
              <a:rPr lang="da-DK" dirty="0" err="1"/>
              <a:t>take</a:t>
            </a:r>
            <a:r>
              <a:rPr lang="da-DK" dirty="0"/>
              <a:t> </a:t>
            </a:r>
            <a:r>
              <a:rPr lang="da-DK" dirty="0" err="1"/>
              <a:t>aways</a:t>
            </a:r>
            <a:endParaRPr lang="da-DK" dirty="0"/>
          </a:p>
          <a:p>
            <a:pPr lvl="0"/>
            <a:r>
              <a:rPr lang="en-GB" dirty="0"/>
              <a:t>Report to board, top management, middle management and stakeholders </a:t>
            </a:r>
            <a:endParaRPr lang="da-DK" dirty="0"/>
          </a:p>
          <a:p>
            <a:pPr lvl="0"/>
            <a:r>
              <a:rPr lang="en-GB" dirty="0"/>
              <a:t>Make baby steps - make it easy to follow</a:t>
            </a:r>
            <a:endParaRPr lang="da-DK" dirty="0"/>
          </a:p>
          <a:p>
            <a:pPr lvl="0"/>
            <a:r>
              <a:rPr lang="en-GB" dirty="0"/>
              <a:t>Run an internal improvement framework. - benchmark against others?</a:t>
            </a:r>
            <a:endParaRPr lang="da-DK" dirty="0"/>
          </a:p>
          <a:p>
            <a:pPr lvl="0"/>
            <a:r>
              <a:rPr lang="en-GB" dirty="0"/>
              <a:t>Coordinate awareness activities with other departments </a:t>
            </a:r>
            <a:endParaRPr lang="da-DK" dirty="0"/>
          </a:p>
          <a:p>
            <a:pPr lvl="0"/>
            <a:r>
              <a:rPr lang="en-GB" dirty="0"/>
              <a:t>(Plan to) Use GRC software - not excel/word to handle policies and think automation</a:t>
            </a:r>
            <a:endParaRPr lang="da-DK" dirty="0"/>
          </a:p>
          <a:p>
            <a:pPr lvl="0"/>
            <a:r>
              <a:rPr lang="en-GB" dirty="0"/>
              <a:t>Have a vision but don’t be afraid to make a new</a:t>
            </a:r>
            <a:endParaRPr lang="da-DK" dirty="0"/>
          </a:p>
          <a:p>
            <a:pPr lvl="0"/>
            <a:r>
              <a:rPr lang="en-GB" dirty="0"/>
              <a:t>Focus on the basics</a:t>
            </a:r>
            <a:endParaRPr lang="da-DK" dirty="0"/>
          </a:p>
          <a:p>
            <a:pPr lvl="0"/>
            <a:r>
              <a:rPr lang="en-GB" dirty="0"/>
              <a:t>Keep it to the language of the group - it makes it more vivid and understandable.</a:t>
            </a:r>
            <a:endParaRPr lang="da-DK" dirty="0"/>
          </a:p>
          <a:p>
            <a:pPr lvl="0"/>
            <a:r>
              <a:rPr lang="en-GB" dirty="0"/>
              <a:t>Make a yearly plan for activities and report to top management </a:t>
            </a:r>
            <a:endParaRPr lang="da-DK" dirty="0"/>
          </a:p>
          <a:p>
            <a:pPr lvl="0"/>
            <a:r>
              <a:rPr lang="en-GB" dirty="0"/>
              <a:t>Follow trends in society and special interest groups</a:t>
            </a:r>
            <a:endParaRPr lang="da-DK" dirty="0"/>
          </a:p>
          <a:p>
            <a:pPr lvl="0"/>
            <a:r>
              <a:rPr lang="en-GB" dirty="0"/>
              <a:t>Consider if the reports are the end goal – tools for 1. Line to do verify controls</a:t>
            </a:r>
            <a:endParaRPr lang="da-DK" dirty="0"/>
          </a:p>
          <a:p>
            <a:pPr lvl="0"/>
            <a:r>
              <a:rPr lang="en-GB" dirty="0"/>
              <a:t>Risk-control matrix</a:t>
            </a:r>
            <a:endParaRPr lang="da-DK" dirty="0"/>
          </a:p>
          <a:p>
            <a:pPr lvl="0"/>
            <a:r>
              <a:rPr lang="en-GB" dirty="0"/>
              <a:t>Make risk quantitative and money based – risk as decision support!</a:t>
            </a:r>
            <a:endParaRPr lang="da-DK" dirty="0"/>
          </a:p>
          <a:p>
            <a:r>
              <a:rPr lang="en-GB" dirty="0"/>
              <a:t>Be more mature than the departments you wish to help</a:t>
            </a:r>
          </a:p>
          <a:p>
            <a:endParaRPr lang="da-DK" dirty="0"/>
          </a:p>
        </p:txBody>
      </p:sp>
    </p:spTree>
    <p:extLst>
      <p:ext uri="{BB962C8B-B14F-4D97-AF65-F5344CB8AC3E}">
        <p14:creationId xmlns:p14="http://schemas.microsoft.com/office/powerpoint/2010/main" val="319636839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The Regulator Paradox </a:t>
            </a:r>
          </a:p>
        </p:txBody>
      </p:sp>
      <p:sp>
        <p:nvSpPr>
          <p:cNvPr id="3" name="Tekstfelt 2"/>
          <p:cNvSpPr txBox="1"/>
          <p:nvPr/>
        </p:nvSpPr>
        <p:spPr>
          <a:xfrm>
            <a:off x="3555283" y="2637657"/>
            <a:ext cx="8317169" cy="1754326"/>
          </a:xfrm>
          <a:prstGeom prst="rect">
            <a:avLst/>
          </a:prstGeom>
          <a:noFill/>
        </p:spPr>
        <p:txBody>
          <a:bodyPr wrap="square" rtlCol="0">
            <a:spAutoFit/>
          </a:bodyPr>
          <a:lstStyle/>
          <a:p>
            <a:r>
              <a:rPr lang="en-US" i="1" dirty="0"/>
              <a:t>“But quantifying safety by measuring what goes wrong will </a:t>
            </a:r>
            <a:r>
              <a:rPr lang="en-US" b="1" i="1" dirty="0"/>
              <a:t>inevitably lead </a:t>
            </a:r>
            <a:r>
              <a:rPr lang="en-US" i="1" dirty="0"/>
              <a:t>to a paradoxical situation. The paradox is that </a:t>
            </a:r>
            <a:r>
              <a:rPr lang="en-US" b="1" i="1" dirty="0"/>
              <a:t>the safer something (an activity or system) is, the less there will be to measure.</a:t>
            </a:r>
            <a:r>
              <a:rPr lang="en-US" dirty="0"/>
              <a:t> </a:t>
            </a:r>
            <a:br>
              <a:rPr lang="en-US" dirty="0"/>
            </a:br>
            <a:endParaRPr lang="en-US" dirty="0"/>
          </a:p>
          <a:p>
            <a:endParaRPr lang="en-US" dirty="0"/>
          </a:p>
          <a:p>
            <a:r>
              <a:rPr lang="en-US" dirty="0" err="1"/>
              <a:t>Hollnagel</a:t>
            </a:r>
            <a:r>
              <a:rPr lang="en-US" dirty="0"/>
              <a:t>, “Safety-1 and Safety-2 - The Past and Future of Safety Management” </a:t>
            </a:r>
            <a:endParaRPr lang="da-DK" dirty="0"/>
          </a:p>
        </p:txBody>
      </p:sp>
      <p:pic>
        <p:nvPicPr>
          <p:cNvPr id="4" name="Billede 3"/>
          <p:cNvPicPr>
            <a:picLocks noChangeAspect="1"/>
          </p:cNvPicPr>
          <p:nvPr/>
        </p:nvPicPr>
        <p:blipFill>
          <a:blip r:embed="rId2"/>
          <a:stretch>
            <a:fillRect/>
          </a:stretch>
        </p:blipFill>
        <p:spPr>
          <a:xfrm>
            <a:off x="442912" y="2319337"/>
            <a:ext cx="2914651" cy="3620684"/>
          </a:xfrm>
          <a:prstGeom prst="rect">
            <a:avLst/>
          </a:prstGeom>
        </p:spPr>
      </p:pic>
    </p:spTree>
    <p:extLst>
      <p:ext uri="{BB962C8B-B14F-4D97-AF65-F5344CB8AC3E}">
        <p14:creationId xmlns:p14="http://schemas.microsoft.com/office/powerpoint/2010/main" val="209516605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Safety I </a:t>
            </a:r>
            <a:r>
              <a:rPr lang="da-DK" dirty="0" err="1"/>
              <a:t>vs</a:t>
            </a:r>
            <a:r>
              <a:rPr lang="da-DK" dirty="0"/>
              <a:t> Safety II</a:t>
            </a:r>
          </a:p>
        </p:txBody>
      </p:sp>
      <p:pic>
        <p:nvPicPr>
          <p:cNvPr id="3" name="Billede 2"/>
          <p:cNvPicPr>
            <a:picLocks noChangeAspect="1"/>
          </p:cNvPicPr>
          <p:nvPr/>
        </p:nvPicPr>
        <p:blipFill>
          <a:blip r:embed="rId2"/>
          <a:stretch>
            <a:fillRect/>
          </a:stretch>
        </p:blipFill>
        <p:spPr>
          <a:xfrm>
            <a:off x="1057274" y="2085975"/>
            <a:ext cx="9315890" cy="3829051"/>
          </a:xfrm>
          <a:prstGeom prst="rect">
            <a:avLst/>
          </a:prstGeom>
        </p:spPr>
      </p:pic>
      <p:sp>
        <p:nvSpPr>
          <p:cNvPr id="4" name="Tekstfelt 3"/>
          <p:cNvSpPr txBox="1"/>
          <p:nvPr/>
        </p:nvSpPr>
        <p:spPr>
          <a:xfrm>
            <a:off x="5715219" y="6336268"/>
            <a:ext cx="5828327" cy="369332"/>
          </a:xfrm>
          <a:prstGeom prst="rect">
            <a:avLst/>
          </a:prstGeom>
          <a:noFill/>
        </p:spPr>
        <p:txBody>
          <a:bodyPr wrap="none" rtlCol="0">
            <a:spAutoFit/>
          </a:bodyPr>
          <a:lstStyle/>
          <a:p>
            <a:r>
              <a:rPr lang="da-DK" dirty="0"/>
              <a:t>https://safety4sea.com/cm-safety-i-vs-safety-ii-an-overview </a:t>
            </a:r>
          </a:p>
        </p:txBody>
      </p:sp>
      <p:sp>
        <p:nvSpPr>
          <p:cNvPr id="5" name="Tekstfelt 4"/>
          <p:cNvSpPr txBox="1"/>
          <p:nvPr/>
        </p:nvSpPr>
        <p:spPr>
          <a:xfrm>
            <a:off x="1057274" y="5940981"/>
            <a:ext cx="5217262" cy="369332"/>
          </a:xfrm>
          <a:prstGeom prst="rect">
            <a:avLst/>
          </a:prstGeom>
          <a:noFill/>
        </p:spPr>
        <p:txBody>
          <a:bodyPr wrap="none" rtlCol="0">
            <a:spAutoFit/>
          </a:bodyPr>
          <a:lstStyle/>
          <a:p>
            <a:r>
              <a:rPr lang="en-US" dirty="0"/>
              <a:t>Erik </a:t>
            </a:r>
            <a:r>
              <a:rPr lang="en-US" dirty="0" err="1"/>
              <a:t>Hollnagel</a:t>
            </a:r>
            <a:r>
              <a:rPr lang="en-US" dirty="0"/>
              <a:t>, Robert L Wears and Jeffrey Braithwaite</a:t>
            </a:r>
            <a:endParaRPr lang="da-DK" dirty="0"/>
          </a:p>
        </p:txBody>
      </p:sp>
    </p:spTree>
    <p:extLst>
      <p:ext uri="{BB962C8B-B14F-4D97-AF65-F5344CB8AC3E}">
        <p14:creationId xmlns:p14="http://schemas.microsoft.com/office/powerpoint/2010/main" val="120944586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Compliance I vs Compliance II</a:t>
            </a:r>
          </a:p>
        </p:txBody>
      </p:sp>
      <p:graphicFrame>
        <p:nvGraphicFramePr>
          <p:cNvPr id="4" name="Tabel 3"/>
          <p:cNvGraphicFramePr>
            <a:graphicFrameLocks noGrp="1"/>
          </p:cNvGraphicFramePr>
          <p:nvPr/>
        </p:nvGraphicFramePr>
        <p:xfrm>
          <a:off x="1317623" y="1690684"/>
          <a:ext cx="9312276" cy="4567240"/>
        </p:xfrm>
        <a:graphic>
          <a:graphicData uri="http://schemas.openxmlformats.org/drawingml/2006/table">
            <a:tbl>
              <a:tblPr firstRow="1" bandRow="1">
                <a:tableStyleId>{5C22544A-7EE6-4342-B048-85BDC9FD1C3A}</a:tableStyleId>
              </a:tblPr>
              <a:tblGrid>
                <a:gridCol w="4656138">
                  <a:extLst>
                    <a:ext uri="{9D8B030D-6E8A-4147-A177-3AD203B41FA5}">
                      <a16:colId xmlns="" xmlns:a16="http://schemas.microsoft.com/office/drawing/2014/main" val="20000"/>
                    </a:ext>
                  </a:extLst>
                </a:gridCol>
                <a:gridCol w="4656138">
                  <a:extLst>
                    <a:ext uri="{9D8B030D-6E8A-4147-A177-3AD203B41FA5}">
                      <a16:colId xmlns="" xmlns:a16="http://schemas.microsoft.com/office/drawing/2014/main" val="20001"/>
                    </a:ext>
                  </a:extLst>
                </a:gridCol>
              </a:tblGrid>
              <a:tr h="570905">
                <a:tc>
                  <a:txBody>
                    <a:bodyPr/>
                    <a:lstStyle/>
                    <a:p>
                      <a:r>
                        <a:rPr lang="en-GB" noProof="0" dirty="0"/>
                        <a:t>Compliance</a:t>
                      </a:r>
                      <a:r>
                        <a:rPr lang="en-GB" baseline="0" noProof="0" dirty="0"/>
                        <a:t> I</a:t>
                      </a:r>
                      <a:endParaRPr lang="en-GB" noProof="0" dirty="0"/>
                    </a:p>
                  </a:txBody>
                  <a:tcPr/>
                </a:tc>
                <a:tc>
                  <a:txBody>
                    <a:bodyPr/>
                    <a:lstStyle/>
                    <a:p>
                      <a:r>
                        <a:rPr lang="en-GB" noProof="0" dirty="0"/>
                        <a:t>Compliance II</a:t>
                      </a:r>
                    </a:p>
                  </a:txBody>
                  <a:tcPr/>
                </a:tc>
                <a:extLst>
                  <a:ext uri="{0D108BD9-81ED-4DB2-BD59-A6C34878D82A}">
                    <a16:rowId xmlns="" xmlns:a16="http://schemas.microsoft.com/office/drawing/2014/main" val="10000"/>
                  </a:ext>
                </a:extLst>
              </a:tr>
              <a:tr h="570905">
                <a:tc>
                  <a:txBody>
                    <a:bodyPr/>
                    <a:lstStyle/>
                    <a:p>
                      <a:r>
                        <a:rPr lang="en-GB" noProof="0" dirty="0"/>
                        <a:t>Learn for our errors</a:t>
                      </a:r>
                    </a:p>
                  </a:txBody>
                  <a:tcPr/>
                </a:tc>
                <a:tc>
                  <a:txBody>
                    <a:bodyPr/>
                    <a:lstStyle/>
                    <a:p>
                      <a:r>
                        <a:rPr lang="en-GB" noProof="0" dirty="0"/>
                        <a:t>Learn</a:t>
                      </a:r>
                      <a:r>
                        <a:rPr lang="en-GB" baseline="0" noProof="0" dirty="0"/>
                        <a:t> for our successes</a:t>
                      </a:r>
                      <a:endParaRPr lang="en-GB" noProof="0" dirty="0"/>
                    </a:p>
                  </a:txBody>
                  <a:tcPr/>
                </a:tc>
                <a:extLst>
                  <a:ext uri="{0D108BD9-81ED-4DB2-BD59-A6C34878D82A}">
                    <a16:rowId xmlns="" xmlns:a16="http://schemas.microsoft.com/office/drawing/2014/main" val="10001"/>
                  </a:ext>
                </a:extLst>
              </a:tr>
              <a:tr h="570905">
                <a:tc>
                  <a:txBody>
                    <a:bodyPr/>
                    <a:lstStyle/>
                    <a:p>
                      <a:r>
                        <a:rPr lang="en-GB" noProof="0" dirty="0"/>
                        <a:t>Compliance</a:t>
                      </a:r>
                      <a:r>
                        <a:rPr lang="en-GB" baseline="0" noProof="0" dirty="0"/>
                        <a:t> defined by absence</a:t>
                      </a:r>
                      <a:endParaRPr lang="en-GB" noProof="0" dirty="0"/>
                    </a:p>
                  </a:txBody>
                  <a:tcPr/>
                </a:tc>
                <a:tc>
                  <a:txBody>
                    <a:bodyPr/>
                    <a:lstStyle/>
                    <a:p>
                      <a:r>
                        <a:rPr lang="en-GB" noProof="0" dirty="0"/>
                        <a:t>Compliance</a:t>
                      </a:r>
                      <a:r>
                        <a:rPr lang="en-GB" baseline="0" noProof="0" dirty="0"/>
                        <a:t> defined by presence</a:t>
                      </a:r>
                      <a:endParaRPr lang="en-GB" noProof="0" dirty="0"/>
                    </a:p>
                  </a:txBody>
                  <a:tcPr/>
                </a:tc>
                <a:extLst>
                  <a:ext uri="{0D108BD9-81ED-4DB2-BD59-A6C34878D82A}">
                    <a16:rowId xmlns="" xmlns:a16="http://schemas.microsoft.com/office/drawing/2014/main" val="10002"/>
                  </a:ext>
                </a:extLst>
              </a:tr>
              <a:tr h="570905">
                <a:tc>
                  <a:txBody>
                    <a:bodyPr/>
                    <a:lstStyle/>
                    <a:p>
                      <a:r>
                        <a:rPr lang="en-GB" noProof="0" dirty="0"/>
                        <a:t>Reactive approach</a:t>
                      </a:r>
                    </a:p>
                  </a:txBody>
                  <a:tcPr/>
                </a:tc>
                <a:tc>
                  <a:txBody>
                    <a:bodyPr/>
                    <a:lstStyle/>
                    <a:p>
                      <a:r>
                        <a:rPr lang="en-GB" noProof="0" dirty="0"/>
                        <a:t>Proactive approach</a:t>
                      </a:r>
                    </a:p>
                  </a:txBody>
                  <a:tcPr/>
                </a:tc>
                <a:extLst>
                  <a:ext uri="{0D108BD9-81ED-4DB2-BD59-A6C34878D82A}">
                    <a16:rowId xmlns="" xmlns:a16="http://schemas.microsoft.com/office/drawing/2014/main" val="10003"/>
                  </a:ext>
                </a:extLst>
              </a:tr>
              <a:tr h="570905">
                <a:tc>
                  <a:txBody>
                    <a:bodyPr/>
                    <a:lstStyle/>
                    <a:p>
                      <a:r>
                        <a:rPr lang="en-GB" noProof="0" dirty="0"/>
                        <a:t>Understand what goes wrong</a:t>
                      </a:r>
                    </a:p>
                  </a:txBody>
                  <a:tcPr/>
                </a:tc>
                <a:tc>
                  <a:txBody>
                    <a:bodyPr/>
                    <a:lstStyle/>
                    <a:p>
                      <a:r>
                        <a:rPr lang="en-GB" noProof="0" dirty="0"/>
                        <a:t>Understand</a:t>
                      </a:r>
                      <a:r>
                        <a:rPr lang="en-GB" baseline="0" noProof="0" dirty="0"/>
                        <a:t> what goes right</a:t>
                      </a:r>
                      <a:endParaRPr lang="en-GB" noProof="0" dirty="0"/>
                    </a:p>
                  </a:txBody>
                  <a:tcPr/>
                </a:tc>
                <a:extLst>
                  <a:ext uri="{0D108BD9-81ED-4DB2-BD59-A6C34878D82A}">
                    <a16:rowId xmlns="" xmlns:a16="http://schemas.microsoft.com/office/drawing/2014/main" val="10004"/>
                  </a:ext>
                </a:extLst>
              </a:tr>
              <a:tr h="570905">
                <a:tc>
                  <a:txBody>
                    <a:bodyPr/>
                    <a:lstStyle/>
                    <a:p>
                      <a:r>
                        <a:rPr lang="en-GB" noProof="0" dirty="0"/>
                        <a:t>Accident causation</a:t>
                      </a:r>
                    </a:p>
                  </a:txBody>
                  <a:tcPr/>
                </a:tc>
                <a:tc>
                  <a:txBody>
                    <a:bodyPr/>
                    <a:lstStyle/>
                    <a:p>
                      <a:r>
                        <a:rPr lang="en-GB" noProof="0" dirty="0"/>
                        <a:t>Repeat what goes right</a:t>
                      </a:r>
                    </a:p>
                  </a:txBody>
                  <a:tcPr/>
                </a:tc>
                <a:extLst>
                  <a:ext uri="{0D108BD9-81ED-4DB2-BD59-A6C34878D82A}">
                    <a16:rowId xmlns="" xmlns:a16="http://schemas.microsoft.com/office/drawing/2014/main" val="10005"/>
                  </a:ext>
                </a:extLst>
              </a:tr>
              <a:tr h="570905">
                <a:tc>
                  <a:txBody>
                    <a:bodyPr/>
                    <a:lstStyle/>
                    <a:p>
                      <a:r>
                        <a:rPr lang="en-GB" noProof="0" dirty="0"/>
                        <a:t>Avoid errors</a:t>
                      </a:r>
                    </a:p>
                  </a:txBody>
                  <a:tcPr/>
                </a:tc>
                <a:tc>
                  <a:txBody>
                    <a:bodyPr/>
                    <a:lstStyle/>
                    <a:p>
                      <a:r>
                        <a:rPr lang="en-GB" noProof="0" dirty="0"/>
                        <a:t>Enforce successful behaviours</a:t>
                      </a:r>
                    </a:p>
                  </a:txBody>
                  <a:tcPr/>
                </a:tc>
                <a:extLst>
                  <a:ext uri="{0D108BD9-81ED-4DB2-BD59-A6C34878D82A}">
                    <a16:rowId xmlns="" xmlns:a16="http://schemas.microsoft.com/office/drawing/2014/main" val="10006"/>
                  </a:ext>
                </a:extLst>
              </a:tr>
              <a:tr h="570905">
                <a:tc>
                  <a:txBody>
                    <a:bodyPr/>
                    <a:lstStyle/>
                    <a:p>
                      <a:r>
                        <a:rPr lang="en-GB" noProof="0" dirty="0"/>
                        <a:t>Reduce</a:t>
                      </a:r>
                      <a:r>
                        <a:rPr lang="en-GB" baseline="0" noProof="0" dirty="0"/>
                        <a:t> losses</a:t>
                      </a:r>
                      <a:endParaRPr lang="en-GB" noProof="0" dirty="0"/>
                    </a:p>
                  </a:txBody>
                  <a:tcPr/>
                </a:tc>
                <a:tc>
                  <a:txBody>
                    <a:bodyPr/>
                    <a:lstStyle/>
                    <a:p>
                      <a:r>
                        <a:rPr lang="en-GB" noProof="0" dirty="0"/>
                        <a:t>Create new process on success behaviour</a:t>
                      </a:r>
                    </a:p>
                  </a:txBody>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378094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led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6899" y="0"/>
            <a:ext cx="7548563" cy="6922916"/>
          </a:xfrm>
          <a:prstGeom prst="rect">
            <a:avLst/>
          </a:prstGeom>
        </p:spPr>
      </p:pic>
      <p:sp>
        <p:nvSpPr>
          <p:cNvPr id="2" name="Ellipse 1"/>
          <p:cNvSpPr/>
          <p:nvPr/>
        </p:nvSpPr>
        <p:spPr>
          <a:xfrm>
            <a:off x="5257800" y="0"/>
            <a:ext cx="1628775" cy="11001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pic>
        <p:nvPicPr>
          <p:cNvPr id="4" name="Billede 3"/>
          <p:cNvPicPr>
            <a:picLocks noChangeAspect="1"/>
          </p:cNvPicPr>
          <p:nvPr/>
        </p:nvPicPr>
        <p:blipFill>
          <a:blip r:embed="rId3"/>
          <a:stretch>
            <a:fillRect/>
          </a:stretch>
        </p:blipFill>
        <p:spPr>
          <a:xfrm>
            <a:off x="9901646" y="6012797"/>
            <a:ext cx="2290354" cy="845203"/>
          </a:xfrm>
          <a:prstGeom prst="rect">
            <a:avLst/>
          </a:prstGeom>
        </p:spPr>
      </p:pic>
    </p:spTree>
    <p:extLst>
      <p:ext uri="{BB962C8B-B14F-4D97-AF65-F5344CB8AC3E}">
        <p14:creationId xmlns:p14="http://schemas.microsoft.com/office/powerpoint/2010/main" val="266527740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a-DK"/>
          </a:p>
        </p:txBody>
      </p:sp>
      <p:pic>
        <p:nvPicPr>
          <p:cNvPr id="3" name="Billede 2"/>
          <p:cNvPicPr>
            <a:picLocks noChangeAspect="1"/>
          </p:cNvPicPr>
          <p:nvPr/>
        </p:nvPicPr>
        <p:blipFill>
          <a:blip r:embed="rId2"/>
          <a:stretch>
            <a:fillRect/>
          </a:stretch>
        </p:blipFill>
        <p:spPr>
          <a:xfrm>
            <a:off x="219489" y="0"/>
            <a:ext cx="11753022" cy="6443663"/>
          </a:xfrm>
          <a:prstGeom prst="rect">
            <a:avLst/>
          </a:prstGeom>
        </p:spPr>
      </p:pic>
      <p:sp>
        <p:nvSpPr>
          <p:cNvPr id="4" name="Tekstfelt 3"/>
          <p:cNvSpPr txBox="1"/>
          <p:nvPr/>
        </p:nvSpPr>
        <p:spPr>
          <a:xfrm>
            <a:off x="1373457" y="6443663"/>
            <a:ext cx="9445086" cy="369332"/>
          </a:xfrm>
          <a:prstGeom prst="rect">
            <a:avLst/>
          </a:prstGeom>
          <a:noFill/>
        </p:spPr>
        <p:txBody>
          <a:bodyPr wrap="none" rtlCol="0">
            <a:spAutoFit/>
          </a:bodyPr>
          <a:lstStyle/>
          <a:p>
            <a:r>
              <a:rPr lang="en-US" dirty="0"/>
              <a:t>Rasmussen, J. (1997). Risk management in a dynamic society: A modelling problem. Safety Science </a:t>
            </a:r>
            <a:endParaRPr lang="da-DK" dirty="0"/>
          </a:p>
        </p:txBody>
      </p:sp>
    </p:spTree>
    <p:extLst>
      <p:ext uri="{BB962C8B-B14F-4D97-AF65-F5344CB8AC3E}">
        <p14:creationId xmlns:p14="http://schemas.microsoft.com/office/powerpoint/2010/main" val="37074157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p:cNvPicPr>
            <a:picLocks noChangeAspect="1"/>
          </p:cNvPicPr>
          <p:nvPr/>
        </p:nvPicPr>
        <p:blipFill>
          <a:blip r:embed="rId2"/>
          <a:stretch>
            <a:fillRect/>
          </a:stretch>
        </p:blipFill>
        <p:spPr>
          <a:xfrm>
            <a:off x="1312607" y="0"/>
            <a:ext cx="10068847" cy="7128202"/>
          </a:xfrm>
          <a:prstGeom prst="rect">
            <a:avLst/>
          </a:prstGeom>
        </p:spPr>
      </p:pic>
    </p:spTree>
    <p:extLst>
      <p:ext uri="{BB962C8B-B14F-4D97-AF65-F5344CB8AC3E}">
        <p14:creationId xmlns:p14="http://schemas.microsoft.com/office/powerpoint/2010/main" val="9689537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a-DK"/>
          </a:p>
        </p:txBody>
      </p:sp>
      <p:pic>
        <p:nvPicPr>
          <p:cNvPr id="3" name="Billede 2"/>
          <p:cNvPicPr>
            <a:picLocks noChangeAspect="1"/>
          </p:cNvPicPr>
          <p:nvPr/>
        </p:nvPicPr>
        <p:blipFill>
          <a:blip r:embed="rId2"/>
          <a:stretch>
            <a:fillRect/>
          </a:stretch>
        </p:blipFill>
        <p:spPr>
          <a:xfrm>
            <a:off x="1307305" y="2028825"/>
            <a:ext cx="9577389" cy="4357688"/>
          </a:xfrm>
          <a:prstGeom prst="rect">
            <a:avLst/>
          </a:prstGeom>
        </p:spPr>
      </p:pic>
      <p:sp>
        <p:nvSpPr>
          <p:cNvPr id="4" name="Tekstfelt 3"/>
          <p:cNvSpPr txBox="1"/>
          <p:nvPr/>
        </p:nvSpPr>
        <p:spPr>
          <a:xfrm>
            <a:off x="4900613" y="6396038"/>
            <a:ext cx="2089675" cy="369332"/>
          </a:xfrm>
          <a:prstGeom prst="rect">
            <a:avLst/>
          </a:prstGeom>
          <a:noFill/>
        </p:spPr>
        <p:txBody>
          <a:bodyPr wrap="none" rtlCol="0">
            <a:spAutoFit/>
          </a:bodyPr>
          <a:lstStyle/>
          <a:p>
            <a:r>
              <a:rPr lang="da-DK" dirty="0">
                <a:hlinkClick r:id="rId3"/>
              </a:rPr>
              <a:t>Deloitte </a:t>
            </a:r>
            <a:r>
              <a:rPr lang="da-DK" dirty="0" err="1">
                <a:hlinkClick r:id="rId3"/>
              </a:rPr>
              <a:t>Compliance</a:t>
            </a:r>
            <a:endParaRPr lang="da-DK" dirty="0"/>
          </a:p>
        </p:txBody>
      </p:sp>
    </p:spTree>
    <p:extLst>
      <p:ext uri="{BB962C8B-B14F-4D97-AF65-F5344CB8AC3E}">
        <p14:creationId xmlns:p14="http://schemas.microsoft.com/office/powerpoint/2010/main" val="334030453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en-US" b="1" dirty="0"/>
              <a:t>DW Assurance Standard 980</a:t>
            </a:r>
            <a:endParaRPr lang="da-DK" dirty="0"/>
          </a:p>
        </p:txBody>
      </p:sp>
      <p:sp>
        <p:nvSpPr>
          <p:cNvPr id="7" name="Pladsholder til indhold 6"/>
          <p:cNvSpPr>
            <a:spLocks noGrp="1"/>
          </p:cNvSpPr>
          <p:nvPr>
            <p:ph idx="1"/>
          </p:nvPr>
        </p:nvSpPr>
        <p:spPr/>
        <p:txBody>
          <a:bodyPr>
            <a:normAutofit lnSpcReduction="10000"/>
          </a:bodyPr>
          <a:lstStyle/>
          <a:p>
            <a:pPr marL="0" indent="0">
              <a:buNone/>
            </a:pPr>
            <a:r>
              <a:rPr lang="en-US" b="1" dirty="0"/>
              <a:t>Principles for the Proper Performance of Reasonable Assurance Engagements Relating to Compliance Management Systems (IDW </a:t>
            </a:r>
            <a:r>
              <a:rPr lang="en-US" b="1" dirty="0" err="1"/>
              <a:t>AssS</a:t>
            </a:r>
            <a:r>
              <a:rPr lang="en-US" b="1" dirty="0"/>
              <a:t> 980)</a:t>
            </a:r>
            <a:r>
              <a:rPr lang="en-US" dirty="0"/>
              <a:t> </a:t>
            </a:r>
            <a:br>
              <a:rPr lang="en-US" dirty="0"/>
            </a:br>
            <a:endParaRPr lang="en-US" dirty="0"/>
          </a:p>
          <a:p>
            <a:pPr marL="0" indent="0">
              <a:buNone/>
            </a:pPr>
            <a:r>
              <a:rPr lang="en-US" dirty="0"/>
              <a:t>DW </a:t>
            </a:r>
            <a:r>
              <a:rPr lang="en-US" dirty="0" err="1"/>
              <a:t>AssS</a:t>
            </a:r>
            <a:r>
              <a:rPr lang="en-US" dirty="0"/>
              <a:t> 980 also provides an insight into the types of areas entities may seek to address by establishing a CMS, ranging from specific laws, e.g., competition and anti-trust, anti-corruption etc., to business or corporate processes such as tendering practices, payment of commissions and occupational and work safety procedures, and, in this context, explores various frameworks that currently exist, and includes an appendix listing generally accepted  CMS frameworks and specific framework designs prevalent in a number of major jurisdictions. </a:t>
            </a:r>
          </a:p>
          <a:p>
            <a:pPr marL="0" indent="0">
              <a:buNone/>
            </a:pPr>
            <a:endParaRPr lang="da-DK" dirty="0"/>
          </a:p>
        </p:txBody>
      </p:sp>
      <p:sp>
        <p:nvSpPr>
          <p:cNvPr id="8" name="Tekstfelt 7"/>
          <p:cNvSpPr txBox="1"/>
          <p:nvPr/>
        </p:nvSpPr>
        <p:spPr>
          <a:xfrm>
            <a:off x="985838" y="6311900"/>
            <a:ext cx="8478347" cy="369332"/>
          </a:xfrm>
          <a:prstGeom prst="rect">
            <a:avLst/>
          </a:prstGeom>
          <a:noFill/>
        </p:spPr>
        <p:txBody>
          <a:bodyPr wrap="none" rtlCol="0">
            <a:spAutoFit/>
          </a:bodyPr>
          <a:lstStyle/>
          <a:p>
            <a:r>
              <a:rPr lang="da-DK" dirty="0">
                <a:hlinkClick r:id="rId2"/>
              </a:rPr>
              <a:t>https://shop.idw-verlag.de/media/ae/8c/99/1604653645/978380211725_leseprobe.pdf</a:t>
            </a:r>
            <a:endParaRPr lang="da-DK" dirty="0"/>
          </a:p>
        </p:txBody>
      </p:sp>
    </p:spTree>
    <p:extLst>
      <p:ext uri="{BB962C8B-B14F-4D97-AF65-F5344CB8AC3E}">
        <p14:creationId xmlns:p14="http://schemas.microsoft.com/office/powerpoint/2010/main" val="2562348608"/>
      </p:ext>
    </p:extLst>
  </p:cSld>
  <p:clrMapOvr>
    <a:masterClrMapping/>
  </p:clrMapOvr>
</p:sld>
</file>

<file path=ppt/theme/theme1.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12891</TotalTime>
  <Words>4085</Words>
  <Application>Microsoft Office PowerPoint</Application>
  <PresentationFormat>Widescreen</PresentationFormat>
  <Paragraphs>509</Paragraphs>
  <Slides>93</Slides>
  <Notes>4</Notes>
  <HiddenSlides>24</HiddenSlides>
  <MMClips>0</MMClips>
  <ScaleCrop>false</ScaleCrop>
  <HeadingPairs>
    <vt:vector size="6" baseType="variant">
      <vt:variant>
        <vt:lpstr>Benyttede skrifttyper</vt:lpstr>
      </vt:variant>
      <vt:variant>
        <vt:i4>6</vt:i4>
      </vt:variant>
      <vt:variant>
        <vt:lpstr>Tema</vt:lpstr>
      </vt:variant>
      <vt:variant>
        <vt:i4>1</vt:i4>
      </vt:variant>
      <vt:variant>
        <vt:lpstr>Slidetitler</vt:lpstr>
      </vt:variant>
      <vt:variant>
        <vt:i4>93</vt:i4>
      </vt:variant>
    </vt:vector>
  </HeadingPairs>
  <TitlesOfParts>
    <vt:vector size="100" baseType="lpstr">
      <vt:lpstr>Arial</vt:lpstr>
      <vt:lpstr>Calibri</vt:lpstr>
      <vt:lpstr>Calibri Light</vt:lpstr>
      <vt:lpstr>Garamond</vt:lpstr>
      <vt:lpstr>Verdana</vt:lpstr>
      <vt:lpstr>Wingdings</vt:lpstr>
      <vt:lpstr>Office-tema</vt:lpstr>
      <vt:lpstr>Assurance of compliance controls</vt:lpstr>
      <vt:lpstr>PowerPoint-præsentation</vt:lpstr>
      <vt:lpstr>PowerPoint-præsentation</vt:lpstr>
      <vt:lpstr>Agenda</vt:lpstr>
      <vt:lpstr>Introduction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Assurance</vt:lpstr>
      <vt:lpstr>History of audit</vt:lpstr>
      <vt:lpstr>ISO vs IIA* Audit</vt:lpstr>
      <vt:lpstr>The Definition of Internal Auditing (ISO)</vt:lpstr>
      <vt:lpstr>PowerPoint-præsentation</vt:lpstr>
      <vt:lpstr>PowerPoint-præsentation</vt:lpstr>
      <vt:lpstr>PowerPoint-præsentation</vt:lpstr>
      <vt:lpstr>PowerPoint-præsentation</vt:lpstr>
      <vt:lpstr>ISO standards for compliance</vt:lpstr>
      <vt:lpstr>Debate</vt:lpstr>
      <vt:lpstr>So Internal audit don’t want to audit you?</vt:lpstr>
      <vt:lpstr>So Internal audit don’t want to audit you?</vt:lpstr>
      <vt:lpstr>Introduction</vt:lpstr>
      <vt:lpstr>If you don't audit compliance, somebody else will</vt:lpstr>
      <vt:lpstr>PowerPoint-præsentation</vt:lpstr>
      <vt:lpstr>PowerPoint-præsentation</vt:lpstr>
      <vt:lpstr>Planning of Audits</vt:lpstr>
      <vt:lpstr>ISO Audits</vt:lpstr>
      <vt:lpstr>Overview om Compliance frameworks</vt:lpstr>
      <vt:lpstr>PowerPoint-præsentation</vt:lpstr>
      <vt:lpstr>IIA Audits</vt:lpstr>
      <vt:lpstr>PowerPoint-præsentation</vt:lpstr>
      <vt:lpstr>PowerPoint-præsentation</vt:lpstr>
      <vt:lpstr>Business cases for audits</vt:lpstr>
      <vt:lpstr>Levels of trust defined by assurance type</vt:lpstr>
      <vt:lpstr>PowerPoint-præsentation</vt:lpstr>
      <vt:lpstr>ISO certification</vt:lpstr>
      <vt:lpstr>Effective vs efficient</vt:lpstr>
      <vt:lpstr>Internal Audit</vt:lpstr>
      <vt:lpstr>PowerPoint-præsentation</vt:lpstr>
      <vt:lpstr>How to Write a Good Audit Report</vt:lpstr>
      <vt:lpstr>The 5C's: Elements of Internal Audit Reporting </vt:lpstr>
      <vt:lpstr>Debate</vt:lpstr>
      <vt:lpstr>Learning points</vt:lpstr>
      <vt:lpstr>Auditing Compliance  and the Compliance officer</vt:lpstr>
      <vt:lpstr>Audit of ISO 37301</vt:lpstr>
      <vt:lpstr>9.2 Internal audit (ISO 37301-2021)</vt:lpstr>
      <vt:lpstr>Auditing compliance officer</vt:lpstr>
      <vt:lpstr>Auditing compliance</vt:lpstr>
      <vt:lpstr>Example questions ISO 37301</vt:lpstr>
      <vt:lpstr>External audit/certification</vt:lpstr>
      <vt:lpstr>Audit NCs from external auditor</vt:lpstr>
      <vt:lpstr>Risk and Control Matrix</vt:lpstr>
      <vt:lpstr>Here are some other considerations when conducting an internal audit</vt:lpstr>
      <vt:lpstr>COSO ERM and Audit of Compliance</vt:lpstr>
      <vt:lpstr>Types of Internal Audits (not ISO terms) </vt:lpstr>
      <vt:lpstr>PowerPoint-præsentation</vt:lpstr>
      <vt:lpstr>How do you document you work</vt:lpstr>
      <vt:lpstr>So Internal audit don’t want to audit you?</vt:lpstr>
      <vt:lpstr>Debate</vt:lpstr>
      <vt:lpstr>Learning points</vt:lpstr>
      <vt:lpstr>PowerPoint-præsentation</vt:lpstr>
      <vt:lpstr>Audit oversight</vt:lpstr>
      <vt:lpstr>Reporting to Oversight</vt:lpstr>
      <vt:lpstr>PowerPoint-præsentation</vt:lpstr>
      <vt:lpstr>PowerPoint-præsentation</vt:lpstr>
      <vt:lpstr>PowerPoint-præsentation</vt:lpstr>
      <vt:lpstr>What can you do</vt:lpstr>
      <vt:lpstr>Warren Buffett on the Challenge of the Audit Committee </vt:lpstr>
      <vt:lpstr>If you don’t have an oversight function</vt:lpstr>
      <vt:lpstr>24 pieces of advice</vt:lpstr>
      <vt:lpstr>Learning points</vt:lpstr>
      <vt:lpstr>PowerPoint-præsentation</vt:lpstr>
      <vt:lpstr>PowerPoint-præsentation</vt:lpstr>
      <vt:lpstr>Planning of Audits</vt:lpstr>
      <vt:lpstr>PowerPoint-præsentation</vt:lpstr>
      <vt:lpstr>How to “behave”</vt:lpstr>
      <vt:lpstr>Example questions from auditor</vt:lpstr>
      <vt:lpstr>Before you leave the room</vt:lpstr>
      <vt:lpstr>Debate</vt:lpstr>
      <vt:lpstr>PowerPoint-præsentation</vt:lpstr>
      <vt:lpstr>Learning points</vt:lpstr>
      <vt:lpstr>The Regulator Paradox </vt:lpstr>
      <vt:lpstr>Safety I vs Safety II</vt:lpstr>
      <vt:lpstr>Compliance I vs Compliance II</vt:lpstr>
      <vt:lpstr>PowerPoint-præsentation</vt:lpstr>
      <vt:lpstr>PowerPoint-præsentation</vt:lpstr>
      <vt:lpstr>PowerPoint-præsentation</vt:lpstr>
      <vt:lpstr>DW Assurance Standard 980</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Martin Falck</dc:creator>
  <cp:lastModifiedBy>Martin Falck</cp:lastModifiedBy>
  <cp:revision>260</cp:revision>
  <cp:lastPrinted>2022-06-08T12:18:05Z</cp:lastPrinted>
  <dcterms:created xsi:type="dcterms:W3CDTF">2022-04-12T15:16:29Z</dcterms:created>
  <dcterms:modified xsi:type="dcterms:W3CDTF">2023-06-12T16:39:53Z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ad1bf97-4b98-4e5c-84f4-bbc497191520_Enabled">
    <vt:lpwstr>true</vt:lpwstr>
  </property>
  <property fmtid="{D5CDD505-2E9C-101B-9397-08002B2CF9AE}" pid="3" name="MSIP_Label_fad1bf97-4b98-4e5c-84f4-bbc497191520_SetDate">
    <vt:lpwstr>2022-04-27T06:27:18Z</vt:lpwstr>
  </property>
  <property fmtid="{D5CDD505-2E9C-101B-9397-08002B2CF9AE}" pid="4" name="MSIP_Label_fad1bf97-4b98-4e5c-84f4-bbc497191520_Method">
    <vt:lpwstr>Standard</vt:lpwstr>
  </property>
  <property fmtid="{D5CDD505-2E9C-101B-9397-08002B2CF9AE}" pid="5" name="MSIP_Label_fad1bf97-4b98-4e5c-84f4-bbc497191520_Name">
    <vt:lpwstr>fad1bf97-4b98-4e5c-84f4-bbc497191520</vt:lpwstr>
  </property>
  <property fmtid="{D5CDD505-2E9C-101B-9397-08002B2CF9AE}" pid="6" name="MSIP_Label_fad1bf97-4b98-4e5c-84f4-bbc497191520_SiteId">
    <vt:lpwstr>1e2ad6d6-274f-43e8-89ef-d36d65bb83b5</vt:lpwstr>
  </property>
  <property fmtid="{D5CDD505-2E9C-101B-9397-08002B2CF9AE}" pid="7" name="MSIP_Label_fad1bf97-4b98-4e5c-84f4-bbc497191520_ActionId">
    <vt:lpwstr>72c6e186-5253-4186-83a2-000085c39bd4</vt:lpwstr>
  </property>
  <property fmtid="{D5CDD505-2E9C-101B-9397-08002B2CF9AE}" pid="8" name="MSIP_Label_fad1bf97-4b98-4e5c-84f4-bbc497191520_ContentBits">
    <vt:lpwstr>2</vt:lpwstr>
  </property>
</Properties>
</file>